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91" r:id="rId2"/>
    <p:sldId id="292" r:id="rId3"/>
    <p:sldId id="257" r:id="rId4"/>
    <p:sldId id="258" r:id="rId5"/>
    <p:sldId id="293" r:id="rId6"/>
    <p:sldId id="281" r:id="rId7"/>
    <p:sldId id="290" r:id="rId8"/>
    <p:sldId id="260" r:id="rId9"/>
    <p:sldId id="282" r:id="rId10"/>
    <p:sldId id="269" r:id="rId11"/>
    <p:sldId id="288" r:id="rId12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2D050"/>
    <a:srgbClr val="314D1B"/>
    <a:srgbClr val="8A7805"/>
    <a:srgbClr val="244014"/>
    <a:srgbClr val="438348"/>
    <a:srgbClr val="2D531F"/>
    <a:srgbClr val="8F7401"/>
    <a:srgbClr val="C26504"/>
    <a:srgbClr val="836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333ED-4CF0-4362-8670-E65D091CFF8F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DC429-B8F0-478F-A2A1-1A537CFCC1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2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4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56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80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666666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69" y="4793927"/>
            <a:ext cx="214307" cy="24984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5997" y="4934965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8002" y="0"/>
                </a:lnTo>
              </a:path>
            </a:pathLst>
          </a:custGeom>
          <a:ln w="952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69" y="4793927"/>
            <a:ext cx="214307" cy="24984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1037" y="258012"/>
            <a:ext cx="4782962" cy="48854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896" y="337010"/>
            <a:ext cx="2470989" cy="89854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17315" y="330174"/>
            <a:ext cx="2914246" cy="2568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1939976"/>
            <a:ext cx="6858000" cy="69249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7"/>
            <a:ext cx="6858000" cy="138499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0" algn="ctr">
              <a:buSzTx/>
              <a:buFontTx/>
              <a:buNone/>
              <a:defRPr sz="1800"/>
            </a:lvl2pPr>
            <a:lvl3pPr marL="0" indent="0" algn="ctr">
              <a:buSzTx/>
              <a:buFontTx/>
              <a:buNone/>
              <a:defRPr sz="1800"/>
            </a:lvl3pPr>
            <a:lvl4pPr marL="0" indent="0" algn="ctr">
              <a:buSzTx/>
              <a:buFontTx/>
              <a:buNone/>
              <a:defRPr sz="1800"/>
            </a:lvl4pPr>
            <a:lvl5pPr marL="0" indent="0" algn="ctr"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861914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/>
          <a:p>
            <a:fld id="{CFCE72F7-76BA-45F2-A080-B9052113366D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7407" y="4922007"/>
            <a:ext cx="635634" cy="169277"/>
          </a:xfrm>
        </p:spPr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2068" y="4793927"/>
            <a:ext cx="214307" cy="24984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5165" y="897421"/>
            <a:ext cx="7913669" cy="2985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666666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mp"/><Relationship Id="rId3" Type="http://schemas.openxmlformats.org/officeDocument/2006/relationships/image" Target="../media/image18.png"/><Relationship Id="rId7" Type="http://schemas.openxmlformats.org/officeDocument/2006/relationships/image" Target="../media/image21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mp"/><Relationship Id="rId5" Type="http://schemas.openxmlformats.org/officeDocument/2006/relationships/image" Target="../media/image19.png"/><Relationship Id="rId4" Type="http://schemas.microsoft.com/office/2007/relationships/hdphoto" Target="../media/hdphoto3.wdp"/><Relationship Id="rId9" Type="http://schemas.openxmlformats.org/officeDocument/2006/relationships/image" Target="../media/image23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tmp"/><Relationship Id="rId7" Type="http://schemas.openxmlformats.org/officeDocument/2006/relationships/image" Target="../media/image30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mp"/><Relationship Id="rId5" Type="http://schemas.openxmlformats.org/officeDocument/2006/relationships/image" Target="../media/image28.tmp"/><Relationship Id="rId4" Type="http://schemas.openxmlformats.org/officeDocument/2006/relationships/image" Target="../media/image27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1850982" cy="353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99396"/>
            <a:ext cx="1970516" cy="39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110658" y="2385451"/>
            <a:ext cx="6858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3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3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44442"/>
            <a:ext cx="1181071" cy="9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172" y="744442"/>
            <a:ext cx="1670068" cy="9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3018" y="0"/>
            <a:ext cx="1850982" cy="353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22987"/>
            <a:ext cx="1970516" cy="39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962522" y="2223909"/>
            <a:ext cx="53384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dirty="0">
                <a:solidFill>
                  <a:srgbClr val="173277"/>
                </a:solidFill>
                <a:latin typeface="Geometria" pitchFamily="34" charset="-52"/>
              </a:rPr>
              <a:t>Цифровая платформа «Виртуальная практика»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850458" y="3537555"/>
            <a:ext cx="5562618" cy="49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23" dirty="0" err="1" smtClean="0">
                <a:solidFill>
                  <a:srgbClr val="173277"/>
                </a:solidFill>
                <a:latin typeface="Geometria" pitchFamily="34" charset="-52"/>
              </a:rPr>
              <a:t>Печищева</a:t>
            </a:r>
            <a:r>
              <a:rPr lang="ru-RU" altLang="ru-RU" sz="2623" dirty="0" smtClean="0">
                <a:solidFill>
                  <a:srgbClr val="173277"/>
                </a:solidFill>
                <a:latin typeface="Geometria" pitchFamily="34" charset="-52"/>
              </a:rPr>
              <a:t> Ксения</a:t>
            </a:r>
            <a:endParaRPr lang="ru-RU" altLang="ru-RU" sz="2248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258" y="677018"/>
            <a:ext cx="1071562" cy="88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078" y="768034"/>
            <a:ext cx="1670068" cy="9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2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48400" y="0"/>
            <a:ext cx="214820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r>
              <a:rPr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r>
              <a:rPr spc="-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ЛЕМА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0" y="590550"/>
            <a:ext cx="3377565" cy="444095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Отсутствует централизованная и систематизированная информация о возможных предложения практики для студентов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Отсутствует портал, позволяющий компаниям разместить информацию о наличии вакансии, предназначенных именно для студентов определенной специализации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Отсутствует возможность ознакомиться с функционалом и рабочим местом еще до прохождения практики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140589"/>
            <a:ext cx="220980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ahnschrift Condensed" panose="020B0502040204020203" pitchFamily="34" charset="0"/>
              </a:rPr>
              <a:t>1.Студенты</a:t>
            </a:r>
            <a:r>
              <a:rPr lang="ru-RU" dirty="0">
                <a:latin typeface="Bahnschrift Condensed" panose="020B0502040204020203" pitchFamily="34" charset="0"/>
              </a:rPr>
              <a:t>, желающие найти место для прохождения практики, которое будет соответствовать их требованиям</a:t>
            </a:r>
          </a:p>
          <a:p>
            <a:pPr algn="ctr"/>
            <a:r>
              <a:rPr lang="ru-RU" dirty="0" smtClean="0">
                <a:latin typeface="Bahnschrift Condensed" panose="020B0502040204020203" pitchFamily="34" charset="0"/>
              </a:rPr>
              <a:t>2.Компании</a:t>
            </a:r>
            <a:r>
              <a:rPr lang="ru-RU" dirty="0">
                <a:latin typeface="Bahnschrift Condensed" panose="020B0502040204020203" pitchFamily="34" charset="0"/>
              </a:rPr>
              <a:t>, желающие быстро и удобно подобрать необходимых им специалистов</a:t>
            </a: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732"/>
            <a:ext cx="3048000" cy="514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11" y="-125795"/>
            <a:ext cx="9144000" cy="51454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366396"/>
            <a:ext cx="216818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100"/>
              </a:spcBef>
            </a:pPr>
            <a:r>
              <a:rPr spc="-5" dirty="0" smtClean="0">
                <a:solidFill>
                  <a:schemeClr val="bg1"/>
                </a:solidFill>
              </a:rPr>
              <a:t>РЕШЕНИЕ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-3048000" y="974736"/>
            <a:ext cx="7004094" cy="415229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420110" marR="5080" indent="-285750">
              <a:lnSpc>
                <a:spcPct val="101600"/>
              </a:lnSpc>
              <a:spcBef>
                <a:spcPts val="7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Планируется создать цифровую платформу, на которой работодатели смогут продвинуть актуальные вакансии своей компании с помощью загрузки на сайт виртуального "путешествия" по своей компании и конкретной вакансии. </a:t>
            </a:r>
            <a:endParaRPr lang="ru-RU" dirty="0" smtClean="0">
              <a:solidFill>
                <a:schemeClr val="tx1"/>
              </a:solidFill>
            </a:endParaRPr>
          </a:p>
          <a:p>
            <a:pPr marL="3420110" marR="5080" indent="-285750">
              <a:lnSpc>
                <a:spcPct val="101600"/>
              </a:lnSpc>
              <a:spcBef>
                <a:spcPts val="70"/>
              </a:spcBef>
              <a:buFont typeface="Wingdings" panose="05000000000000000000" pitchFamily="2" charset="2"/>
              <a:buChar char="§"/>
            </a:pPr>
            <a:endParaRPr lang="ru-RU" dirty="0" smtClean="0">
              <a:solidFill>
                <a:schemeClr val="tx1"/>
              </a:solidFill>
            </a:endParaRPr>
          </a:p>
          <a:p>
            <a:pPr marL="3420110" marR="5080" indent="-285750">
              <a:lnSpc>
                <a:spcPct val="101600"/>
              </a:lnSpc>
              <a:spcBef>
                <a:spcPts val="7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Студенты </a:t>
            </a:r>
            <a:r>
              <a:rPr lang="ru-RU" dirty="0">
                <a:solidFill>
                  <a:schemeClr val="tx1"/>
                </a:solidFill>
              </a:rPr>
              <a:t>могут воспользоваться платформой при необходимости прохождения практики, где не только узнают полную информацию о работе, но и увидят свое рабочее </a:t>
            </a:r>
            <a:r>
              <a:rPr lang="ru-RU" dirty="0" smtClean="0">
                <a:solidFill>
                  <a:schemeClr val="tx1"/>
                </a:solidFill>
              </a:rPr>
              <a:t>место</a:t>
            </a:r>
            <a:endParaRPr lang="ru-RU" dirty="0">
              <a:solidFill>
                <a:schemeClr val="tx1"/>
              </a:solidFill>
            </a:endParaRPr>
          </a:p>
          <a:p>
            <a:pPr marL="3477260" marR="5080" indent="-342900">
              <a:lnSpc>
                <a:spcPct val="101600"/>
              </a:lnSpc>
              <a:spcBef>
                <a:spcPts val="70"/>
              </a:spcBef>
              <a:buFont typeface="Wingdings" panose="05000000000000000000" pitchFamily="2" charset="2"/>
              <a:buChar char="ü"/>
            </a:pPr>
            <a:endParaRPr sz="2150" dirty="0" smtClean="0">
              <a:solidFill>
                <a:schemeClr val="tx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0"/>
            <a:ext cx="1296032" cy="12306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8889" y1="76889" x2="48889" y2="76889"/>
                        <a14:foregroundMark x1="37333" y1="91556" x2="37333" y2="91556"/>
                        <a14:foregroundMark x1="91556" y1="82222" x2="91556" y2="82222"/>
                        <a14:foregroundMark x1="81333" y1="47556" x2="81333" y2="47556"/>
                        <a14:foregroundMark x1="84444" y1="31556" x2="84444" y2="31556"/>
                        <a14:foregroundMark x1="78222" y1="10222" x2="78222" y2="1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400" y="2647950"/>
            <a:ext cx="2371725" cy="23717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2" b="100000" l="6376" r="98658">
                        <a14:foregroundMark x1="59732" y1="85799" x2="59732" y2="85799"/>
                        <a14:foregroundMark x1="67114" y1="63314" x2="67114" y2="63314"/>
                        <a14:foregroundMark x1="38591" y1="56805" x2="38591" y2="56805"/>
                        <a14:foregroundMark x1="47651" y1="96450" x2="47651" y2="96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994" y="3257550"/>
            <a:ext cx="2838450" cy="16097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33094" y="-15877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Ценностное предложение: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Цифровая платформа "Виртуальная практика" - лучший выбор для получения “профессиональных навыков”.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Один из инновационных подходов – это использование виртуальной или дополненной реальности.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 помощью специальных устройств или приложений, студенты могут погружаться в виртуальную среду, где они могут выполнять практические задания и симулировать реальные ситуации.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24" y="57150"/>
            <a:ext cx="9064375" cy="4763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6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400" b="1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Для студента предоставляет широкий спектр возможностей:</a:t>
            </a:r>
            <a:endParaRPr lang="ru-RU" sz="1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Bef>
                <a:spcPts val="1600"/>
              </a:spcBef>
              <a:spcAft>
                <a:spcPts val="16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1.	</a:t>
            </a:r>
            <a:r>
              <a:rPr lang="ru-RU" b="1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Симуляции и виртуальные тренажеры</a:t>
            </a: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Студенты могут использовать виртуальные симуляторы и тренажеры для практического освоения процессов и процедур, характерных для их профессии. </a:t>
            </a:r>
            <a:endParaRPr lang="ru-RU" sz="14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Bef>
                <a:spcPts val="1600"/>
              </a:spcBef>
              <a:spcAft>
                <a:spcPts val="16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2.	</a:t>
            </a:r>
            <a:r>
              <a:rPr lang="ru-RU" b="1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Виртуальные лаборатории</a:t>
            </a: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Студенты могут использовать онлайн-лаборатории для проведения экспериментов и исследований в своей области. Это особенно полезно для технических специальностей, где доступ к реальным лабораториям может быть ограничен.</a:t>
            </a:r>
            <a:endParaRPr lang="ru-RU" sz="14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Bef>
                <a:spcPts val="1600"/>
              </a:spcBef>
              <a:spcAft>
                <a:spcPts val="16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3.	</a:t>
            </a:r>
            <a:r>
              <a:rPr lang="ru-RU" b="1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Виртуальные экскурсии и презентации</a:t>
            </a: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Студенты могут посещать виртуальные экскурсии в различные организации и предприятия, чтобы узнать больше о том, как работает определенная индустрия или профессия.</a:t>
            </a:r>
            <a:endParaRPr lang="ru-RU" sz="14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Bef>
                <a:spcPts val="1600"/>
              </a:spcBef>
              <a:spcAft>
                <a:spcPts val="16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4.	</a:t>
            </a:r>
            <a:r>
              <a:rPr lang="ru-RU" b="1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Онлайн-проекты и соревнования</a:t>
            </a:r>
            <a:r>
              <a:rPr lang="ru-RU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Студенты могут участвовать в онлайн-проектах и соревнованиях, где они могут применять свои знания и навыки на практике. Это помогает им развить коммуникационные и </a:t>
            </a:r>
            <a:r>
              <a:rPr lang="ru-RU" sz="1400" dirty="0" err="1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коллаборативные</a:t>
            </a:r>
            <a:r>
              <a:rPr lang="ru-RU" sz="1400" dirty="0">
                <a:solidFill>
                  <a:srgbClr val="111827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навыки, а также получить обратную связь от экспертов.</a:t>
            </a:r>
            <a:endParaRPr lang="ru-RU" sz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93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947" y="0"/>
            <a:ext cx="5595875" cy="677108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Механизм реализации проекта: функциональная схема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проекта</a:t>
            </a:r>
          </a:p>
        </p:txBody>
      </p:sp>
      <p:pic>
        <p:nvPicPr>
          <p:cNvPr id="25" name="Рисунок 2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58" y="2407906"/>
            <a:ext cx="30483" cy="327688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0" y="-19515"/>
            <a:ext cx="9159241" cy="5137038"/>
            <a:chOff x="0" y="-19515"/>
            <a:chExt cx="9159241" cy="5137038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0" y="677108"/>
              <a:ext cx="4495800" cy="3048000"/>
              <a:chOff x="-85434" y="501098"/>
              <a:chExt cx="5201194" cy="3578087"/>
            </a:xfrm>
          </p:grpSpPr>
          <p:pic>
            <p:nvPicPr>
              <p:cNvPr id="3" name="Рисунок 2" descr="Вырезка экрана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879" b="90000" l="2407" r="89934">
                            <a14:foregroundMark x1="19475" y1="40000" x2="19475" y2="40000"/>
                            <a14:foregroundMark x1="19584" y1="41061" x2="19584" y2="41061"/>
                            <a14:foregroundMark x1="20350" y1="39394" x2="20350" y2="39394"/>
                            <a14:foregroundMark x1="32604" y1="39394" x2="32604" y2="39394"/>
                            <a14:foregroundMark x1="25164" y1="66970" x2="25164" y2="66970"/>
                            <a14:foregroundMark x1="21444" y1="67727" x2="21444" y2="67727"/>
                            <a14:foregroundMark x1="17943" y1="68182" x2="17943" y2="68182"/>
                            <a14:foregroundMark x1="19694" y1="68788" x2="19694" y2="687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01" r="7827" b="13043"/>
              <a:stretch/>
            </p:blipFill>
            <p:spPr>
              <a:xfrm>
                <a:off x="-85434" y="501098"/>
                <a:ext cx="5201194" cy="357808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5"/>
              <a:srcRect b="12205"/>
              <a:stretch/>
            </p:blipFill>
            <p:spPr>
              <a:xfrm>
                <a:off x="240498" y="1682031"/>
                <a:ext cx="2460269" cy="1524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19" name="Группа 18"/>
            <p:cNvGrpSpPr/>
            <p:nvPr/>
          </p:nvGrpSpPr>
          <p:grpSpPr>
            <a:xfrm>
              <a:off x="4587241" y="361950"/>
              <a:ext cx="3523245" cy="4201119"/>
              <a:chOff x="4583844" y="1025880"/>
              <a:chExt cx="4192528" cy="2648147"/>
            </a:xfrm>
          </p:grpSpPr>
          <p:pic>
            <p:nvPicPr>
              <p:cNvPr id="11" name="Рисунок 10" descr="Вырезка экрана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3844" y="1025880"/>
                <a:ext cx="4192528" cy="26481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5836953" y="1739065"/>
                <a:ext cx="2134986" cy="240556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00" dirty="0" smtClean="0">
                    <a:latin typeface="Bahnschrift Condensed" panose="020B0502040204020203" pitchFamily="34" charset="0"/>
                  </a:rPr>
                  <a:t>Приходи на практику к нам!</a:t>
                </a:r>
                <a:endParaRPr lang="ru-RU" sz="1100" dirty="0">
                  <a:latin typeface="Bahnschrift Condensed" panose="020B0502040204020203" pitchFamily="34" charset="0"/>
                </a:endParaRPr>
              </a:p>
            </p:txBody>
          </p:sp>
        </p:grpSp>
        <p:pic>
          <p:nvPicPr>
            <p:cNvPr id="24" name="Рисунок 23" descr="Вырезка экрана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0486" y="-19515"/>
              <a:ext cx="1033514" cy="51058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Рисунок 25" descr="Вырезка экрана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819"/>
            <a:stretch/>
          </p:blipFill>
          <p:spPr>
            <a:xfrm>
              <a:off x="0" y="4036198"/>
              <a:ext cx="4991533" cy="6021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7" name="Рисунок 26" descr="Вырезка экрана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1" y="4594242"/>
              <a:ext cx="9144000" cy="523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96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137" y="2495550"/>
            <a:ext cx="3818855" cy="1797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0" spc="-10" dirty="0">
                <a:solidFill>
                  <a:schemeClr val="tx1"/>
                </a:solidFill>
                <a:latin typeface="Arial Black" panose="020B0A04020102020204" pitchFamily="34" charset="0"/>
              </a:rPr>
              <a:t>Механизм реализации проекта: монетизация</a:t>
            </a:r>
            <a:endParaRPr b="0" spc="-1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7800" y="925889"/>
            <a:ext cx="3291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Владельцы </a:t>
            </a:r>
            <a:r>
              <a:rPr lang="ru-RU" dirty="0" smtClean="0">
                <a:latin typeface="Bahnschrift Condensed" panose="020B0502040204020203" pitchFamily="34" charset="0"/>
              </a:rPr>
              <a:t>организаций  размещают </a:t>
            </a:r>
            <a:r>
              <a:rPr lang="ru-RU" dirty="0">
                <a:latin typeface="Bahnschrift Condensed" panose="020B0502040204020203" pitchFamily="34" charset="0"/>
              </a:rPr>
              <a:t>информацию </a:t>
            </a:r>
            <a:r>
              <a:rPr lang="ru-RU" dirty="0" smtClean="0">
                <a:latin typeface="Bahnschrift Condensed" panose="020B0502040204020203" pitchFamily="34" charset="0"/>
              </a:rPr>
              <a:t>о вакансиях компании </a:t>
            </a:r>
            <a:r>
              <a:rPr lang="ru-RU" dirty="0">
                <a:latin typeface="Bahnschrift Condensed" panose="020B0502040204020203" pitchFamily="34" charset="0"/>
              </a:rPr>
              <a:t>на следующих условиях</a:t>
            </a:r>
            <a:r>
              <a:rPr lang="ru-RU" dirty="0" smtClean="0">
                <a:latin typeface="Bahnschrift Condensed" panose="020B0502040204020203" pitchFamily="34" charset="0"/>
              </a:rPr>
              <a:t>:</a:t>
            </a:r>
          </a:p>
          <a:p>
            <a:endParaRPr lang="ru-RU" dirty="0">
              <a:latin typeface="Bahnschrift Condensed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Bahnschrift Condensed" panose="020B0502040204020203" pitchFamily="34" charset="0"/>
              </a:rPr>
              <a:t>Абонентская плата </a:t>
            </a:r>
            <a:r>
              <a:rPr lang="ru-RU" dirty="0" smtClean="0">
                <a:latin typeface="Bahnschrift Condensed" panose="020B0502040204020203" pitchFamily="34" charset="0"/>
              </a:rPr>
              <a:t>(10 </a:t>
            </a:r>
            <a:r>
              <a:rPr lang="ru-RU" dirty="0" err="1" smtClean="0">
                <a:latin typeface="Bahnschrift Condensed" panose="020B0502040204020203" pitchFamily="34" charset="0"/>
              </a:rPr>
              <a:t>тыс.руб</a:t>
            </a:r>
            <a:r>
              <a:rPr lang="ru-RU" dirty="0" smtClean="0">
                <a:latin typeface="Bahnschrift Condensed" panose="020B0502040204020203" pitchFamily="34" charset="0"/>
              </a:rPr>
              <a:t>. / мес.)</a:t>
            </a:r>
            <a:endParaRPr lang="ru-RU" dirty="0">
              <a:latin typeface="Bahnschrift Condensed" panose="020B0502040204020203" pitchFamily="34" charset="0"/>
            </a:endParaRPr>
          </a:p>
          <a:p>
            <a:r>
              <a:rPr lang="ru-RU" dirty="0" smtClean="0">
                <a:latin typeface="Bahnschrift Condensed" panose="020B0502040204020203" pitchFamily="34" charset="0"/>
              </a:rPr>
              <a:t>Пользователи приобретают подписку сроком на 5 лет на следующих условиях: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Bahnschrift Condensed" panose="020B0502040204020203" pitchFamily="34" charset="0"/>
              </a:rPr>
              <a:t> 900 рублей (по истечении срока доступ к платформе закрывается) 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95" y="0"/>
            <a:ext cx="1633870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9302" y="6799"/>
            <a:ext cx="406469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АНАЛИЗ</a:t>
            </a:r>
            <a:r>
              <a:rPr lang="ru-RU" sz="2000" spc="-8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КОНКУРЕНТОВ И КОНКУРЕНТНЫЕ ПРЕИМУЩЕСТВА</a:t>
            </a:r>
            <a:endParaRPr lang="ru-RU" sz="2000" spc="-5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84820" y="1047750"/>
            <a:ext cx="30971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Виртуальное путешествие по компании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Возможность прохождения практики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Подборка актуальных ваканский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Знакомство с рабочим процессом организации не выходя из дома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52600" y="235164"/>
            <a:ext cx="2520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АНАЛИЗ КОНКУРЕНТОВ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86611" y="487737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https://www.ispring.ru/elearning-insights/platforma-onlain-obucheniya</a:t>
            </a:r>
            <a:endParaRPr lang="ru-RU" sz="1100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-27709" y="0"/>
            <a:ext cx="5312529" cy="5103297"/>
            <a:chOff x="68623" y="35683"/>
            <a:chExt cx="5312529" cy="5103297"/>
          </a:xfrm>
        </p:grpSpPr>
        <p:pic>
          <p:nvPicPr>
            <p:cNvPr id="4" name="Рисунок 3" descr="Вырезка экрана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23" y="35683"/>
              <a:ext cx="1615580" cy="4972492"/>
            </a:xfrm>
            <a:prstGeom prst="rect">
              <a:avLst/>
            </a:prstGeom>
          </p:spPr>
        </p:pic>
        <p:pic>
          <p:nvPicPr>
            <p:cNvPr id="10" name="Рисунок 9" descr="Вырезка экрана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609" y="929217"/>
              <a:ext cx="5067634" cy="546903"/>
            </a:xfrm>
            <a:prstGeom prst="rect">
              <a:avLst/>
            </a:prstGeom>
          </p:spPr>
        </p:pic>
        <p:pic>
          <p:nvPicPr>
            <p:cNvPr id="11" name="Рисунок 10" descr="Вырезка экрана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00" y="1935929"/>
              <a:ext cx="5275452" cy="518639"/>
            </a:xfrm>
            <a:prstGeom prst="rect">
              <a:avLst/>
            </a:prstGeom>
          </p:spPr>
        </p:pic>
        <p:pic>
          <p:nvPicPr>
            <p:cNvPr id="12" name="Рисунок 11" descr="Вырезка экрана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416" y="2855489"/>
              <a:ext cx="4764173" cy="566234"/>
            </a:xfrm>
            <a:prstGeom prst="rect">
              <a:avLst/>
            </a:prstGeom>
          </p:spPr>
        </p:pic>
        <p:pic>
          <p:nvPicPr>
            <p:cNvPr id="13" name="Рисунок 12" descr="Вырезка экрана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609" y="3832926"/>
              <a:ext cx="4877117" cy="508033"/>
            </a:xfrm>
            <a:prstGeom prst="rect">
              <a:avLst/>
            </a:prstGeom>
          </p:spPr>
        </p:pic>
        <p:pic>
          <p:nvPicPr>
            <p:cNvPr id="14" name="Рисунок 13" descr="Вырезка экрана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085" y="4749679"/>
              <a:ext cx="4807868" cy="389301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8209" y="269979"/>
            <a:ext cx="1295400" cy="1024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2123"/>
            <a:ext cx="9139237" cy="519156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TAM: 49,2 </a:t>
            </a:r>
            <a:r>
              <a:rPr lang="ru-RU" sz="1400" dirty="0" err="1">
                <a:solidFill>
                  <a:schemeClr val="tx1"/>
                </a:solidFill>
              </a:rPr>
              <a:t>млрд.руб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/>
              <a:t>Сделано допущение о потенциальном количестве посещений в размере 30% от численности компаний, которые относятся к малому, среднему и ИП : готовы тратить время и ресурсы на поиски квалифицированных кадров, а это 700 000 человек. В российских вузах на начало 2021/2022 учебного года обучалось порядка 4,22 млн студентов (3 %) , сообщали РИА Новости со ссылкой на вице-премьера Дмитрия Чернышенко.</a:t>
            </a:r>
          </a:p>
          <a:p>
            <a:r>
              <a:rPr lang="ru-RU" sz="1400" dirty="0"/>
              <a:t>Объем рынка=4 920 000 (общая сумма потенциальных потребителей платформы , включая работодателей и студентов)* 10 000 </a:t>
            </a:r>
            <a:r>
              <a:rPr lang="ru-RU" sz="1400" dirty="0" err="1"/>
              <a:t>руб</a:t>
            </a:r>
            <a:r>
              <a:rPr lang="ru-RU" sz="1400" dirty="0"/>
              <a:t>(средняя стоимость курса) = 49 200 000 000 </a:t>
            </a:r>
            <a:r>
              <a:rPr lang="ru-RU" sz="1400" dirty="0" err="1" smtClean="0"/>
              <a:t>руб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>
                <a:solidFill>
                  <a:schemeClr val="tx1"/>
                </a:solidFill>
              </a:rPr>
              <a:t>SAM: 1,005 </a:t>
            </a:r>
            <a:r>
              <a:rPr lang="ru-RU" sz="1400" dirty="0" err="1">
                <a:solidFill>
                  <a:schemeClr val="tx1"/>
                </a:solidFill>
              </a:rPr>
              <a:t>млрд.руб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/>
              <a:t>В целом с учетом государственных и негосударственных вузов (всего – 45 заведений высшей школы) общая численность обучающихся в РТ превышает 100 тыс. человек.</a:t>
            </a:r>
          </a:p>
          <a:p>
            <a:r>
              <a:rPr lang="ru-RU" sz="1400" dirty="0"/>
              <a:t>500 компаний желающих найти профессиональные кадры</a:t>
            </a:r>
          </a:p>
          <a:p>
            <a:r>
              <a:rPr lang="ru-RU" sz="1400" dirty="0"/>
              <a:t>Потенциал продаж= 100 500 * 10 тыс. руб.= 1 005 000 000 рублей. </a:t>
            </a:r>
            <a:endParaRPr lang="ru-RU" sz="1400" dirty="0" smtClean="0"/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SOM </a:t>
            </a:r>
            <a:r>
              <a:rPr lang="ru-RU" sz="1400" dirty="0">
                <a:solidFill>
                  <a:schemeClr val="tx1"/>
                </a:solidFill>
              </a:rPr>
              <a:t>( наш план продаж) </a:t>
            </a:r>
            <a:r>
              <a:rPr lang="ru-RU" sz="1400" dirty="0"/>
              <a:t>Среднее количество покупок подписки в месяц 15 человек.</a:t>
            </a:r>
          </a:p>
          <a:p>
            <a:r>
              <a:rPr lang="ru-RU" sz="1400" dirty="0"/>
              <a:t>Среднее количество компаний, желающих найти кадры в месяц -3.</a:t>
            </a:r>
          </a:p>
          <a:p>
            <a:r>
              <a:rPr lang="ru-RU" sz="1400" dirty="0"/>
              <a:t>Средняя стоимость курса -10 000 рублей для работодателей. 900 рублей для студентов.</a:t>
            </a:r>
          </a:p>
          <a:p>
            <a:r>
              <a:rPr lang="ru-RU" sz="1400" dirty="0"/>
              <a:t>18 пользователей *10 000 </a:t>
            </a:r>
            <a:r>
              <a:rPr lang="ru-RU" sz="1400" dirty="0" err="1"/>
              <a:t>руб</a:t>
            </a:r>
            <a:r>
              <a:rPr lang="ru-RU" sz="1400" dirty="0"/>
              <a:t>*12 месяцев= 2 160 000 </a:t>
            </a:r>
            <a:r>
              <a:rPr lang="ru-RU" sz="1400" dirty="0" err="1"/>
              <a:t>руб</a:t>
            </a:r>
            <a:r>
              <a:rPr lang="ru-RU" sz="1400" dirty="0"/>
              <a:t> </a:t>
            </a:r>
            <a:endParaRPr lang="en-US" sz="1400" dirty="0" smtClean="0"/>
          </a:p>
          <a:p>
            <a:endParaRPr lang="en-US" sz="1400" dirty="0"/>
          </a:p>
          <a:p>
            <a:r>
              <a:rPr lang="ru-RU" sz="1400" b="1" dirty="0" smtClean="0"/>
              <a:t>Доля </a:t>
            </a:r>
            <a:r>
              <a:rPr lang="ru-RU" sz="1400" b="1" dirty="0"/>
              <a:t>рынка=SOM/SAM</a:t>
            </a:r>
            <a:r>
              <a:rPr lang="ru-RU" sz="1400" dirty="0"/>
              <a:t>= 2 160 </a:t>
            </a:r>
            <a:r>
              <a:rPr lang="ru-RU" sz="1400" dirty="0" smtClean="0"/>
              <a:t>000/1005 </a:t>
            </a:r>
            <a:r>
              <a:rPr lang="ru-RU" sz="1400" dirty="0"/>
              <a:t>000 000 100%=0,21</a:t>
            </a:r>
            <a:r>
              <a:rPr lang="ru-RU" sz="1400" dirty="0" smtClean="0"/>
              <a:t>%</a:t>
            </a:r>
            <a:endParaRPr lang="en-US" sz="1400" dirty="0" smtClean="0"/>
          </a:p>
          <a:p>
            <a:r>
              <a:rPr lang="ru-RU" sz="1400" b="1" dirty="0"/>
              <a:t>Рентабельность:</a:t>
            </a:r>
            <a:r>
              <a:rPr lang="ru-RU" sz="1400" dirty="0"/>
              <a:t> </a:t>
            </a:r>
            <a:r>
              <a:rPr lang="ru-RU" sz="1400" dirty="0" smtClean="0"/>
              <a:t>72</a:t>
            </a:r>
            <a:r>
              <a:rPr lang="ru-RU" sz="1400" dirty="0"/>
              <a:t>%</a:t>
            </a:r>
          </a:p>
          <a:p>
            <a:endParaRPr lang="ru-RU" sz="1400" dirty="0"/>
          </a:p>
          <a:p>
            <a:pPr algn="ctr"/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0400" y="26670"/>
            <a:ext cx="444690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АНАЛИЗ</a:t>
            </a:r>
            <a:r>
              <a:rPr sz="2400" spc="-85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2400" spc="-5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РЫНКА</a:t>
            </a:r>
            <a:endParaRPr sz="2400" spc="-5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3562350"/>
            <a:ext cx="1252870" cy="9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5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275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050" y="124017"/>
            <a:ext cx="397015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НАША</a:t>
            </a:r>
            <a:r>
              <a:rPr spc="-9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 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КОМАНДА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0" y="1064183"/>
            <a:ext cx="2362200" cy="3500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2286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tx1"/>
                </a:solidFill>
              </a:rPr>
              <a:t>Печищева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Ксения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студентка 2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Руководитель проекта: управление деятельностью команды, составление плана действий и контроль его </a:t>
            </a:r>
            <a:r>
              <a:rPr lang="ru-RU" sz="1600" dirty="0" smtClean="0">
                <a:solidFill>
                  <a:schemeClr val="tx1"/>
                </a:solidFill>
              </a:rPr>
              <a:t>выполнения.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5553" y="1125134"/>
            <a:ext cx="2393579" cy="30085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22860" rIns="0" bIns="0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Бердникова </a:t>
            </a:r>
            <a:r>
              <a:rPr lang="ru-RU" b="1" dirty="0" smtClean="0">
                <a:solidFill>
                  <a:schemeClr val="tx1"/>
                </a:solidFill>
              </a:rPr>
              <a:t>Татьяна</a:t>
            </a:r>
            <a:endParaRPr lang="en-US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студентка 4 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Финансовый менеджер: подготовка расчетов для реализации проекта, составления финансовой стратегии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282125" y="1112165"/>
            <a:ext cx="2483428" cy="34780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8255" rIns="0" bIns="0" rtlCol="0">
            <a:spAutoFit/>
          </a:bodyPr>
          <a:lstStyle/>
          <a:p>
            <a:pPr marL="12700" marR="5080" indent="18415" algn="ctr">
              <a:lnSpc>
                <a:spcPct val="102000"/>
              </a:lnSpc>
              <a:spcBef>
                <a:spcPts val="65"/>
              </a:spcBef>
            </a:pPr>
            <a:r>
              <a:rPr lang="ru-RU" b="1" spc="15" dirty="0" smtClean="0">
                <a:solidFill>
                  <a:schemeClr val="tx1"/>
                </a:solidFill>
                <a:latin typeface="Arial"/>
                <a:cs typeface="Arial"/>
              </a:rPr>
              <a:t>Заикина Валерия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студентка </a:t>
            </a:r>
            <a:r>
              <a:rPr lang="ru-RU" sz="1600" dirty="0" smtClean="0">
                <a:solidFill>
                  <a:schemeClr val="tx1"/>
                </a:solidFill>
              </a:rPr>
              <a:t>4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Маркетолог: продвижение проекта, постановка и продвижение гипотез, финансово- экономические функции</a:t>
            </a:r>
          </a:p>
          <a:p>
            <a:pPr marL="12700" marR="5080" indent="18415">
              <a:lnSpc>
                <a:spcPct val="102000"/>
              </a:lnSpc>
              <a:spcBef>
                <a:spcPts val="65"/>
              </a:spcBef>
            </a:pPr>
            <a:endParaRPr lang="ru-RU" sz="1400" b="1" spc="15" dirty="0" smtClean="0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0" y="1052060"/>
            <a:ext cx="231309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Якимова </a:t>
            </a:r>
            <a:r>
              <a:rPr lang="ru-RU" b="1" dirty="0" smtClean="0"/>
              <a:t>Марина</a:t>
            </a:r>
            <a:r>
              <a:rPr lang="en-US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</a:t>
            </a:r>
            <a:r>
              <a:rPr lang="ru-RU" sz="1600" dirty="0" err="1" smtClean="0"/>
              <a:t>тудентка</a:t>
            </a:r>
            <a:r>
              <a:rPr lang="ru-RU" sz="1600" smtClean="0"/>
              <a:t> 4 курса </a:t>
            </a:r>
            <a:r>
              <a:rPr lang="ru-RU" sz="1600" dirty="0"/>
              <a:t>факультета менеджмента и инженерного </a:t>
            </a:r>
            <a:r>
              <a:rPr lang="ru-RU" sz="1600" dirty="0" smtClean="0"/>
              <a:t>бизнеса</a:t>
            </a:r>
            <a:r>
              <a:rPr lang="en-US" sz="1600" dirty="0" smtClean="0"/>
              <a:t> </a:t>
            </a:r>
            <a:r>
              <a:rPr lang="ru-RU" sz="1600" dirty="0" smtClean="0"/>
              <a:t>Набережночелнинского </a:t>
            </a:r>
            <a:r>
              <a:rPr lang="ru-RU" sz="1600" dirty="0"/>
              <a:t>филиала КИУ.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Программист: разработка сайта, устранение возникающих неполадок в системе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132" y="0"/>
            <a:ext cx="1633870" cy="1292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1" y="-5195"/>
            <a:ext cx="3810000" cy="5148695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1165176" y="666750"/>
            <a:ext cx="2642977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/>
              </a:rPr>
              <a:t>Спасибо за внимание!</a:t>
            </a:r>
          </a:p>
          <a:p>
            <a:pPr defTabSz="658367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1725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-101045"/>
            <a:ext cx="2009136" cy="15355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1976" y="3409950"/>
            <a:ext cx="4572000" cy="4514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6205" marR="110489" lvl="0" algn="ctr">
              <a:lnSpc>
                <a:spcPts val="1430"/>
              </a:lnSpc>
            </a:pPr>
            <a:r>
              <a:rPr lang="ru-RU" sz="1200" spc="-15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Печищева</a:t>
            </a:r>
            <a:r>
              <a:rPr lang="ru-RU" sz="1200" spc="-1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 Ксения</a:t>
            </a:r>
            <a:r>
              <a:rPr lang="ru-RU" sz="12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, </a:t>
            </a:r>
            <a:endParaRPr lang="ru-RU" sz="1200" spc="-5" dirty="0">
              <a:solidFill>
                <a:schemeClr val="tx1">
                  <a:lumMod val="85000"/>
                  <a:lumOff val="15000"/>
                </a:schemeClr>
              </a:solidFill>
              <a:latin typeface="Roboto Lt"/>
              <a:cs typeface="Roboto Lt"/>
            </a:endParaRPr>
          </a:p>
          <a:p>
            <a:pPr marL="116205" marR="110489" lvl="0" algn="ctr">
              <a:lnSpc>
                <a:spcPts val="1430"/>
              </a:lnSpc>
            </a:pPr>
            <a:r>
              <a:rPr lang="en-US" sz="1200" spc="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kcenia203ks@gmail.com</a:t>
            </a:r>
            <a:endParaRPr lang="ru-RU" sz="1200" spc="5" dirty="0">
              <a:solidFill>
                <a:schemeClr val="tx1">
                  <a:lumMod val="85000"/>
                  <a:lumOff val="15000"/>
                </a:schemeClr>
              </a:solidFill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9073760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3434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</TotalTime>
  <Words>636</Words>
  <Application>Microsoft Office PowerPoint</Application>
  <PresentationFormat>Экран (16:9)</PresentationFormat>
  <Paragraphs>74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 Unicode MS</vt:lpstr>
      <vt:lpstr>Microsoft JhengHei Light</vt:lpstr>
      <vt:lpstr>Arial</vt:lpstr>
      <vt:lpstr>Arial Black</vt:lpstr>
      <vt:lpstr>Arial MT</vt:lpstr>
      <vt:lpstr>Bahnschrift Condensed</vt:lpstr>
      <vt:lpstr>Calibri</vt:lpstr>
      <vt:lpstr>Geometria</vt:lpstr>
      <vt:lpstr>Gilroy-ExtraBold</vt:lpstr>
      <vt:lpstr>Roboto Lt</vt:lpstr>
      <vt:lpstr>Times New Roman</vt:lpstr>
      <vt:lpstr>Wingdings</vt:lpstr>
      <vt:lpstr>Office Theme</vt:lpstr>
      <vt:lpstr>Презентация PowerPoint</vt:lpstr>
      <vt:lpstr>Презентация PowerPoint</vt:lpstr>
      <vt:lpstr>ПРОБЛЕМА</vt:lpstr>
      <vt:lpstr>РЕШЕНИЕ</vt:lpstr>
      <vt:lpstr>Презентация PowerPoint</vt:lpstr>
      <vt:lpstr>Механизм реализации проекта: функциональная схема проекта</vt:lpstr>
      <vt:lpstr>Механизм реализации проекта: монетизация</vt:lpstr>
      <vt:lpstr>АНАЛИЗ КОНКУРЕНТОВ И КОНКУРЕНТНЫЕ ПРЕИМУЩЕСТВА</vt:lpstr>
      <vt:lpstr>АНАЛИЗ РЫНКА</vt:lpstr>
      <vt:lpstr>НАША КОМАНДА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Валера</cp:lastModifiedBy>
  <cp:revision>107</cp:revision>
  <dcterms:created xsi:type="dcterms:W3CDTF">2022-11-06T14:31:41Z</dcterms:created>
  <dcterms:modified xsi:type="dcterms:W3CDTF">2024-01-10T16:47:37Z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Google</vt:lpwstr>
  </property>
  <property fmtid="{D5CDD505-2E9C-101B-9397-08002B2CF9AE}" pid="4" name="LastSaved">
    <vt:filetime>2022-11-06T00:00:00Z</vt:filetime>
  </property>
</Properties>
</file>