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2"/>
  </p:notesMasterIdLst>
  <p:handoutMasterIdLst>
    <p:handoutMasterId r:id="rId13"/>
  </p:handoutMasterIdLst>
  <p:sldIdLst>
    <p:sldId id="256" r:id="rId3"/>
    <p:sldId id="311" r:id="rId4"/>
    <p:sldId id="306" r:id="rId5"/>
    <p:sldId id="429" r:id="rId6"/>
    <p:sldId id="433" r:id="rId7"/>
    <p:sldId id="309" r:id="rId8"/>
    <p:sldId id="435" r:id="rId9"/>
    <p:sldId id="302" r:id="rId10"/>
    <p:sldId id="27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43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C26A"/>
    <a:srgbClr val="8FC36B"/>
    <a:srgbClr val="1DA0D6"/>
    <a:srgbClr val="E8D7EB"/>
    <a:srgbClr val="EBEDEC"/>
    <a:srgbClr val="595959"/>
    <a:srgbClr val="0851C8"/>
    <a:srgbClr val="27344D"/>
    <a:srgbClr val="212C42"/>
    <a:srgbClr val="4863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5250" autoAdjust="0"/>
  </p:normalViewPr>
  <p:slideViewPr>
    <p:cSldViewPr snapToGrid="0" showGuides="1">
      <p:cViewPr varScale="1">
        <p:scale>
          <a:sx n="74" d="100"/>
          <a:sy n="74" d="100"/>
        </p:scale>
        <p:origin x="101" y="245"/>
      </p:cViewPr>
      <p:guideLst>
        <p:guide orient="horz" pos="2273"/>
        <p:guide pos="3840"/>
        <p:guide pos="443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5;&#1086;&#1083;&#1100;&#1079;&#1086;&#1074;&#1072;&#1090;&#1077;&#1083;&#1100;\OneDrive\&#1056;&#1072;&#1073;&#1086;&#1095;&#1080;&#1081;%20&#1089;&#1090;&#1086;&#1083;\&#1053;&#1086;&#1074;&#1072;&#1103;%20&#1087;&#1072;&#1087;&#1082;&#1072;\Tsennostnoe_predlozheni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Ввод скважин ПАО "НК "Роснефть", шт.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5A2-4DE9-BEE2-89953EAB2E6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5A2-4DE9-BEE2-89953EAB2E6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5A2-4DE9-BEE2-89953EAB2E6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5A2-4DE9-BEE2-89953EAB2E67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1563</c:v>
                </c:pt>
                <c:pt idx="1">
                  <c:v>1839</c:v>
                </c:pt>
                <c:pt idx="2">
                  <c:v>2625</c:v>
                </c:pt>
                <c:pt idx="3">
                  <c:v>3366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5A2-4DE9-BEE2-89953EAB2E6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8-85A2-4DE9-BEE2-89953EAB2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275264"/>
        <c:axId val="33285248"/>
      </c:barChart>
      <c:catAx>
        <c:axId val="3327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2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3285248"/>
        <c:crosses val="autoZero"/>
        <c:auto val="1"/>
        <c:lblAlgn val="ctr"/>
        <c:lblOffset val="100"/>
        <c:noMultiLvlLbl val="0"/>
      </c:catAx>
      <c:valAx>
        <c:axId val="33285248"/>
        <c:scaling>
          <c:orientation val="minMax"/>
          <c:max val="3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3275264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5.0000168417522757E-2"/>
          <c:y val="0.71232426119695358"/>
          <c:w val="0.92376524693190054"/>
          <c:h val="0.287675962027930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2"/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b="1">
          <a:solidFill>
            <a:schemeClr val="tx2"/>
          </a:solidFill>
          <a:latin typeface="Arial Narrow" panose="020B060602020203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4704387501684E-2"/>
          <c:y val="4.1088784075257907E-2"/>
          <c:w val="0.60801984868028414"/>
          <c:h val="0.8207264624100205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1708338948462735"/>
          <c:y val="0.14438943894389439"/>
          <c:w val="0.28291661051537265"/>
          <c:h val="0.802243964553935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66530996820392"/>
          <c:y val="4.3941505620703841E-2"/>
          <c:w val="0.77782070611227261"/>
          <c:h val="0.81190507871823725"/>
        </c:manualLayout>
      </c:layout>
      <c:lineChart>
        <c:grouping val="standard"/>
        <c:varyColors val="0"/>
        <c:ser>
          <c:idx val="0"/>
          <c:order val="0"/>
          <c:tx>
            <c:v>Реалистичный </c:v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val>
            <c:numRef>
              <c:f>Окупаемость!$B$21:$K$21</c:f>
              <c:numCache>
                <c:formatCode>General</c:formatCode>
                <c:ptCount val="10"/>
                <c:pt idx="0">
                  <c:v>-24267.84210526316</c:v>
                </c:pt>
                <c:pt idx="1">
                  <c:v>-22061.674641148325</c:v>
                </c:pt>
                <c:pt idx="2">
                  <c:v>-7090.9090909090901</c:v>
                </c:pt>
                <c:pt idx="3">
                  <c:v>32937.64087152516</c:v>
                </c:pt>
                <c:pt idx="4">
                  <c:v>97220.135236664137</c:v>
                </c:pt>
                <c:pt idx="5">
                  <c:v>142712.55689191617</c:v>
                </c:pt>
                <c:pt idx="6">
                  <c:v>211587.4079413579</c:v>
                </c:pt>
                <c:pt idx="7">
                  <c:v>259062.74440758995</c:v>
                </c:pt>
                <c:pt idx="8">
                  <c:v>268167.10243976314</c:v>
                </c:pt>
                <c:pt idx="9">
                  <c:v>273475.10823131306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34-4F59-A9BD-227523D84F2D}"/>
            </c:ext>
          </c:extLst>
        </c:ser>
        <c:ser>
          <c:idx val="1"/>
          <c:order val="1"/>
          <c:tx>
            <c:v>Пессимистичный</c:v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val>
            <c:numRef>
              <c:f>Окупаемость!$B$24:$K$24</c:f>
              <c:numCache>
                <c:formatCode>General</c:formatCode>
                <c:ptCount val="10"/>
                <c:pt idx="0">
                  <c:v>-24267.84210526316</c:v>
                </c:pt>
                <c:pt idx="1">
                  <c:v>-21102.47139588101</c:v>
                </c:pt>
                <c:pt idx="2">
                  <c:v>-6487.7126654064286</c:v>
                </c:pt>
                <c:pt idx="3">
                  <c:v>28825.511629818371</c:v>
                </c:pt>
                <c:pt idx="4">
                  <c:v>81383.356977712378</c:v>
                </c:pt>
                <c:pt idx="5">
                  <c:v>114271.10084095894</c:v>
                </c:pt>
                <c:pt idx="6">
                  <c:v>162053.67605148788</c:v>
                </c:pt>
                <c:pt idx="7">
                  <c:v>189788.05523477419</c:v>
                </c:pt>
                <c:pt idx="8">
                  <c:v>187916.21567773103</c:v>
                </c:pt>
                <c:pt idx="9">
                  <c:v>183303.7737799676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34-4F59-A9BD-227523D84F2D}"/>
            </c:ext>
          </c:extLst>
        </c:ser>
        <c:ser>
          <c:idx val="2"/>
          <c:order val="2"/>
          <c:tx>
            <c:v>Оптимистичный</c:v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Окупаемость!$B$27:$K$27</c:f>
              <c:numCache>
                <c:formatCode>General</c:formatCode>
                <c:ptCount val="10"/>
                <c:pt idx="0">
                  <c:v>-24267.84210526316</c:v>
                </c:pt>
                <c:pt idx="1">
                  <c:v>-23112.230576441103</c:v>
                </c:pt>
                <c:pt idx="2">
                  <c:v>-7782.3129251700675</c:v>
                </c:pt>
                <c:pt idx="3">
                  <c:v>37870.64031961991</c:v>
                </c:pt>
                <c:pt idx="4">
                  <c:v>117103.47026187649</c:v>
                </c:pt>
                <c:pt idx="5">
                  <c:v>180085.65410111062</c:v>
                </c:pt>
                <c:pt idx="6">
                  <c:v>279711.37927527359</c:v>
                </c:pt>
                <c:pt idx="7">
                  <c:v>358780.36270289071</c:v>
                </c:pt>
                <c:pt idx="8">
                  <c:v>389074.33886857069</c:v>
                </c:pt>
                <c:pt idx="9">
                  <c:v>415669.61353388446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34-4F59-A9BD-227523D84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064464"/>
        <c:axId val="486938992"/>
      </c:lineChart>
      <c:catAx>
        <c:axId val="3350644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r>
                  <a:rPr lang="ru-RU" sz="1100"/>
                  <a:t>Годы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+mn-ea"/>
                  <a:cs typeface="+mn-cs"/>
                </a:defRPr>
              </a:pPr>
              <a:endParaRPr lang="ru-RU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486938992"/>
        <c:crosses val="autoZero"/>
        <c:auto val="1"/>
        <c:lblAlgn val="ctr"/>
        <c:lblOffset val="100"/>
        <c:noMultiLvlLbl val="0"/>
      </c:catAx>
      <c:valAx>
        <c:axId val="48693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r>
                  <a:rPr lang="en-US" sz="1400"/>
                  <a:t>NPV, </a:t>
                </a:r>
                <a:r>
                  <a:rPr lang="ru-RU" sz="1400"/>
                  <a:t>тыс. руб.</a:t>
                </a:r>
              </a:p>
            </c:rich>
          </c:tx>
          <c:layout>
            <c:manualLayout>
              <c:xMode val="edge"/>
              <c:yMode val="edge"/>
              <c:x val="1.5741310638057029E-2"/>
              <c:y val="0.3106856992368625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33506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1515270496848272"/>
          <c:y val="0.89734041136627929"/>
          <c:w val="0.80706955380577405"/>
          <c:h val="8.87837441965751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 Narrow" panose="020B0606020202030204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755685706222893E-2"/>
          <c:y val="6.5881147660992803E-2"/>
          <c:w val="0.60801984868028414"/>
          <c:h val="0.8207264624100205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E63-43F7-AC9A-758B4C2D17C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E63-43F7-AC9A-758B4C2D17C3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E63-43F7-AC9A-758B4C2D17C3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E63-43F7-AC9A-758B4C2D17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Станции управления</c:v>
                </c:pt>
                <c:pt idx="1">
                  <c:v>Конструкторская документация</c:v>
                </c:pt>
                <c:pt idx="2">
                  <c:v>Заработная плата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4500</c:v>
                </c:pt>
                <c:pt idx="1">
                  <c:v>5000</c:v>
                </c:pt>
                <c:pt idx="2">
                  <c:v>5040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63-43F7-AC9A-758B4C2D17C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3875135697590613"/>
          <c:y val="8.8598095259014395E-2"/>
          <c:w val="0.36124864302409398"/>
          <c:h val="0.802243964553935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332603826855597E-2"/>
          <c:y val="3.2976934322237444E-2"/>
          <c:w val="0.43371882140914519"/>
          <c:h val="0.9251536110608619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ECF-4A19-B916-E4FBB56436E2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ECF-4A19-B916-E4FBB56436E2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ECF-4A19-B916-E4FBB56436E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УМНИК</c:v>
                </c:pt>
                <c:pt idx="1">
                  <c:v>Старт-1</c:v>
                </c:pt>
                <c:pt idx="2">
                  <c:v>Инвестиции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0.5</c:v>
                </c:pt>
                <c:pt idx="1">
                  <c:v>4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CF-4A19-B916-E4FBB56436E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7729539412725295"/>
          <c:y val="9.3500428007717115E-2"/>
          <c:w val="0.28291661051537265"/>
          <c:h val="0.730793965134465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485585-F8BC-4E0B-96A9-3F8C6DCA4347}" type="doc">
      <dgm:prSet loTypeId="urn:microsoft.com/office/officeart/2005/8/layout/venn2" loCatId="relationship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E009FF94-D7B7-424A-AC27-C2BAA0B4DBE5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ru-RU" sz="2400" b="1" dirty="0">
              <a:solidFill>
                <a:schemeClr val="tx1"/>
              </a:solidFill>
              <a:latin typeface="Arial Narrow" panose="020B0606020202030204" pitchFamily="34" charset="0"/>
            </a:rPr>
            <a:t>20 млрд руб.</a:t>
          </a:r>
          <a:r>
            <a:rPr lang="en-US" sz="2400" b="1" dirty="0">
              <a:solidFill>
                <a:schemeClr val="tx1"/>
              </a:solidFill>
              <a:latin typeface="Arial Narrow" panose="020B0606020202030204" pitchFamily="34" charset="0"/>
            </a:rPr>
            <a:t>/</a:t>
          </a:r>
          <a:r>
            <a:rPr lang="ru-RU" sz="2400" b="1" dirty="0">
              <a:solidFill>
                <a:schemeClr val="tx1"/>
              </a:solidFill>
              <a:latin typeface="Arial Narrow" panose="020B0606020202030204" pitchFamily="34" charset="0"/>
            </a:rPr>
            <a:t>год</a:t>
          </a:r>
        </a:p>
        <a:p>
          <a:r>
            <a:rPr lang="en-US" sz="1600" b="1" dirty="0">
              <a:solidFill>
                <a:schemeClr val="tx1"/>
              </a:solidFill>
              <a:latin typeface="Arial Narrow" panose="020B0606020202030204" pitchFamily="34" charset="0"/>
            </a:rPr>
            <a:t>TAM</a:t>
          </a:r>
          <a:r>
            <a:rPr lang="ru-RU" sz="1600" b="1" dirty="0">
              <a:solidFill>
                <a:schemeClr val="tx1"/>
              </a:solidFill>
              <a:latin typeface="Arial Narrow" panose="020B0606020202030204" pitchFamily="34" charset="0"/>
            </a:rPr>
            <a:t> | 10 000 скважин в РФ</a:t>
          </a:r>
        </a:p>
      </dgm:t>
    </dgm:pt>
    <dgm:pt modelId="{42CF2E7A-EB50-49C7-A071-F0E13E7D8232}" type="parTrans" cxnId="{5536FF33-7E2F-463D-BB7B-7700C833154E}">
      <dgm:prSet/>
      <dgm:spPr/>
      <dgm:t>
        <a:bodyPr/>
        <a:lstStyle/>
        <a:p>
          <a:endParaRPr lang="ru-RU" sz="2000" b="1"/>
        </a:p>
      </dgm:t>
    </dgm:pt>
    <dgm:pt modelId="{0FDF89B2-B0FE-4081-B3F6-1C3E0AF1766A}" type="sibTrans" cxnId="{5536FF33-7E2F-463D-BB7B-7700C833154E}">
      <dgm:prSet/>
      <dgm:spPr/>
      <dgm:t>
        <a:bodyPr/>
        <a:lstStyle/>
        <a:p>
          <a:endParaRPr lang="ru-RU" sz="2000" b="1"/>
        </a:p>
      </dgm:t>
    </dgm:pt>
    <dgm:pt modelId="{0DF10697-B453-4EC3-8EC7-5BA2A457EF7A}">
      <dgm:prSet phldrT="[Текст]" custT="1"/>
      <dgm:spPr>
        <a:ln>
          <a:noFill/>
        </a:ln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400" b="1" dirty="0">
            <a:solidFill>
              <a:schemeClr val="tx1"/>
            </a:solidFill>
            <a:latin typeface="Arial Narrow" panose="020B0606020202030204" pitchFamily="34" charset="0"/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>
              <a:solidFill>
                <a:schemeClr val="tx1"/>
              </a:solidFill>
              <a:latin typeface="Arial Narrow" panose="020B0606020202030204" pitchFamily="34" charset="0"/>
            </a:rPr>
            <a:t>6</a:t>
          </a:r>
          <a:r>
            <a:rPr lang="en-US" sz="2400" b="1" dirty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ru-RU" sz="2400" b="1" dirty="0">
              <a:solidFill>
                <a:schemeClr val="tx1"/>
              </a:solidFill>
              <a:latin typeface="Arial Narrow" panose="020B0606020202030204" pitchFamily="34" charset="0"/>
            </a:rPr>
            <a:t>млрд руб.</a:t>
          </a:r>
          <a:r>
            <a:rPr lang="en-US" sz="2400" b="1" dirty="0">
              <a:solidFill>
                <a:schemeClr val="tx1"/>
              </a:solidFill>
              <a:latin typeface="Arial Narrow" panose="020B0606020202030204" pitchFamily="34" charset="0"/>
            </a:rPr>
            <a:t>/</a:t>
          </a:r>
          <a:r>
            <a:rPr lang="ru-RU" sz="2400" b="1" dirty="0">
              <a:solidFill>
                <a:schemeClr val="tx1"/>
              </a:solidFill>
              <a:latin typeface="Arial Narrow" panose="020B0606020202030204" pitchFamily="34" charset="0"/>
            </a:rPr>
            <a:t>год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dirty="0">
              <a:solidFill>
                <a:schemeClr val="tx1"/>
              </a:solidFill>
              <a:latin typeface="Arial Narrow" panose="020B0606020202030204" pitchFamily="34" charset="0"/>
            </a:rPr>
            <a:t>SAM</a:t>
          </a:r>
          <a:r>
            <a:rPr lang="ru-RU" sz="1600" b="1" dirty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en-US" sz="1600" b="1" dirty="0">
              <a:solidFill>
                <a:schemeClr val="tx1"/>
              </a:solidFill>
              <a:latin typeface="Arial Narrow" panose="020B0606020202030204" pitchFamily="34" charset="0"/>
            </a:rPr>
            <a:t>|</a:t>
          </a:r>
          <a:r>
            <a:rPr lang="ru-RU" sz="1600" b="1" dirty="0">
              <a:solidFill>
                <a:schemeClr val="tx1"/>
              </a:solidFill>
              <a:latin typeface="Arial Narrow" panose="020B0606020202030204" pitchFamily="34" charset="0"/>
            </a:rPr>
            <a:t> 2000 скважин</a:t>
          </a:r>
        </a:p>
      </dgm:t>
    </dgm:pt>
    <dgm:pt modelId="{8F2A4FA6-3E89-48C7-B75B-9FD75F983D4D}" type="parTrans" cxnId="{66BFBA10-6E38-4D6A-BA97-D3661764A74F}">
      <dgm:prSet/>
      <dgm:spPr/>
      <dgm:t>
        <a:bodyPr/>
        <a:lstStyle/>
        <a:p>
          <a:endParaRPr lang="ru-RU" sz="2000" b="1"/>
        </a:p>
      </dgm:t>
    </dgm:pt>
    <dgm:pt modelId="{4CA95865-0C57-47CB-A7E2-6CAAE2642705}" type="sibTrans" cxnId="{66BFBA10-6E38-4D6A-BA97-D3661764A74F}">
      <dgm:prSet/>
      <dgm:spPr/>
      <dgm:t>
        <a:bodyPr/>
        <a:lstStyle/>
        <a:p>
          <a:endParaRPr lang="ru-RU" sz="2000" b="1"/>
        </a:p>
      </dgm:t>
    </dgm:pt>
    <dgm:pt modelId="{BA3B12A6-D7CE-46F0-AE62-BDD4759340C4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noFill/>
        </a:ln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>
              <a:solidFill>
                <a:schemeClr val="tx1"/>
              </a:solidFill>
              <a:latin typeface="Arial Narrow" panose="020B0606020202030204" pitchFamily="34" charset="0"/>
            </a:rPr>
            <a:t>1 млрд руб.</a:t>
          </a:r>
          <a:r>
            <a:rPr lang="en-US" sz="2400" b="1" dirty="0">
              <a:solidFill>
                <a:schemeClr val="tx1"/>
              </a:solidFill>
              <a:latin typeface="Arial Narrow" panose="020B0606020202030204" pitchFamily="34" charset="0"/>
            </a:rPr>
            <a:t>/</a:t>
          </a:r>
          <a:r>
            <a:rPr lang="ru-RU" sz="2400" b="1" dirty="0">
              <a:solidFill>
                <a:schemeClr val="tx1"/>
              </a:solidFill>
              <a:latin typeface="Arial Narrow" panose="020B0606020202030204" pitchFamily="34" charset="0"/>
            </a:rPr>
            <a:t>год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dirty="0">
              <a:solidFill>
                <a:schemeClr val="tx1"/>
              </a:solidFill>
              <a:latin typeface="Arial Narrow" panose="020B0606020202030204" pitchFamily="34" charset="0"/>
            </a:rPr>
            <a:t>SOM</a:t>
          </a:r>
          <a:r>
            <a:rPr lang="ru-RU" sz="1600" b="1" dirty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en-US" sz="1600" b="1" dirty="0">
              <a:solidFill>
                <a:schemeClr val="tx1"/>
              </a:solidFill>
              <a:latin typeface="Arial Narrow" panose="020B0606020202030204" pitchFamily="34" charset="0"/>
            </a:rPr>
            <a:t>|</a:t>
          </a:r>
          <a:r>
            <a:rPr lang="ru-RU" sz="1600" b="1" dirty="0">
              <a:solidFill>
                <a:schemeClr val="tx1"/>
              </a:solidFill>
              <a:latin typeface="Arial Narrow" panose="020B0606020202030204" pitchFamily="34" charset="0"/>
            </a:rPr>
            <a:t> 5</a:t>
          </a:r>
          <a:r>
            <a:rPr lang="en-US" sz="1600" b="1" dirty="0">
              <a:solidFill>
                <a:schemeClr val="tx1"/>
              </a:solidFill>
              <a:latin typeface="Arial Narrow" panose="020B0606020202030204" pitchFamily="34" charset="0"/>
            </a:rPr>
            <a:t>00 </a:t>
          </a:r>
          <a:r>
            <a:rPr lang="ru-RU" sz="1600" b="1" dirty="0">
              <a:solidFill>
                <a:schemeClr val="tx1"/>
              </a:solidFill>
              <a:latin typeface="Arial Narrow" panose="020B0606020202030204" pitchFamily="34" charset="0"/>
            </a:rPr>
            <a:t>скважин</a:t>
          </a:r>
        </a:p>
      </dgm:t>
    </dgm:pt>
    <dgm:pt modelId="{B9B38430-9C00-4034-989B-E67B115FE382}" type="parTrans" cxnId="{1508A041-D1EC-405C-9CE7-3EAA4C449410}">
      <dgm:prSet/>
      <dgm:spPr/>
      <dgm:t>
        <a:bodyPr/>
        <a:lstStyle/>
        <a:p>
          <a:endParaRPr lang="ru-RU" sz="2000" b="1"/>
        </a:p>
      </dgm:t>
    </dgm:pt>
    <dgm:pt modelId="{2352B819-1100-40AD-86F1-7993FEA39E9C}" type="sibTrans" cxnId="{1508A041-D1EC-405C-9CE7-3EAA4C449410}">
      <dgm:prSet/>
      <dgm:spPr/>
      <dgm:t>
        <a:bodyPr/>
        <a:lstStyle/>
        <a:p>
          <a:endParaRPr lang="ru-RU" sz="2000" b="1"/>
        </a:p>
      </dgm:t>
    </dgm:pt>
    <dgm:pt modelId="{80264288-AA84-4973-9D8A-2D4C5759490D}" type="pres">
      <dgm:prSet presAssocID="{44485585-F8BC-4E0B-96A9-3F8C6DCA4347}" presName="Name0" presStyleCnt="0">
        <dgm:presLayoutVars>
          <dgm:chMax val="7"/>
          <dgm:resizeHandles val="exact"/>
        </dgm:presLayoutVars>
      </dgm:prSet>
      <dgm:spPr/>
    </dgm:pt>
    <dgm:pt modelId="{871F4605-BC0D-4309-B058-B935171432B4}" type="pres">
      <dgm:prSet presAssocID="{44485585-F8BC-4E0B-96A9-3F8C6DCA4347}" presName="comp1" presStyleCnt="0"/>
      <dgm:spPr/>
    </dgm:pt>
    <dgm:pt modelId="{6EEC6F00-893C-4511-BACA-DE161F63B385}" type="pres">
      <dgm:prSet presAssocID="{44485585-F8BC-4E0B-96A9-3F8C6DCA4347}" presName="circle1" presStyleLbl="node1" presStyleIdx="0" presStyleCnt="3" custLinFactNeighborX="274"/>
      <dgm:spPr/>
    </dgm:pt>
    <dgm:pt modelId="{4933230E-CCC8-4F17-B1C5-2E7DBE930478}" type="pres">
      <dgm:prSet presAssocID="{44485585-F8BC-4E0B-96A9-3F8C6DCA4347}" presName="c1text" presStyleLbl="node1" presStyleIdx="0" presStyleCnt="3">
        <dgm:presLayoutVars>
          <dgm:bulletEnabled val="1"/>
        </dgm:presLayoutVars>
      </dgm:prSet>
      <dgm:spPr/>
    </dgm:pt>
    <dgm:pt modelId="{C0023167-ED98-44A4-AAFD-188F6514766A}" type="pres">
      <dgm:prSet presAssocID="{44485585-F8BC-4E0B-96A9-3F8C6DCA4347}" presName="comp2" presStyleCnt="0"/>
      <dgm:spPr/>
    </dgm:pt>
    <dgm:pt modelId="{B64F115C-97AC-4B04-9254-7A58DEF50229}" type="pres">
      <dgm:prSet presAssocID="{44485585-F8BC-4E0B-96A9-3F8C6DCA4347}" presName="circle2" presStyleLbl="node1" presStyleIdx="1" presStyleCnt="3" custScaleX="96282" custScaleY="96282"/>
      <dgm:spPr/>
    </dgm:pt>
    <dgm:pt modelId="{5E75EA01-2826-4906-8E38-B3D7170EA6F8}" type="pres">
      <dgm:prSet presAssocID="{44485585-F8BC-4E0B-96A9-3F8C6DCA4347}" presName="c2text" presStyleLbl="node1" presStyleIdx="1" presStyleCnt="3">
        <dgm:presLayoutVars>
          <dgm:bulletEnabled val="1"/>
        </dgm:presLayoutVars>
      </dgm:prSet>
      <dgm:spPr/>
    </dgm:pt>
    <dgm:pt modelId="{902B9FD3-6361-429D-8EC9-6CC8839DA552}" type="pres">
      <dgm:prSet presAssocID="{44485585-F8BC-4E0B-96A9-3F8C6DCA4347}" presName="comp3" presStyleCnt="0"/>
      <dgm:spPr/>
    </dgm:pt>
    <dgm:pt modelId="{5D2FD8F0-B194-41EB-8BA5-136BCFB8235B}" type="pres">
      <dgm:prSet presAssocID="{44485585-F8BC-4E0B-96A9-3F8C6DCA4347}" presName="circle3" presStyleLbl="node1" presStyleIdx="2" presStyleCnt="3" custScaleX="92945" custScaleY="92945" custLinFactNeighborX="411" custLinFactNeighborY="7092"/>
      <dgm:spPr/>
    </dgm:pt>
    <dgm:pt modelId="{3DD475B1-1D6F-4D0F-9635-E5E5DF560429}" type="pres">
      <dgm:prSet presAssocID="{44485585-F8BC-4E0B-96A9-3F8C6DCA4347}" presName="c3text" presStyleLbl="node1" presStyleIdx="2" presStyleCnt="3">
        <dgm:presLayoutVars>
          <dgm:bulletEnabled val="1"/>
        </dgm:presLayoutVars>
      </dgm:prSet>
      <dgm:spPr/>
    </dgm:pt>
  </dgm:ptLst>
  <dgm:cxnLst>
    <dgm:cxn modelId="{66BFBA10-6E38-4D6A-BA97-D3661764A74F}" srcId="{44485585-F8BC-4E0B-96A9-3F8C6DCA4347}" destId="{0DF10697-B453-4EC3-8EC7-5BA2A457EF7A}" srcOrd="1" destOrd="0" parTransId="{8F2A4FA6-3E89-48C7-B75B-9FD75F983D4D}" sibTransId="{4CA95865-0C57-47CB-A7E2-6CAAE2642705}"/>
    <dgm:cxn modelId="{5536FF33-7E2F-463D-BB7B-7700C833154E}" srcId="{44485585-F8BC-4E0B-96A9-3F8C6DCA4347}" destId="{E009FF94-D7B7-424A-AC27-C2BAA0B4DBE5}" srcOrd="0" destOrd="0" parTransId="{42CF2E7A-EB50-49C7-A071-F0E13E7D8232}" sibTransId="{0FDF89B2-B0FE-4081-B3F6-1C3E0AF1766A}"/>
    <dgm:cxn modelId="{1508A041-D1EC-405C-9CE7-3EAA4C449410}" srcId="{44485585-F8BC-4E0B-96A9-3F8C6DCA4347}" destId="{BA3B12A6-D7CE-46F0-AE62-BDD4759340C4}" srcOrd="2" destOrd="0" parTransId="{B9B38430-9C00-4034-989B-E67B115FE382}" sibTransId="{2352B819-1100-40AD-86F1-7993FEA39E9C}"/>
    <dgm:cxn modelId="{A1E78D48-6E22-4223-8858-9ED47E3A6E1E}" type="presOf" srcId="{E009FF94-D7B7-424A-AC27-C2BAA0B4DBE5}" destId="{6EEC6F00-893C-4511-BACA-DE161F63B385}" srcOrd="0" destOrd="0" presId="urn:microsoft.com/office/officeart/2005/8/layout/venn2"/>
    <dgm:cxn modelId="{EEC66E4D-DF14-46A2-9A0C-0B087A2C8ADC}" type="presOf" srcId="{0DF10697-B453-4EC3-8EC7-5BA2A457EF7A}" destId="{5E75EA01-2826-4906-8E38-B3D7170EA6F8}" srcOrd="1" destOrd="0" presId="urn:microsoft.com/office/officeart/2005/8/layout/venn2"/>
    <dgm:cxn modelId="{71A6804E-3B2A-47B3-9F05-89A2EC67F685}" type="presOf" srcId="{BA3B12A6-D7CE-46F0-AE62-BDD4759340C4}" destId="{5D2FD8F0-B194-41EB-8BA5-136BCFB8235B}" srcOrd="0" destOrd="0" presId="urn:microsoft.com/office/officeart/2005/8/layout/venn2"/>
    <dgm:cxn modelId="{1B56CB52-2657-4C21-B90A-B9BC70ABBAB3}" type="presOf" srcId="{E009FF94-D7B7-424A-AC27-C2BAA0B4DBE5}" destId="{4933230E-CCC8-4F17-B1C5-2E7DBE930478}" srcOrd="1" destOrd="0" presId="urn:microsoft.com/office/officeart/2005/8/layout/venn2"/>
    <dgm:cxn modelId="{0CCB6B7D-EDCC-4CA8-9B44-5DCA16B49EE7}" type="presOf" srcId="{44485585-F8BC-4E0B-96A9-3F8C6DCA4347}" destId="{80264288-AA84-4973-9D8A-2D4C5759490D}" srcOrd="0" destOrd="0" presId="urn:microsoft.com/office/officeart/2005/8/layout/venn2"/>
    <dgm:cxn modelId="{346947B4-08F6-40F5-8630-B754199E3D08}" type="presOf" srcId="{0DF10697-B453-4EC3-8EC7-5BA2A457EF7A}" destId="{B64F115C-97AC-4B04-9254-7A58DEF50229}" srcOrd="0" destOrd="0" presId="urn:microsoft.com/office/officeart/2005/8/layout/venn2"/>
    <dgm:cxn modelId="{AF96B3F9-386E-4A78-8F54-6B6B4E4E70BF}" type="presOf" srcId="{BA3B12A6-D7CE-46F0-AE62-BDD4759340C4}" destId="{3DD475B1-1D6F-4D0F-9635-E5E5DF560429}" srcOrd="1" destOrd="0" presId="urn:microsoft.com/office/officeart/2005/8/layout/venn2"/>
    <dgm:cxn modelId="{3B807F1D-FF09-4B82-9C6D-7B6B9F8E6D9F}" type="presParOf" srcId="{80264288-AA84-4973-9D8A-2D4C5759490D}" destId="{871F4605-BC0D-4309-B058-B935171432B4}" srcOrd="0" destOrd="0" presId="urn:microsoft.com/office/officeart/2005/8/layout/venn2"/>
    <dgm:cxn modelId="{FD5DC640-8923-4A1B-89AC-C35BF6B5CD26}" type="presParOf" srcId="{871F4605-BC0D-4309-B058-B935171432B4}" destId="{6EEC6F00-893C-4511-BACA-DE161F63B385}" srcOrd="0" destOrd="0" presId="urn:microsoft.com/office/officeart/2005/8/layout/venn2"/>
    <dgm:cxn modelId="{8171D0D4-2ECE-4643-9E67-01D09A41E8DD}" type="presParOf" srcId="{871F4605-BC0D-4309-B058-B935171432B4}" destId="{4933230E-CCC8-4F17-B1C5-2E7DBE930478}" srcOrd="1" destOrd="0" presId="urn:microsoft.com/office/officeart/2005/8/layout/venn2"/>
    <dgm:cxn modelId="{6023512C-147E-4D5C-A150-219C3E2B63A2}" type="presParOf" srcId="{80264288-AA84-4973-9D8A-2D4C5759490D}" destId="{C0023167-ED98-44A4-AAFD-188F6514766A}" srcOrd="1" destOrd="0" presId="urn:microsoft.com/office/officeart/2005/8/layout/venn2"/>
    <dgm:cxn modelId="{F5E81CBA-4620-4831-9D8F-A512F1B3321D}" type="presParOf" srcId="{C0023167-ED98-44A4-AAFD-188F6514766A}" destId="{B64F115C-97AC-4B04-9254-7A58DEF50229}" srcOrd="0" destOrd="0" presId="urn:microsoft.com/office/officeart/2005/8/layout/venn2"/>
    <dgm:cxn modelId="{DED079FF-4775-417C-A163-A9A6C4F8907F}" type="presParOf" srcId="{C0023167-ED98-44A4-AAFD-188F6514766A}" destId="{5E75EA01-2826-4906-8E38-B3D7170EA6F8}" srcOrd="1" destOrd="0" presId="urn:microsoft.com/office/officeart/2005/8/layout/venn2"/>
    <dgm:cxn modelId="{667594CF-12DF-4818-94F6-F1DDBFBBF255}" type="presParOf" srcId="{80264288-AA84-4973-9D8A-2D4C5759490D}" destId="{902B9FD3-6361-429D-8EC9-6CC8839DA552}" srcOrd="2" destOrd="0" presId="urn:microsoft.com/office/officeart/2005/8/layout/venn2"/>
    <dgm:cxn modelId="{76EB1DA3-8E62-474B-8F1D-D05BBAA7DBF4}" type="presParOf" srcId="{902B9FD3-6361-429D-8EC9-6CC8839DA552}" destId="{5D2FD8F0-B194-41EB-8BA5-136BCFB8235B}" srcOrd="0" destOrd="0" presId="urn:microsoft.com/office/officeart/2005/8/layout/venn2"/>
    <dgm:cxn modelId="{08EA5F71-631B-4D00-9709-E4FDB4BF28A3}" type="presParOf" srcId="{902B9FD3-6361-429D-8EC9-6CC8839DA552}" destId="{3DD475B1-1D6F-4D0F-9635-E5E5DF560429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EC6F00-893C-4511-BACA-DE161F63B385}">
      <dsp:nvSpPr>
        <dsp:cNvPr id="0" name=""/>
        <dsp:cNvSpPr/>
      </dsp:nvSpPr>
      <dsp:spPr>
        <a:xfrm>
          <a:off x="416230" y="0"/>
          <a:ext cx="5035218" cy="5035218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tx1"/>
              </a:solidFill>
              <a:latin typeface="Arial Narrow" panose="020B0606020202030204" pitchFamily="34" charset="0"/>
            </a:rPr>
            <a:t>20 млрд руб.</a:t>
          </a:r>
          <a:r>
            <a:rPr lang="en-US" sz="2400" b="1" kern="1200" dirty="0">
              <a:solidFill>
                <a:schemeClr val="tx1"/>
              </a:solidFill>
              <a:latin typeface="Arial Narrow" panose="020B0606020202030204" pitchFamily="34" charset="0"/>
            </a:rPr>
            <a:t>/</a:t>
          </a:r>
          <a:r>
            <a:rPr lang="ru-RU" sz="2400" b="1" kern="1200" dirty="0">
              <a:solidFill>
                <a:schemeClr val="tx1"/>
              </a:solidFill>
              <a:latin typeface="Arial Narrow" panose="020B0606020202030204" pitchFamily="34" charset="0"/>
            </a:rPr>
            <a:t>год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 Narrow" panose="020B0606020202030204" pitchFamily="34" charset="0"/>
            </a:rPr>
            <a:t>TAM</a:t>
          </a:r>
          <a:r>
            <a:rPr lang="ru-RU" sz="1600" b="1" kern="1200" dirty="0">
              <a:solidFill>
                <a:schemeClr val="tx1"/>
              </a:solidFill>
              <a:latin typeface="Arial Narrow" panose="020B0606020202030204" pitchFamily="34" charset="0"/>
            </a:rPr>
            <a:t> | 10 000 скважин в РФ</a:t>
          </a:r>
        </a:p>
      </dsp:txBody>
      <dsp:txXfrm>
        <a:off x="2053935" y="251760"/>
        <a:ext cx="1759808" cy="755282"/>
      </dsp:txXfrm>
    </dsp:sp>
    <dsp:sp modelId="{B64F115C-97AC-4B04-9254-7A58DEF50229}">
      <dsp:nvSpPr>
        <dsp:cNvPr id="0" name=""/>
        <dsp:cNvSpPr/>
      </dsp:nvSpPr>
      <dsp:spPr>
        <a:xfrm>
          <a:off x="1102039" y="1329008"/>
          <a:ext cx="3636006" cy="36360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400" b="1" kern="1200" dirty="0">
            <a:solidFill>
              <a:schemeClr val="tx1"/>
            </a:solidFill>
            <a:latin typeface="Arial Narrow" panose="020B0606020202030204" pitchFamily="34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kern="1200" dirty="0">
              <a:solidFill>
                <a:schemeClr val="tx1"/>
              </a:solidFill>
              <a:latin typeface="Arial Narrow" panose="020B0606020202030204" pitchFamily="34" charset="0"/>
            </a:rPr>
            <a:t>6</a:t>
          </a:r>
          <a:r>
            <a:rPr lang="en-US" sz="2400" b="1" kern="1200" dirty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ru-RU" sz="2400" b="1" kern="1200" dirty="0">
              <a:solidFill>
                <a:schemeClr val="tx1"/>
              </a:solidFill>
              <a:latin typeface="Arial Narrow" panose="020B0606020202030204" pitchFamily="34" charset="0"/>
            </a:rPr>
            <a:t>млрд руб.</a:t>
          </a:r>
          <a:r>
            <a:rPr lang="en-US" sz="2400" b="1" kern="1200" dirty="0">
              <a:solidFill>
                <a:schemeClr val="tx1"/>
              </a:solidFill>
              <a:latin typeface="Arial Narrow" panose="020B0606020202030204" pitchFamily="34" charset="0"/>
            </a:rPr>
            <a:t>/</a:t>
          </a:r>
          <a:r>
            <a:rPr lang="ru-RU" sz="2400" b="1" kern="1200" dirty="0">
              <a:solidFill>
                <a:schemeClr val="tx1"/>
              </a:solidFill>
              <a:latin typeface="Arial Narrow" panose="020B0606020202030204" pitchFamily="34" charset="0"/>
            </a:rPr>
            <a:t>год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 Narrow" panose="020B0606020202030204" pitchFamily="34" charset="0"/>
            </a:rPr>
            <a:t>SAM</a:t>
          </a:r>
          <a:r>
            <a:rPr lang="ru-RU" sz="1600" b="1" kern="1200" dirty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en-US" sz="1600" b="1" kern="1200" dirty="0">
              <a:solidFill>
                <a:schemeClr val="tx1"/>
              </a:solidFill>
              <a:latin typeface="Arial Narrow" panose="020B0606020202030204" pitchFamily="34" charset="0"/>
            </a:rPr>
            <a:t>|</a:t>
          </a:r>
          <a:r>
            <a:rPr lang="ru-RU" sz="1600" b="1" kern="1200" dirty="0">
              <a:solidFill>
                <a:schemeClr val="tx1"/>
              </a:solidFill>
              <a:latin typeface="Arial Narrow" panose="020B0606020202030204" pitchFamily="34" charset="0"/>
            </a:rPr>
            <a:t> 2000 скважин</a:t>
          </a:r>
        </a:p>
      </dsp:txBody>
      <dsp:txXfrm>
        <a:off x="2072853" y="1556258"/>
        <a:ext cx="1694379" cy="681751"/>
      </dsp:txXfrm>
    </dsp:sp>
    <dsp:sp modelId="{5D2FD8F0-B194-41EB-8BA5-136BCFB8235B}">
      <dsp:nvSpPr>
        <dsp:cNvPr id="0" name=""/>
        <dsp:cNvSpPr/>
      </dsp:nvSpPr>
      <dsp:spPr>
        <a:xfrm>
          <a:off x="1760394" y="2695226"/>
          <a:ext cx="2339991" cy="2339991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kern="1200" dirty="0">
              <a:solidFill>
                <a:schemeClr val="tx1"/>
              </a:solidFill>
              <a:latin typeface="Arial Narrow" panose="020B0606020202030204" pitchFamily="34" charset="0"/>
            </a:rPr>
            <a:t>1 млрд руб.</a:t>
          </a:r>
          <a:r>
            <a:rPr lang="en-US" sz="2400" b="1" kern="1200" dirty="0">
              <a:solidFill>
                <a:schemeClr val="tx1"/>
              </a:solidFill>
              <a:latin typeface="Arial Narrow" panose="020B0606020202030204" pitchFamily="34" charset="0"/>
            </a:rPr>
            <a:t>/</a:t>
          </a:r>
          <a:r>
            <a:rPr lang="ru-RU" sz="2400" b="1" kern="1200" dirty="0">
              <a:solidFill>
                <a:schemeClr val="tx1"/>
              </a:solidFill>
              <a:latin typeface="Arial Narrow" panose="020B0606020202030204" pitchFamily="34" charset="0"/>
            </a:rPr>
            <a:t>год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 Narrow" panose="020B0606020202030204" pitchFamily="34" charset="0"/>
            </a:rPr>
            <a:t>SOM</a:t>
          </a:r>
          <a:r>
            <a:rPr lang="ru-RU" sz="1600" b="1" kern="1200" dirty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en-US" sz="1600" b="1" kern="1200" dirty="0">
              <a:solidFill>
                <a:schemeClr val="tx1"/>
              </a:solidFill>
              <a:latin typeface="Arial Narrow" panose="020B0606020202030204" pitchFamily="34" charset="0"/>
            </a:rPr>
            <a:t>|</a:t>
          </a:r>
          <a:r>
            <a:rPr lang="ru-RU" sz="1600" b="1" kern="1200" dirty="0">
              <a:solidFill>
                <a:schemeClr val="tx1"/>
              </a:solidFill>
              <a:latin typeface="Arial Narrow" panose="020B0606020202030204" pitchFamily="34" charset="0"/>
            </a:rPr>
            <a:t> 5</a:t>
          </a:r>
          <a:r>
            <a:rPr lang="en-US" sz="1600" b="1" kern="1200" dirty="0">
              <a:solidFill>
                <a:schemeClr val="tx1"/>
              </a:solidFill>
              <a:latin typeface="Arial Narrow" panose="020B0606020202030204" pitchFamily="34" charset="0"/>
            </a:rPr>
            <a:t>00 </a:t>
          </a:r>
          <a:r>
            <a:rPr lang="ru-RU" sz="1600" b="1" kern="1200" dirty="0">
              <a:solidFill>
                <a:schemeClr val="tx1"/>
              </a:solidFill>
              <a:latin typeface="Arial Narrow" panose="020B0606020202030204" pitchFamily="34" charset="0"/>
            </a:rPr>
            <a:t>скважин</a:t>
          </a:r>
        </a:p>
      </dsp:txBody>
      <dsp:txXfrm>
        <a:off x="2103078" y="3280224"/>
        <a:ext cx="1654623" cy="1169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1B4161A-DB2D-4C22-A571-406B549389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25298B6-2040-4039-8CEE-08CB25FDBE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E81096-1578-402F-9E2E-DC7B4BFEA65C}" type="datetimeFigureOut">
              <a:rPr lang="ru-RU" smtClean="0">
                <a:latin typeface="Arial Narrow" panose="020B0606020202030204" pitchFamily="34" charset="0"/>
              </a:rPr>
              <a:t>11.09.2023</a:t>
            </a:fld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43B41B4-FB92-4EF9-BFD7-7A85F3FE5D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D80C77D-111D-4AC4-9703-3F12D621B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63FFC-F11C-42C8-8F06-F82C4948C378}" type="slidenum">
              <a:rPr lang="ru-RU" smtClean="0">
                <a:latin typeface="Arial Narrow" panose="020B0606020202030204" pitchFamily="34" charset="0"/>
              </a:rPr>
              <a:t>‹#›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795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 Narrow" panose="020B060602020203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fld id="{06BDDE3D-A505-4730-88DC-8DFFDE0190F3}" type="datetimeFigureOut">
              <a:rPr lang="ru-RU" smtClean="0"/>
              <a:pPr/>
              <a:t>11.09.2023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 Narrow" panose="020B060602020203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fld id="{98CE40DF-86A5-4F3A-96C5-38C404B220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4523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CE40DF-86A5-4F3A-96C5-38C404B22057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2889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CE40DF-86A5-4F3A-96C5-38C404B22057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5681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CE40DF-86A5-4F3A-96C5-38C404B22057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881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CE40DF-86A5-4F3A-96C5-38C404B22057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641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06346-CA30-4898-955E-F1EB45FC8381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B1411-D508-432C-BFB6-473F2AD571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54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211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560A-0B66-4B4E-869F-CB1D5EE00D62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15056" y="205921"/>
            <a:ext cx="576943" cy="365125"/>
          </a:xfrm>
        </p:spPr>
        <p:txBody>
          <a:bodyPr/>
          <a:lstStyle>
            <a:lvl1pPr>
              <a:defRPr sz="1400"/>
            </a:lvl1pPr>
          </a:lstStyle>
          <a:p>
            <a:fld id="{EFEB1411-D508-432C-BFB6-473F2AD571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278208" y="257984"/>
            <a:ext cx="1336848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400"/>
              </a:lnSpc>
            </a:pPr>
            <a:r>
              <a:rPr lang="ru-RU" sz="1400" b="1" dirty="0" err="1">
                <a:solidFill>
                  <a:srgbClr val="1DA0D6"/>
                </a:solidFill>
                <a:latin typeface="Arial Narrow" panose="020B0606020202030204" pitchFamily="34" charset="0"/>
                <a:ea typeface="Arial Narrow" charset="0"/>
                <a:cs typeface="Arial Narrow" charset="0"/>
              </a:rPr>
              <a:t>ТехноХаб</a:t>
            </a:r>
            <a:r>
              <a:rPr lang="ru-RU" sz="1400" b="1" dirty="0">
                <a:solidFill>
                  <a:srgbClr val="1DA0D6"/>
                </a:solidFill>
                <a:latin typeface="Arial Narrow" panose="020B0606020202030204" pitchFamily="34" charset="0"/>
                <a:ea typeface="Arial Narrow" charset="0"/>
                <a:cs typeface="Arial Narrow" charset="0"/>
              </a:rPr>
              <a:t> 2.0</a:t>
            </a:r>
          </a:p>
        </p:txBody>
      </p:sp>
    </p:spTree>
    <p:extLst>
      <p:ext uri="{BB962C8B-B14F-4D97-AF65-F5344CB8AC3E}">
        <p14:creationId xmlns:p14="http://schemas.microsoft.com/office/powerpoint/2010/main" val="2266987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AB06C-E9D6-48C8-957F-CD1EB5CDE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D399FC-B75D-4A71-A622-F4BE4A148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FF94-163B-47EE-BD73-A0E953A5DE39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6856773-F610-4BC8-B87F-F8C3E69AA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18FC5C-B591-4C13-B3C2-137BD2E4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B1411-D508-432C-BFB6-473F2AD571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10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F0E3B-2FD2-4FC3-B032-FD37035F86E4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B1411-D508-432C-BFB6-473F2AD571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989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F539F-2D67-42A8-A734-9703E3592F61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B1411-D508-432C-BFB6-473F2AD571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961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7ED-B848-4518-A94A-7B7DE9D180CF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B1411-D508-432C-BFB6-473F2AD571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152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F276-CFC0-4C6B-B952-A4647C89D29C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B1411-D508-432C-BFB6-473F2AD571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558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D4481-8686-42D0-B570-65B0BE4EC172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B1411-D508-432C-BFB6-473F2AD571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77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B20E3-024D-4A82-AA6A-124125D0211E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B1411-D508-432C-BFB6-473F2AD571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476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AD99-268C-4348-99A7-6C37DD7B6029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B1411-D508-432C-BFB6-473F2AD571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821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E8F0-F74C-4ADC-B636-3DE8F1788171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B1411-D508-432C-BFB6-473F2AD571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631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91AEE-370D-45F1-9CDB-2F68357BB151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B1411-D508-432C-BFB6-473F2AD571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450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E035DC-7013-441A-80B4-9BB214758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960D6F-1AF7-4820-8D99-F470F99730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494A5B-B78D-43D9-9109-7AA1EAF62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B32-60C5-4CEA-B82F-8A58B8188F52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995B98-AD17-416E-A6A7-074E684DF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C377AA-19F2-4A53-B6A1-A2DC84910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66CBB-8224-467F-926E-216D0D4D8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221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080AD-92EF-4FAE-9BE7-B2A4F6302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FCF5AF-DE48-4899-A1D3-391EDABB2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3A0DDA-3A01-4F50-A6E9-B36F966E1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B32-60C5-4CEA-B82F-8A58B8188F52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2D87C8-8FEB-4A57-B184-8AB4D2829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DAA37A-3C99-457E-B8B8-564103A22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66CBB-8224-467F-926E-216D0D4D8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15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F4EB4C-80AB-4269-A64D-AB680C443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6470AE-51CD-4BE1-8F28-309374EF5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4AC040-41CB-471E-918C-1F6694582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B32-60C5-4CEA-B82F-8A58B8188F52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7CCCD6-4E2D-44FD-9365-9C4C15AB6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1D95D8-1BA8-4BB3-8DBF-8FF780F8E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66CBB-8224-467F-926E-216D0D4D8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753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3205F2-AB71-4A83-A322-3A3A593AE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027442-E96F-4108-8B04-EBA853A512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7D89976-228D-4191-92AD-E2F7C7B68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1C40A5-1446-4FF2-86AC-2367899B3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B32-60C5-4CEA-B82F-8A58B8188F52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73C5D7-0D77-41A8-89F5-074F82F09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B2D1E8-A716-48B5-B322-C56B6DA5C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66CBB-8224-467F-926E-216D0D4D8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751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05300-697C-492E-A20D-117AF60D8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714A13-C929-484D-A15F-D1D5B9D7F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597E85-A9A4-4C68-8BD4-A833ADBA5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1D3D73D-64E6-4B45-B32B-FAAF87E581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E0A7329-4601-4C6E-AB44-622CAD5B1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94AD1B-94C5-4FFC-9C22-9A166321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B32-60C5-4CEA-B82F-8A58B8188F52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3DF3ACE-5967-4454-B724-0F90075C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94A9D5B-0BE2-4AE9-9B0F-60BC405E3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66CBB-8224-467F-926E-216D0D4D8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5863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0B4D81-0F9B-4391-AD92-56D7590EC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EE58726-AEB1-466E-ACC5-5DC1E1195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B32-60C5-4CEA-B82F-8A58B8188F52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09001E-B127-4E8F-95D3-94129431A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2950DBC-1584-4DBF-A055-D5BFD86FE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66CBB-8224-467F-926E-216D0D4D8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6121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5FD0888-249A-459E-A20E-963FA0B29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B32-60C5-4CEA-B82F-8A58B8188F52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581FEE-1FF7-4EED-98EC-12C232BC6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9994CD-61E3-4CC3-A9A8-22D08B29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66CBB-8224-467F-926E-216D0D4D8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9005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AD63E-3DFF-4EBB-92AE-2082E924D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C8F9F7-6943-49EC-8074-D5E4533BD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005DB8-9707-4B85-BCA3-9B9DB2435C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CF1B47-E641-4FB5-9A85-C070B3F88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B32-60C5-4CEA-B82F-8A58B8188F52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5B32D72-1EC0-4C52-B762-BA191C41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CD704A-F320-4E1A-AC10-BD0553174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66CBB-8224-467F-926E-216D0D4D8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868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2FBBC8-186E-4837-A8D6-3B9923A09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59243D9-6E8B-42B4-989C-08E977C8AF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7100AD-8829-406C-9C41-12A9ED0CD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E71FAE-A52F-4C05-9C45-7F504FD9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B32-60C5-4CEA-B82F-8A58B8188F52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ED3533-FE38-4440-A97E-7FC35EA21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8BCE02-8835-40AF-91CF-4C8F21F4C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66CBB-8224-467F-926E-216D0D4D8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044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BCF40-7837-411C-9A5D-C59E3CC69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F918122-0B05-47FD-9952-AA4FDF58A0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8538EF-3CA1-4CB2-8F49-EA3280543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B32-60C5-4CEA-B82F-8A58B8188F52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2FCFEF-420E-46C3-9517-6029EB2DE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A4BEEB-C9A4-407E-9DE4-259C846F5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66CBB-8224-467F-926E-216D0D4D8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4096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58622AC-CE6C-48E1-92FC-F098C633CD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20C12A-C188-41E2-B5C8-D6FE617BC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48D067-C316-4AF7-A379-90FEA4E0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B32-60C5-4CEA-B82F-8A58B8188F52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CC740D-4A3B-4928-B97D-CF5D27C95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A2AC8-2FCD-4254-9C39-A806A5FCF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66CBB-8224-467F-926E-216D0D4D8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376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3A34FF94-163B-47EE-BD73-A0E953A5DE39}" type="datetime1">
              <a:rPr lang="ru-RU" smtClean="0"/>
              <a:pPr/>
              <a:t>11.09.2023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EFEB1411-D508-432C-BFB6-473F2AD571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1577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FE64EA-5E9D-4A74-9422-2EB08DEEF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7EDEB6-12F4-4C3E-A8F2-DEDB8A91C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8E7A34-EA41-46B0-AF22-BABA1833C2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BE565B32-60C5-4CEA-B82F-8A58B8188F52}" type="datetimeFigureOut">
              <a:rPr lang="ru-RU" smtClean="0"/>
              <a:pPr/>
              <a:t>11.09.2023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8ADB7F-7D7A-4B7F-9838-8E12BAD970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6D4315-B3B9-4294-9382-196B10E71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EB666CBB-8224-467F-926E-216D0D4D88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117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0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3.png"/><Relationship Id="rId10" Type="http://schemas.openxmlformats.org/officeDocument/2006/relationships/chart" Target="../charts/chart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Relationship Id="rId1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microsoft.com/office/2007/relationships/hdphoto" Target="../media/hdphoto4.wdp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3.wdp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2" cy="685800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255972" y="2541442"/>
            <a:ext cx="9680055" cy="1982583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РАЗРАБОТКА СИСТЕМЫ АВТОМАТИЧЕСКОГО УПРАВЛЕНИЯ ЭЛЕКТРОПРИВОДАМИ НЕФТЕГАЗОВОГО КОМПЛЕКСА НА ОСНОВЕ ЦИФРОВЫХ ДВОЙНИКОВ</a:t>
            </a:r>
            <a:endParaRPr lang="ru-RU" sz="36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693" y="26142"/>
            <a:ext cx="3646612" cy="241516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18282" y="4724302"/>
            <a:ext cx="61028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Попов Евгений</a:t>
            </a:r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аспирант каф. кибернетических систем</a:t>
            </a:r>
          </a:p>
          <a:p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+79220412176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popovei72@mail.ru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551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>
            <a:extLst>
              <a:ext uri="{FF2B5EF4-FFF2-40B4-BE49-F238E27FC236}">
                <a16:creationId xmlns:a16="http://schemas.microsoft.com/office/drawing/2014/main" id="{7B03F083-1BBB-4E89-AB8D-5B591C13E2E1}"/>
              </a:ext>
            </a:extLst>
          </p:cNvPr>
          <p:cNvSpPr/>
          <p:nvPr/>
        </p:nvSpPr>
        <p:spPr>
          <a:xfrm>
            <a:off x="712368" y="2848303"/>
            <a:ext cx="2811085" cy="15609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9E8F2805-8D57-47E8-825B-1CB783474E90}"/>
              </a:ext>
            </a:extLst>
          </p:cNvPr>
          <p:cNvSpPr/>
          <p:nvPr/>
        </p:nvSpPr>
        <p:spPr>
          <a:xfrm>
            <a:off x="931363" y="2992492"/>
            <a:ext cx="2337799" cy="12735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4EAEC9E5-1A9F-42D0-A4F0-7A915BBA4E34}"/>
              </a:ext>
            </a:extLst>
          </p:cNvPr>
          <p:cNvSpPr/>
          <p:nvPr/>
        </p:nvSpPr>
        <p:spPr>
          <a:xfrm>
            <a:off x="578402" y="2801411"/>
            <a:ext cx="3058018" cy="348775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11615057" y="205921"/>
            <a:ext cx="576943" cy="365125"/>
          </a:xfrm>
        </p:spPr>
        <p:txBody>
          <a:bodyPr/>
          <a:lstStyle/>
          <a:p>
            <a:fld id="{EFEB1411-D508-432C-BFB6-473F2AD571BD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8062" y="360921"/>
            <a:ext cx="5388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2" name="Rectangle 2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5BC711A-0362-4A4E-B0DF-987692F0F6E9}"/>
              </a:ext>
            </a:extLst>
          </p:cNvPr>
          <p:cNvSpPr/>
          <p:nvPr/>
        </p:nvSpPr>
        <p:spPr>
          <a:xfrm>
            <a:off x="4181363" y="1066840"/>
            <a:ext cx="3694919" cy="461665"/>
          </a:xfrm>
          <a:prstGeom prst="rect">
            <a:avLst/>
          </a:prstGeom>
          <a:ln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ОСНОВНЫЕ ПРОБЛЕМЫ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987618-8270-4A74-9FCF-9A3DB370D057}"/>
              </a:ext>
            </a:extLst>
          </p:cNvPr>
          <p:cNvSpPr/>
          <p:nvPr/>
        </p:nvSpPr>
        <p:spPr>
          <a:xfrm>
            <a:off x="843868" y="1873155"/>
            <a:ext cx="26008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Низкая энергоэффективность </a:t>
            </a:r>
          </a:p>
        </p:txBody>
      </p:sp>
      <p:cxnSp>
        <p:nvCxnSpPr>
          <p:cNvPr id="9" name="Соединитель: уступ 8">
            <a:extLst>
              <a:ext uri="{FF2B5EF4-FFF2-40B4-BE49-F238E27FC236}">
                <a16:creationId xmlns:a16="http://schemas.microsoft.com/office/drawing/2014/main" id="{0E1D4332-DB94-4F46-AB0C-920ED75FE08E}"/>
              </a:ext>
            </a:extLst>
          </p:cNvPr>
          <p:cNvCxnSpPr>
            <a:cxnSpLocks/>
          </p:cNvCxnSpPr>
          <p:nvPr/>
        </p:nvCxnSpPr>
        <p:spPr>
          <a:xfrm>
            <a:off x="479840" y="1564858"/>
            <a:ext cx="7389837" cy="163485"/>
          </a:xfrm>
          <a:prstGeom prst="bentConnector3">
            <a:avLst>
              <a:gd name="adj1" fmla="val 50000"/>
            </a:avLst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96DC373-1B73-46D4-9FF3-CDF2E8126578}"/>
              </a:ext>
            </a:extLst>
          </p:cNvPr>
          <p:cNvSpPr/>
          <p:nvPr/>
        </p:nvSpPr>
        <p:spPr>
          <a:xfrm>
            <a:off x="521972" y="4646504"/>
            <a:ext cx="31565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chemeClr val="tx2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длине пит. кабеля 2000 м потери электрической мощности составляют до 11 % от полной потребляемой  мощности УЭЦН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60F8B29-B501-450F-84EF-734E662BDCE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00793" y="3181840"/>
            <a:ext cx="834234" cy="834234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FEAE361-E18D-4F93-9A29-71D256C7AA4C}"/>
              </a:ext>
            </a:extLst>
          </p:cNvPr>
          <p:cNvSpPr/>
          <p:nvPr/>
        </p:nvSpPr>
        <p:spPr>
          <a:xfrm>
            <a:off x="4370682" y="1947974"/>
            <a:ext cx="30580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Низкая наработка </a:t>
            </a:r>
          </a:p>
          <a:p>
            <a:pPr algn="ctr"/>
            <a:r>
              <a:rPr lang="ru-RU" sz="2000" b="1" dirty="0">
                <a:solidFill>
                  <a:schemeClr val="tx2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отказ УЭЦН</a:t>
            </a:r>
          </a:p>
        </p:txBody>
      </p:sp>
      <p:cxnSp>
        <p:nvCxnSpPr>
          <p:cNvPr id="25" name="Соединитель: уступ 24">
            <a:extLst>
              <a:ext uri="{FF2B5EF4-FFF2-40B4-BE49-F238E27FC236}">
                <a16:creationId xmlns:a16="http://schemas.microsoft.com/office/drawing/2014/main" id="{0B7D7F93-ACA8-41E2-855C-B157574C20EB}"/>
              </a:ext>
            </a:extLst>
          </p:cNvPr>
          <p:cNvCxnSpPr>
            <a:cxnSpLocks/>
          </p:cNvCxnSpPr>
          <p:nvPr/>
        </p:nvCxnSpPr>
        <p:spPr>
          <a:xfrm flipV="1">
            <a:off x="4174758" y="1564858"/>
            <a:ext cx="7403049" cy="163485"/>
          </a:xfrm>
          <a:prstGeom prst="bentConnector3">
            <a:avLst>
              <a:gd name="adj1" fmla="val 50000"/>
            </a:avLst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Овал 12">
            <a:extLst>
              <a:ext uri="{FF2B5EF4-FFF2-40B4-BE49-F238E27FC236}">
                <a16:creationId xmlns:a16="http://schemas.microsoft.com/office/drawing/2014/main" id="{9B41AF7F-8B88-4CB3-B358-A6E0F443B6F9}"/>
              </a:ext>
            </a:extLst>
          </p:cNvPr>
          <p:cNvSpPr/>
          <p:nvPr/>
        </p:nvSpPr>
        <p:spPr>
          <a:xfrm>
            <a:off x="4504648" y="2848303"/>
            <a:ext cx="2811085" cy="15609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13">
            <a:extLst>
              <a:ext uri="{FF2B5EF4-FFF2-40B4-BE49-F238E27FC236}">
                <a16:creationId xmlns:a16="http://schemas.microsoft.com/office/drawing/2014/main" id="{9FFFB126-FEA4-40A0-A85B-3AF57CE0CD44}"/>
              </a:ext>
            </a:extLst>
          </p:cNvPr>
          <p:cNvSpPr/>
          <p:nvPr/>
        </p:nvSpPr>
        <p:spPr>
          <a:xfrm>
            <a:off x="4723643" y="2992492"/>
            <a:ext cx="2337799" cy="12735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14">
            <a:extLst>
              <a:ext uri="{FF2B5EF4-FFF2-40B4-BE49-F238E27FC236}">
                <a16:creationId xmlns:a16="http://schemas.microsoft.com/office/drawing/2014/main" id="{9E0702AE-8E5A-44EE-BAF6-8E3C0150BBFD}"/>
              </a:ext>
            </a:extLst>
          </p:cNvPr>
          <p:cNvSpPr/>
          <p:nvPr/>
        </p:nvSpPr>
        <p:spPr>
          <a:xfrm>
            <a:off x="4370682" y="2801411"/>
            <a:ext cx="3058018" cy="348775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6CD096C-0D1B-418B-9D1E-B4C49ACD469A}"/>
              </a:ext>
            </a:extLst>
          </p:cNvPr>
          <p:cNvSpPr/>
          <p:nvPr/>
        </p:nvSpPr>
        <p:spPr>
          <a:xfrm>
            <a:off x="4381181" y="4831477"/>
            <a:ext cx="30580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chemeClr val="tx2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службы ПЭД в тяжелых условиях работы составляет от 60 до 90 </a:t>
            </a:r>
            <a:r>
              <a:rPr lang="ru-RU" i="1" dirty="0" err="1">
                <a:solidFill>
                  <a:schemeClr val="tx2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сут</a:t>
            </a:r>
            <a:r>
              <a:rPr lang="ru-RU" i="1" dirty="0">
                <a:solidFill>
                  <a:schemeClr val="tx2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E7F19AA-F09C-44BB-8800-5B4243A9489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03699" y="3261328"/>
            <a:ext cx="812982" cy="812982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2E7A95E4-D38B-4D97-A027-15D685FE89DA}"/>
              </a:ext>
            </a:extLst>
          </p:cNvPr>
          <p:cNvSpPr/>
          <p:nvPr/>
        </p:nvSpPr>
        <p:spPr>
          <a:xfrm>
            <a:off x="7869677" y="1662880"/>
            <a:ext cx="40857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Отсутствие достоверной информации о состоянии электропривода в скважине</a:t>
            </a:r>
          </a:p>
        </p:txBody>
      </p:sp>
      <p:sp>
        <p:nvSpPr>
          <p:cNvPr id="44" name="Овал 12">
            <a:extLst>
              <a:ext uri="{FF2B5EF4-FFF2-40B4-BE49-F238E27FC236}">
                <a16:creationId xmlns:a16="http://schemas.microsoft.com/office/drawing/2014/main" id="{CF10F529-E070-476E-ABDD-A173DCCCF212}"/>
              </a:ext>
            </a:extLst>
          </p:cNvPr>
          <p:cNvSpPr/>
          <p:nvPr/>
        </p:nvSpPr>
        <p:spPr>
          <a:xfrm>
            <a:off x="8208756" y="2848303"/>
            <a:ext cx="3404842" cy="15609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13">
            <a:extLst>
              <a:ext uri="{FF2B5EF4-FFF2-40B4-BE49-F238E27FC236}">
                <a16:creationId xmlns:a16="http://schemas.microsoft.com/office/drawing/2014/main" id="{C1915CB9-FF95-4116-BB57-2EA5C8C31C41}"/>
              </a:ext>
            </a:extLst>
          </p:cNvPr>
          <p:cNvSpPr/>
          <p:nvPr/>
        </p:nvSpPr>
        <p:spPr>
          <a:xfrm>
            <a:off x="8426370" y="2992492"/>
            <a:ext cx="3053261" cy="12735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14">
            <a:extLst>
              <a:ext uri="{FF2B5EF4-FFF2-40B4-BE49-F238E27FC236}">
                <a16:creationId xmlns:a16="http://schemas.microsoft.com/office/drawing/2014/main" id="{ECC1E455-92F1-4172-B35D-7D007593BFCC}"/>
              </a:ext>
            </a:extLst>
          </p:cNvPr>
          <p:cNvSpPr/>
          <p:nvPr/>
        </p:nvSpPr>
        <p:spPr>
          <a:xfrm>
            <a:off x="8028055" y="2801411"/>
            <a:ext cx="3801272" cy="348775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614F7FB1-302F-41C3-B5E5-E3B63D286948}"/>
              </a:ext>
            </a:extLst>
          </p:cNvPr>
          <p:cNvSpPr/>
          <p:nvPr/>
        </p:nvSpPr>
        <p:spPr>
          <a:xfrm>
            <a:off x="8021919" y="4490906"/>
            <a:ext cx="39273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chemeClr val="tx2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Невозможность реализовать надежные </a:t>
            </a:r>
            <a:r>
              <a:rPr lang="ru-RU" i="1" dirty="0">
                <a:solidFill>
                  <a:schemeClr val="tx2"/>
                </a:solidFill>
                <a:latin typeface="Arial Narrow" panose="020B0606020202030204" pitchFamily="34" charset="0"/>
              </a:rPr>
              <a:t>схемно-алгоритмические решения для электропривода переменного тока, которые позволяют в любых схемно-режимных условиях достичь всережимной устойчивости</a:t>
            </a:r>
            <a:endParaRPr lang="ru-RU" i="1" dirty="0">
              <a:solidFill>
                <a:schemeClr val="tx2"/>
              </a:solidFill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F0EB505-F472-4E8C-BE5E-7114886B4A9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46412" y="3185540"/>
            <a:ext cx="964557" cy="964557"/>
          </a:xfrm>
          <a:prstGeom prst="rect">
            <a:avLst/>
          </a:prstGeom>
        </p:spPr>
      </p:pic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99936E2E-AF0C-48DC-8850-0312B1DFC4CC}"/>
              </a:ext>
            </a:extLst>
          </p:cNvPr>
          <p:cNvCxnSpPr/>
          <p:nvPr/>
        </p:nvCxnSpPr>
        <p:spPr>
          <a:xfrm>
            <a:off x="9167149" y="3181840"/>
            <a:ext cx="1446836" cy="8924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6FF48F23-C0DD-4E04-8C4B-D85227B760AF}"/>
              </a:ext>
            </a:extLst>
          </p:cNvPr>
          <p:cNvCxnSpPr/>
          <p:nvPr/>
        </p:nvCxnSpPr>
        <p:spPr>
          <a:xfrm flipH="1">
            <a:off x="9283872" y="3160164"/>
            <a:ext cx="1254610" cy="93582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881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E1E822-142C-4A65-B40E-BA5C74B22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36" y="937286"/>
            <a:ext cx="9511827" cy="5477069"/>
          </a:xfrm>
          <a:prstGeom prst="rect">
            <a:avLst/>
          </a:prstGeom>
        </p:spPr>
      </p:pic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11615057" y="205921"/>
            <a:ext cx="576943" cy="365125"/>
          </a:xfrm>
        </p:spPr>
        <p:txBody>
          <a:bodyPr/>
          <a:lstStyle/>
          <a:p>
            <a:fld id="{EFEB1411-D508-432C-BFB6-473F2AD571BD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8062" y="360921"/>
            <a:ext cx="5388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2" name="Rectangle 2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0" y="-184666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B21473-FA38-463F-8FC4-26AEB7440C65}"/>
              </a:ext>
            </a:extLst>
          </p:cNvPr>
          <p:cNvSpPr txBox="1"/>
          <p:nvPr/>
        </p:nvSpPr>
        <p:spPr>
          <a:xfrm>
            <a:off x="8081087" y="3400858"/>
            <a:ext cx="392507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Преимущества предложенного решения: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Бездатчиковое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векторное управление электродвигателями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Создание цифрового двойника электродвигателя с помощью идентификации его параметров на основе значений тока и напряжения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Нейросетевой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регулятор позволяет оптимизировать режим работы электродвигателя и реализовать управление в ненормальных режимах: витковое КЗ, </a:t>
            </a:r>
            <a:r>
              <a:rPr lang="ru-RU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неполнофазный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режим, расклинивание ротора </a:t>
            </a:r>
          </a:p>
        </p:txBody>
      </p:sp>
    </p:spTree>
    <p:extLst>
      <p:ext uri="{BB962C8B-B14F-4D97-AF65-F5344CB8AC3E}">
        <p14:creationId xmlns:p14="http://schemas.microsoft.com/office/powerpoint/2010/main" val="860709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11615057" y="205921"/>
            <a:ext cx="576943" cy="365125"/>
          </a:xfrm>
        </p:spPr>
        <p:txBody>
          <a:bodyPr/>
          <a:lstStyle/>
          <a:p>
            <a:fld id="{EFEB1411-D508-432C-BFB6-473F2AD571BD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8062" y="360921"/>
            <a:ext cx="5388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2" name="Rectangle 2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0" y="-184666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graphicFrame>
        <p:nvGraphicFramePr>
          <p:cNvPr id="34" name="Схема 33">
            <a:extLst>
              <a:ext uri="{FF2B5EF4-FFF2-40B4-BE49-F238E27FC236}">
                <a16:creationId xmlns:a16="http://schemas.microsoft.com/office/drawing/2014/main" id="{CBB9849C-894E-44B2-A578-45FF4A399A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6689959"/>
              </p:ext>
            </p:extLst>
          </p:nvPr>
        </p:nvGraphicFramePr>
        <p:xfrm>
          <a:off x="-354046" y="1278579"/>
          <a:ext cx="5840086" cy="5035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id="{AB32FBD6-7603-49BF-9126-295707D92779}"/>
              </a:ext>
            </a:extLst>
          </p:cNvPr>
          <p:cNvSpPr txBox="1"/>
          <p:nvPr/>
        </p:nvSpPr>
        <p:spPr>
          <a:xfrm>
            <a:off x="5472290" y="1034265"/>
            <a:ext cx="4873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Narrow" panose="020B0606020202030204" pitchFamily="34" charset="0"/>
              </a:rPr>
              <a:t>B2B </a:t>
            </a:r>
            <a:r>
              <a:rPr lang="ru-RU" sz="2400" b="1" dirty="0">
                <a:latin typeface="Arial Narrow" panose="020B0606020202030204" pitchFamily="34" charset="0"/>
              </a:rPr>
              <a:t>бизнес-модель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F31EDA-23CF-4643-BF2F-948ED45A44E9}"/>
              </a:ext>
            </a:extLst>
          </p:cNvPr>
          <p:cNvSpPr/>
          <p:nvPr/>
        </p:nvSpPr>
        <p:spPr>
          <a:xfrm>
            <a:off x="5702222" y="1482554"/>
            <a:ext cx="64505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производство и продажа интеллектуальных станций управления УЭЦН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70C9AB-FCC6-43CA-8900-9238889EEB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2390" y="2737324"/>
            <a:ext cx="854523" cy="85452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C206C5BC-D508-44B9-AD83-D674105F088E}"/>
              </a:ext>
            </a:extLst>
          </p:cNvPr>
          <p:cNvSpPr txBox="1"/>
          <p:nvPr/>
        </p:nvSpPr>
        <p:spPr>
          <a:xfrm>
            <a:off x="5524984" y="2251988"/>
            <a:ext cx="2736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■ </a:t>
            </a:r>
            <a:r>
              <a:rPr lang="ru-RU" sz="2000" b="1" dirty="0">
                <a:latin typeface="Arial Narrow" panose="020B0606020202030204" pitchFamily="34" charset="0"/>
              </a:rPr>
              <a:t>Стоимость продукта 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4FBB5F3-6648-45AB-8B77-D67A895EF994}"/>
              </a:ext>
            </a:extLst>
          </p:cNvPr>
          <p:cNvSpPr/>
          <p:nvPr/>
        </p:nvSpPr>
        <p:spPr>
          <a:xfrm>
            <a:off x="5920072" y="3771320"/>
            <a:ext cx="1943161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2 000 тыс. руб.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A4703E2-B33F-4E0F-A146-A836F74574D9}"/>
              </a:ext>
            </a:extLst>
          </p:cNvPr>
          <p:cNvSpPr txBox="1"/>
          <p:nvPr/>
        </p:nvSpPr>
        <p:spPr>
          <a:xfrm>
            <a:off x="5524984" y="4340342"/>
            <a:ext cx="2585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■ </a:t>
            </a:r>
            <a:r>
              <a:rPr lang="ru-RU" sz="2000" b="1" dirty="0">
                <a:latin typeface="Arial Narrow" panose="020B0606020202030204" pitchFamily="34" charset="0"/>
              </a:rPr>
              <a:t>Срок окупаемости для потребителя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3DF411D7-124A-4C40-8CCE-CDBF4E819E67}"/>
              </a:ext>
            </a:extLst>
          </p:cNvPr>
          <p:cNvSpPr/>
          <p:nvPr/>
        </p:nvSpPr>
        <p:spPr>
          <a:xfrm>
            <a:off x="6281957" y="6080625"/>
            <a:ext cx="112883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3,5 года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8DAAFB-5E2F-4938-99D8-081E24E13D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0847" y="5155585"/>
            <a:ext cx="854524" cy="854524"/>
          </a:xfrm>
          <a:prstGeom prst="rect">
            <a:avLst/>
          </a:prstGeom>
        </p:spPr>
      </p:pic>
      <p:graphicFrame>
        <p:nvGraphicFramePr>
          <p:cNvPr id="46" name="Диаграмма 45">
            <a:extLst>
              <a:ext uri="{FF2B5EF4-FFF2-40B4-BE49-F238E27FC236}">
                <a16:creationId xmlns:a16="http://schemas.microsoft.com/office/drawing/2014/main" id="{38004AEE-7F54-4B31-9DFA-BAC0E9BE53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720984"/>
              </p:ext>
            </p:extLst>
          </p:nvPr>
        </p:nvGraphicFramePr>
        <p:xfrm>
          <a:off x="8528476" y="4583220"/>
          <a:ext cx="3335469" cy="2263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FE83685-0240-465A-B2D1-C2D63C0ADB88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4209" y="3260383"/>
            <a:ext cx="1869319" cy="597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D64F5BA1-B45A-462F-962C-CC7E5FF96D23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950" y="3258782"/>
            <a:ext cx="760794" cy="71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F5132C82-2DED-459A-9263-9FBE2E1375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2000" b="48200" l="7227" r="37988">
                        <a14:foregroundMark x1="9766" y1="25000" x2="9766" y2="25000"/>
                        <a14:foregroundMark x1="13965" y1="21400" x2="13965" y2="21400"/>
                        <a14:foregroundMark x1="7324" y1="31800" x2="7324" y2="31800"/>
                        <a14:foregroundMark x1="17871" y1="26200" x2="17871" y2="26200"/>
                        <a14:foregroundMark x1="21582" y1="26800" x2="21582" y2="26800"/>
                        <a14:foregroundMark x1="24316" y1="28400" x2="24316" y2="28400"/>
                        <a14:foregroundMark x1="26074" y1="27600" x2="26074" y2="27600"/>
                        <a14:foregroundMark x1="29590" y1="27400" x2="29590" y2="27400"/>
                        <a14:foregroundMark x1="33496" y1="27800" x2="33496" y2="27800"/>
                        <a14:foregroundMark x1="35156" y1="28200" x2="35156" y2="28200"/>
                        <a14:foregroundMark x1="37988" y1="37800" x2="37988" y2="37800"/>
                        <a14:foregroundMark x1="28320" y1="39000" x2="28320" y2="39000"/>
                        <a14:foregroundMark x1="27539" y1="39200" x2="27539" y2="39200"/>
                        <a14:foregroundMark x1="18945" y1="38000" x2="18945" y2="38000"/>
                        <a14:foregroundMark x1="18945" y1="40200" x2="18945" y2="40200"/>
                        <a14:foregroundMark x1="36816" y1="39800" x2="36816" y2="39800"/>
                        <a14:backgroundMark x1="20801" y1="27000" x2="20801" y2="2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27" t="7499" r="58733" b="47220"/>
          <a:stretch/>
        </p:blipFill>
        <p:spPr bwMode="auto">
          <a:xfrm>
            <a:off x="8581175" y="3869680"/>
            <a:ext cx="1432723" cy="87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16F8368C-E595-49FA-88B5-950379196616}"/>
              </a:ext>
            </a:extLst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259" y="2723714"/>
            <a:ext cx="1869318" cy="48849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0428773-BDD8-408D-B231-3ED4ECF32741}"/>
              </a:ext>
            </a:extLst>
          </p:cNvPr>
          <p:cNvSpPr/>
          <p:nvPr/>
        </p:nvSpPr>
        <p:spPr>
          <a:xfrm>
            <a:off x="8528476" y="2251988"/>
            <a:ext cx="3428065" cy="242491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8D26529-86A4-4B79-88D1-179D721F0671}"/>
              </a:ext>
            </a:extLst>
          </p:cNvPr>
          <p:cNvSpPr txBox="1"/>
          <p:nvPr/>
        </p:nvSpPr>
        <p:spPr>
          <a:xfrm>
            <a:off x="8817905" y="2254308"/>
            <a:ext cx="2585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■ </a:t>
            </a:r>
            <a:r>
              <a:rPr lang="ru-RU" sz="2000" b="1" dirty="0">
                <a:latin typeface="Arial Narrow" panose="020B0606020202030204" pitchFamily="34" charset="0"/>
              </a:rPr>
              <a:t>Целевая аудитория</a:t>
            </a:r>
            <a:endParaRPr lang="ru-RU" b="1" dirty="0">
              <a:latin typeface="Arial Narrow" panose="020B0606020202030204" pitchFamily="34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F750162-C966-420C-B088-2565A8B939D8}"/>
              </a:ext>
            </a:extLst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492" y="3796188"/>
            <a:ext cx="1260960" cy="84064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FC591AF-AC28-45F8-8A9A-A1974D378651}"/>
              </a:ext>
            </a:extLst>
          </p:cNvPr>
          <p:cNvSpPr/>
          <p:nvPr/>
        </p:nvSpPr>
        <p:spPr>
          <a:xfrm>
            <a:off x="5472290" y="2239232"/>
            <a:ext cx="2743097" cy="210111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27561E2-C8D2-4214-8A80-574221472D3C}"/>
              </a:ext>
            </a:extLst>
          </p:cNvPr>
          <p:cNvSpPr/>
          <p:nvPr/>
        </p:nvSpPr>
        <p:spPr>
          <a:xfrm>
            <a:off x="5473559" y="4375792"/>
            <a:ext cx="2743097" cy="220669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426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11615057" y="205921"/>
            <a:ext cx="576943" cy="365125"/>
          </a:xfrm>
        </p:spPr>
        <p:txBody>
          <a:bodyPr/>
          <a:lstStyle/>
          <a:p>
            <a:fld id="{EFEB1411-D508-432C-BFB6-473F2AD571BD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8062" y="360921"/>
            <a:ext cx="5388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КОНКУРЕНТЫ</a:t>
            </a:r>
          </a:p>
        </p:txBody>
      </p:sp>
      <p:sp>
        <p:nvSpPr>
          <p:cNvPr id="2" name="Rectangle 2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0" y="-254933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5461E85-D203-476C-B98C-FAB5CABECB1F}"/>
              </a:ext>
            </a:extLst>
          </p:cNvPr>
          <p:cNvSpPr/>
          <p:nvPr/>
        </p:nvSpPr>
        <p:spPr>
          <a:xfrm>
            <a:off x="3472543" y="1007553"/>
            <a:ext cx="2542159" cy="18587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F6BC1AC-35D5-4138-A3A9-9A5F0702F5CF}"/>
              </a:ext>
            </a:extLst>
          </p:cNvPr>
          <p:cNvSpPr/>
          <p:nvPr/>
        </p:nvSpPr>
        <p:spPr>
          <a:xfrm>
            <a:off x="6261139" y="1013446"/>
            <a:ext cx="2586970" cy="18528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BCBA1B9-A10F-46B0-9C38-A123F311EC25}"/>
              </a:ext>
            </a:extLst>
          </p:cNvPr>
          <p:cNvSpPr/>
          <p:nvPr/>
        </p:nvSpPr>
        <p:spPr>
          <a:xfrm>
            <a:off x="9082161" y="1013446"/>
            <a:ext cx="2603476" cy="18528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3B0AA2C-ECAC-46B3-8F43-43EDBA1675A3}"/>
              </a:ext>
            </a:extLst>
          </p:cNvPr>
          <p:cNvSpPr/>
          <p:nvPr/>
        </p:nvSpPr>
        <p:spPr>
          <a:xfrm>
            <a:off x="590206" y="1007553"/>
            <a:ext cx="2574583" cy="18587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КАЧЕСТВЕННЫЕ ПОКАЗАТЕЛИ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CDBD8B9-E9DA-408F-A975-F81FAA954796}"/>
              </a:ext>
            </a:extLst>
          </p:cNvPr>
          <p:cNvSpPr/>
          <p:nvPr/>
        </p:nvSpPr>
        <p:spPr>
          <a:xfrm>
            <a:off x="590207" y="4444260"/>
            <a:ext cx="2607013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Векторное управление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  <a:cs typeface="Lato" panose="020F0502020204030203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8486E87-8BBD-475D-B9B1-120A7451CF45}"/>
              </a:ext>
            </a:extLst>
          </p:cNvPr>
          <p:cNvSpPr/>
          <p:nvPr/>
        </p:nvSpPr>
        <p:spPr>
          <a:xfrm>
            <a:off x="590208" y="4993570"/>
            <a:ext cx="2607013" cy="5512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Отслеживание состояния электродвигателя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  <a:cs typeface="Lato" panose="020F0502020204030203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23A169A-BE49-435C-A540-D0317C094481}"/>
              </a:ext>
            </a:extLst>
          </p:cNvPr>
          <p:cNvSpPr/>
          <p:nvPr/>
        </p:nvSpPr>
        <p:spPr>
          <a:xfrm>
            <a:off x="590208" y="5628366"/>
            <a:ext cx="2607013" cy="4860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Стоимость системы, руб.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  <a:cs typeface="Lato" panose="020F0502020204030203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806BEEAE-79E5-4F51-9FA3-CDE61580231A}"/>
              </a:ext>
            </a:extLst>
          </p:cNvPr>
          <p:cNvSpPr/>
          <p:nvPr/>
        </p:nvSpPr>
        <p:spPr>
          <a:xfrm>
            <a:off x="590207" y="3768005"/>
            <a:ext cx="2607013" cy="5935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Повышение энергоэффективности, %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  <a:cs typeface="Lato" panose="020F0502020204030203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70392592-648C-44D4-A06D-5641C421B4F9}"/>
              </a:ext>
            </a:extLst>
          </p:cNvPr>
          <p:cNvSpPr/>
          <p:nvPr/>
        </p:nvSpPr>
        <p:spPr>
          <a:xfrm>
            <a:off x="3461092" y="3769964"/>
            <a:ext cx="2574585" cy="5904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5%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3443585-4980-4C65-BDA2-7732BC105AF5}"/>
              </a:ext>
            </a:extLst>
          </p:cNvPr>
          <p:cNvSpPr/>
          <p:nvPr/>
        </p:nvSpPr>
        <p:spPr>
          <a:xfrm>
            <a:off x="3461094" y="4448279"/>
            <a:ext cx="2574585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99F6EE47-C60F-4F08-8C41-4D064DB4EDEE}"/>
              </a:ext>
            </a:extLst>
          </p:cNvPr>
          <p:cNvSpPr/>
          <p:nvPr/>
        </p:nvSpPr>
        <p:spPr>
          <a:xfrm>
            <a:off x="3444882" y="4991806"/>
            <a:ext cx="2574585" cy="5433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315A8A5-A77F-4EB0-AFCE-155D9EBA9CFB}"/>
              </a:ext>
            </a:extLst>
          </p:cNvPr>
          <p:cNvSpPr/>
          <p:nvPr/>
        </p:nvSpPr>
        <p:spPr>
          <a:xfrm>
            <a:off x="3461094" y="5627295"/>
            <a:ext cx="2574585" cy="4846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2 000 000</a:t>
            </a:r>
          </a:p>
        </p:txBody>
      </p:sp>
      <p:pic>
        <p:nvPicPr>
          <p:cNvPr id="60" name="Picture 12">
            <a:extLst>
              <a:ext uri="{FF2B5EF4-FFF2-40B4-BE49-F238E27FC236}">
                <a16:creationId xmlns:a16="http://schemas.microsoft.com/office/drawing/2014/main" id="{D5B9AE48-281F-4F2B-8C4B-33C67ADF4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712" y="4352968"/>
            <a:ext cx="624923" cy="6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D6449A-FC81-469D-B828-FBD06C525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1024" y="1461944"/>
            <a:ext cx="1005191" cy="10051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B7861F-C9E8-4C9A-B696-5D5A5E969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425" y="682713"/>
            <a:ext cx="762627" cy="76262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E1DF719-1226-4815-992E-11BAE70752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3767" y="656282"/>
            <a:ext cx="822579" cy="822579"/>
          </a:xfrm>
          <a:prstGeom prst="rect">
            <a:avLst/>
          </a:prstGeom>
        </p:spPr>
      </p:pic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8DDE53E4-92F8-4592-B5E7-CAD9B24C810E}"/>
              </a:ext>
            </a:extLst>
          </p:cNvPr>
          <p:cNvSpPr/>
          <p:nvPr/>
        </p:nvSpPr>
        <p:spPr>
          <a:xfrm>
            <a:off x="590206" y="3041099"/>
            <a:ext cx="2607013" cy="641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Увеличение срока службы оборудования, %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  <a:cs typeface="Lato" panose="020F0502020204030203" pitchFamily="34" charset="0"/>
            </a:endParaRP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3A802C7F-00F1-4AFB-9263-0A5A8DFAE7E0}"/>
              </a:ext>
            </a:extLst>
          </p:cNvPr>
          <p:cNvSpPr/>
          <p:nvPr/>
        </p:nvSpPr>
        <p:spPr>
          <a:xfrm>
            <a:off x="3461092" y="3041099"/>
            <a:ext cx="2574585" cy="641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20%</a:t>
            </a:r>
          </a:p>
        </p:txBody>
      </p:sp>
      <p:pic>
        <p:nvPicPr>
          <p:cNvPr id="82" name="Picture 12">
            <a:extLst>
              <a:ext uri="{FF2B5EF4-FFF2-40B4-BE49-F238E27FC236}">
                <a16:creationId xmlns:a16="http://schemas.microsoft.com/office/drawing/2014/main" id="{1BF8F005-8773-4F26-A66B-0E5CB76D5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110" y="4977324"/>
            <a:ext cx="624923" cy="6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>
            <a:extLst>
              <a:ext uri="{FF2B5EF4-FFF2-40B4-BE49-F238E27FC236}">
                <a16:creationId xmlns:a16="http://schemas.microsoft.com/office/drawing/2014/main" id="{8C06307E-AE87-41DD-B0E0-5A36A4376E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0" r="22584"/>
          <a:stretch/>
        </p:blipFill>
        <p:spPr bwMode="auto">
          <a:xfrm>
            <a:off x="6497109" y="1522362"/>
            <a:ext cx="797650" cy="8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>
            <a:extLst>
              <a:ext uri="{FF2B5EF4-FFF2-40B4-BE49-F238E27FC236}">
                <a16:creationId xmlns:a16="http://schemas.microsoft.com/office/drawing/2014/main" id="{071C73AD-B9A3-45A0-B250-863FBD2966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4" b="30988"/>
          <a:stretch/>
        </p:blipFill>
        <p:spPr bwMode="auto">
          <a:xfrm>
            <a:off x="6815604" y="2367725"/>
            <a:ext cx="1387233" cy="51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4">
            <a:extLst>
              <a:ext uri="{FF2B5EF4-FFF2-40B4-BE49-F238E27FC236}">
                <a16:creationId xmlns:a16="http://schemas.microsoft.com/office/drawing/2014/main" id="{920AFA9E-D99A-464B-8725-25DF1DF9C6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6" t="27575" r="8986" b="32927"/>
          <a:stretch/>
        </p:blipFill>
        <p:spPr bwMode="auto">
          <a:xfrm>
            <a:off x="6861039" y="1194542"/>
            <a:ext cx="1364168" cy="17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>
            <a:extLst>
              <a:ext uri="{FF2B5EF4-FFF2-40B4-BE49-F238E27FC236}">
                <a16:creationId xmlns:a16="http://schemas.microsoft.com/office/drawing/2014/main" id="{E65E0D99-C5FC-4A82-99D8-51A73E6B9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2" t="23921" r="27315" b="15367"/>
          <a:stretch/>
        </p:blipFill>
        <p:spPr bwMode="auto">
          <a:xfrm>
            <a:off x="7573622" y="1511843"/>
            <a:ext cx="1059824" cy="81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6">
            <a:extLst>
              <a:ext uri="{FF2B5EF4-FFF2-40B4-BE49-F238E27FC236}">
                <a16:creationId xmlns:a16="http://schemas.microsoft.com/office/drawing/2014/main" id="{8D3F0895-D77D-46BD-AECE-FDCCBA2E94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500" b="15400" l="6000" r="35800">
                        <a14:foregroundMark x1="8000" y1="10400" x2="7200" y2="9700"/>
                        <a14:foregroundMark x1="6000" y1="9100" x2="6000" y2="9100"/>
                        <a14:foregroundMark x1="13900" y1="12000" x2="13900" y2="12000"/>
                        <a14:foregroundMark x1="24400" y1="11300" x2="24400" y2="11300"/>
                        <a14:foregroundMark x1="31200" y1="10600" x2="31200" y2="10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65" t="4297" r="60701" b="83276"/>
          <a:stretch/>
        </p:blipFill>
        <p:spPr bwMode="auto">
          <a:xfrm>
            <a:off x="9760763" y="1989306"/>
            <a:ext cx="1484691" cy="53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4">
            <a:extLst>
              <a:ext uri="{FF2B5EF4-FFF2-40B4-BE49-F238E27FC236}">
                <a16:creationId xmlns:a16="http://schemas.microsoft.com/office/drawing/2014/main" id="{9D88A003-E687-46AD-B5B7-A9766508F9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3655" b="64416" l="3400" r="97400">
                        <a14:foregroundMark x1="9850" y1="58521" x2="9850" y2="58521"/>
                        <a14:foregroundMark x1="12850" y1="58628" x2="12150" y2="55091"/>
                        <a14:foregroundMark x1="4850" y1="45981" x2="4600" y2="42229"/>
                        <a14:foregroundMark x1="6250" y1="38264" x2="9000" y2="37942"/>
                        <a14:foregroundMark x1="5250" y1="64416" x2="7250" y2="64416"/>
                        <a14:foregroundMark x1="3850" y1="61200" x2="4150" y2="61736"/>
                        <a14:foregroundMark x1="9750" y1="37085" x2="11600" y2="37621"/>
                        <a14:foregroundMark x1="3400" y1="63130" x2="3500" y2="61200"/>
                        <a14:foregroundMark x1="3500" y1="59700" x2="3500" y2="59700"/>
                        <a14:foregroundMark x1="18400" y1="62272" x2="17900" y2="37406"/>
                        <a14:foregroundMark x1="32600" y1="36870" x2="28450" y2="37085"/>
                        <a14:foregroundMark x1="28450" y1="37085" x2="25350" y2="42551"/>
                        <a14:foregroundMark x1="25350" y1="42551" x2="27350" y2="49839"/>
                        <a14:foregroundMark x1="27350" y1="49839" x2="26000" y2="58092"/>
                        <a14:foregroundMark x1="26000" y1="58092" x2="29500" y2="63130"/>
                        <a14:foregroundMark x1="29500" y1="63130" x2="30750" y2="63451"/>
                        <a14:foregroundMark x1="17100" y1="36120" x2="16750" y2="35798"/>
                        <a14:foregroundMark x1="20100" y1="35048" x2="20100" y2="35048"/>
                        <a14:foregroundMark x1="37850" y1="63130" x2="37650" y2="44909"/>
                        <a14:foregroundMark x1="37650" y1="44909" x2="41300" y2="49518"/>
                        <a14:foregroundMark x1="41300" y1="49518" x2="42950" y2="57556"/>
                        <a14:foregroundMark x1="42950" y1="57556" x2="46950" y2="54770"/>
                        <a14:foregroundMark x1="46950" y1="54770" x2="48900" y2="46731"/>
                        <a14:foregroundMark x1="48900" y1="46731" x2="52800" y2="47481"/>
                        <a14:foregroundMark x1="52800" y1="47481" x2="52350" y2="62594"/>
                        <a14:foregroundMark x1="66400" y1="36656" x2="62250" y2="37085"/>
                        <a14:foregroundMark x1="62250" y1="37085" x2="59400" y2="42980"/>
                        <a14:foregroundMark x1="59400" y1="42980" x2="60750" y2="59700"/>
                        <a14:foregroundMark x1="60750" y1="59700" x2="64400" y2="63130"/>
                        <a14:foregroundMark x1="64400" y1="63130" x2="65750" y2="63451"/>
                        <a14:foregroundMark x1="72500" y1="62379" x2="73050" y2="44159"/>
                        <a14:foregroundMark x1="73050" y1="44159" x2="77000" y2="47481"/>
                        <a14:foregroundMark x1="77000" y1="47481" x2="78800" y2="55627"/>
                        <a14:foregroundMark x1="78800" y1="55627" x2="81900" y2="51125"/>
                        <a14:foregroundMark x1="95900" y1="37192" x2="91950" y2="37513"/>
                        <a14:foregroundMark x1="91950" y1="37513" x2="88500" y2="41908"/>
                        <a14:foregroundMark x1="88500" y1="41908" x2="90950" y2="48767"/>
                        <a14:foregroundMark x1="90950" y1="48767" x2="94450" y2="53483"/>
                        <a14:foregroundMark x1="94450" y1="53483" x2="94250" y2="61844"/>
                        <a14:foregroundMark x1="94250" y1="61844" x2="89000" y2="63130"/>
                        <a14:foregroundMark x1="97400" y1="56699" x2="97400" y2="56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097" b="31388"/>
          <a:stretch/>
        </p:blipFill>
        <p:spPr bwMode="auto">
          <a:xfrm>
            <a:off x="9574580" y="1605267"/>
            <a:ext cx="1729849" cy="31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71CC0414-BC54-4B90-803B-95ACE612A7E7}"/>
              </a:ext>
            </a:extLst>
          </p:cNvPr>
          <p:cNvSpPr/>
          <p:nvPr/>
        </p:nvSpPr>
        <p:spPr>
          <a:xfrm>
            <a:off x="6273524" y="3769964"/>
            <a:ext cx="2574585" cy="5904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-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5BC43FDB-1C8D-4B19-A2FD-06051C747387}"/>
              </a:ext>
            </a:extLst>
          </p:cNvPr>
          <p:cNvSpPr/>
          <p:nvPr/>
        </p:nvSpPr>
        <p:spPr>
          <a:xfrm>
            <a:off x="6273526" y="4448279"/>
            <a:ext cx="2574585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0E9A81A7-C868-4F41-AF62-E2AE8EEE2BD6}"/>
              </a:ext>
            </a:extLst>
          </p:cNvPr>
          <p:cNvSpPr/>
          <p:nvPr/>
        </p:nvSpPr>
        <p:spPr>
          <a:xfrm>
            <a:off x="6257314" y="4991806"/>
            <a:ext cx="2574585" cy="5433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D4B3C64B-85F8-4599-BFDE-455AF48F1517}"/>
              </a:ext>
            </a:extLst>
          </p:cNvPr>
          <p:cNvSpPr/>
          <p:nvPr/>
        </p:nvSpPr>
        <p:spPr>
          <a:xfrm>
            <a:off x="6273526" y="5627295"/>
            <a:ext cx="2574585" cy="4846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1 400 000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E6805A59-E8C7-4A7A-8B3C-B845254B0113}"/>
              </a:ext>
            </a:extLst>
          </p:cNvPr>
          <p:cNvSpPr/>
          <p:nvPr/>
        </p:nvSpPr>
        <p:spPr>
          <a:xfrm>
            <a:off x="6273524" y="3041099"/>
            <a:ext cx="2574585" cy="641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-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AB3DE1EB-0B53-4D45-97E7-377BF324D297}"/>
              </a:ext>
            </a:extLst>
          </p:cNvPr>
          <p:cNvSpPr/>
          <p:nvPr/>
        </p:nvSpPr>
        <p:spPr>
          <a:xfrm>
            <a:off x="9111052" y="3769964"/>
            <a:ext cx="2574585" cy="5904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2%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9758E5DB-4AB0-4614-8065-4EBBF89B1654}"/>
              </a:ext>
            </a:extLst>
          </p:cNvPr>
          <p:cNvSpPr/>
          <p:nvPr/>
        </p:nvSpPr>
        <p:spPr>
          <a:xfrm>
            <a:off x="9111054" y="4448279"/>
            <a:ext cx="2574585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971E7890-C3CF-4D01-B060-071AC6F18262}"/>
              </a:ext>
            </a:extLst>
          </p:cNvPr>
          <p:cNvSpPr/>
          <p:nvPr/>
        </p:nvSpPr>
        <p:spPr>
          <a:xfrm>
            <a:off x="9094842" y="4991806"/>
            <a:ext cx="2574585" cy="5433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308BC64F-E25B-47FB-BE08-17B4E470E02A}"/>
              </a:ext>
            </a:extLst>
          </p:cNvPr>
          <p:cNvSpPr/>
          <p:nvPr/>
        </p:nvSpPr>
        <p:spPr>
          <a:xfrm>
            <a:off x="9111054" y="5627295"/>
            <a:ext cx="2574585" cy="4846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3 000 000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12C8515B-705E-4ED9-8D44-3AE8CB014BF3}"/>
              </a:ext>
            </a:extLst>
          </p:cNvPr>
          <p:cNvSpPr/>
          <p:nvPr/>
        </p:nvSpPr>
        <p:spPr>
          <a:xfrm>
            <a:off x="9111052" y="3041099"/>
            <a:ext cx="2574585" cy="641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5%</a:t>
            </a:r>
          </a:p>
        </p:txBody>
      </p:sp>
      <p:pic>
        <p:nvPicPr>
          <p:cNvPr id="101" name="Picture 18">
            <a:extLst>
              <a:ext uri="{FF2B5EF4-FFF2-40B4-BE49-F238E27FC236}">
                <a16:creationId xmlns:a16="http://schemas.microsoft.com/office/drawing/2014/main" id="{7FDA5BDE-5698-48B1-9F15-9E2826186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900" y="4375000"/>
            <a:ext cx="624924" cy="62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18">
            <a:extLst>
              <a:ext uri="{FF2B5EF4-FFF2-40B4-BE49-F238E27FC236}">
                <a16:creationId xmlns:a16="http://schemas.microsoft.com/office/drawing/2014/main" id="{2C42FC90-F77A-42E9-8FB6-B9C927C51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566" y="4937802"/>
            <a:ext cx="624924" cy="62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18">
            <a:extLst>
              <a:ext uri="{FF2B5EF4-FFF2-40B4-BE49-F238E27FC236}">
                <a16:creationId xmlns:a16="http://schemas.microsoft.com/office/drawing/2014/main" id="{6245143D-8EBF-4863-A906-854D5664F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588" y="4924209"/>
            <a:ext cx="624924" cy="62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12">
            <a:extLst>
              <a:ext uri="{FF2B5EF4-FFF2-40B4-BE49-F238E27FC236}">
                <a16:creationId xmlns:a16="http://schemas.microsoft.com/office/drawing/2014/main" id="{D956E40B-42EE-4060-B8F1-F00436902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963" y="4348126"/>
            <a:ext cx="624923" cy="6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18">
            <a:extLst>
              <a:ext uri="{FF2B5EF4-FFF2-40B4-BE49-F238E27FC236}">
                <a16:creationId xmlns:a16="http://schemas.microsoft.com/office/drawing/2014/main" id="{EA81B422-809C-453F-A751-459EEF7BD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2185" y="4394709"/>
            <a:ext cx="624924" cy="62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0508C4F-98E0-4738-8B9E-0B7FFD50BDAF}"/>
              </a:ext>
            </a:extLst>
          </p:cNvPr>
          <p:cNvCxnSpPr>
            <a:cxnSpLocks/>
          </p:cNvCxnSpPr>
          <p:nvPr/>
        </p:nvCxnSpPr>
        <p:spPr>
          <a:xfrm flipH="1">
            <a:off x="10205445" y="4476332"/>
            <a:ext cx="421805" cy="3877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1945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FAF580-6DE1-4843-A609-BFB9FBE2BE88}"/>
              </a:ext>
            </a:extLst>
          </p:cNvPr>
          <p:cNvSpPr/>
          <p:nvPr/>
        </p:nvSpPr>
        <p:spPr>
          <a:xfrm>
            <a:off x="125634" y="1119564"/>
            <a:ext cx="11940732" cy="52894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11615057" y="205921"/>
            <a:ext cx="576943" cy="365125"/>
          </a:xfrm>
        </p:spPr>
        <p:txBody>
          <a:bodyPr/>
          <a:lstStyle/>
          <a:p>
            <a:fld id="{EFEB1411-D508-432C-BFB6-473F2AD571BD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8062" y="360921"/>
            <a:ext cx="5388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СТРАТЕГИЯ РАЗВИТИЯ</a:t>
            </a:r>
          </a:p>
        </p:txBody>
      </p:sp>
      <p:sp>
        <p:nvSpPr>
          <p:cNvPr id="2" name="Rectangle 2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0" y="-184666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92640CF-F58A-49FE-9A62-50A5EF8166A4}"/>
              </a:ext>
            </a:extLst>
          </p:cNvPr>
          <p:cNvSpPr/>
          <p:nvPr/>
        </p:nvSpPr>
        <p:spPr>
          <a:xfrm>
            <a:off x="4411317" y="1998972"/>
            <a:ext cx="36101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 Narrow" panose="020B0606020202030204" pitchFamily="34" charset="0"/>
                <a:cs typeface="Lato" panose="020F0502020204030203" pitchFamily="34" charset="0"/>
              </a:rPr>
              <a:t>Разработка алгоритмов управления электродвигателями для нетиповых режимов работы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05A729-9B93-42F0-98A9-FEF93EA17E7B}"/>
              </a:ext>
            </a:extLst>
          </p:cNvPr>
          <p:cNvSpPr txBox="1"/>
          <p:nvPr/>
        </p:nvSpPr>
        <p:spPr>
          <a:xfrm>
            <a:off x="1062925" y="1525683"/>
            <a:ext cx="2617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 Narrow" panose="020B0606020202030204" pitchFamily="34" charset="0"/>
                <a:cs typeface="Lato" panose="020F0502020204030203" pitchFamily="34" charset="0"/>
              </a:rPr>
              <a:t>1-2 кварталы 2024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EEA4D7F-6C36-4DAD-AD9D-469F29FF4900}"/>
              </a:ext>
            </a:extLst>
          </p:cNvPr>
          <p:cNvSpPr/>
          <p:nvPr/>
        </p:nvSpPr>
        <p:spPr>
          <a:xfrm>
            <a:off x="42851" y="1119564"/>
            <a:ext cx="118769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>
                <a:latin typeface="Arial Narrow" panose="020B0606020202030204" pitchFamily="34" charset="0"/>
                <a:cs typeface="Lato" panose="020F0502020204030203" pitchFamily="34" charset="0"/>
              </a:rPr>
              <a:t>1 этап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7E20390-CDC8-4BE6-8311-A47317222298}"/>
              </a:ext>
            </a:extLst>
          </p:cNvPr>
          <p:cNvSpPr/>
          <p:nvPr/>
        </p:nvSpPr>
        <p:spPr>
          <a:xfrm>
            <a:off x="636696" y="1983414"/>
            <a:ext cx="32340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 Narrow" panose="020B0606020202030204" pitchFamily="34" charset="0"/>
                <a:cs typeface="Lato" panose="020F0502020204030203" pitchFamily="34" charset="0"/>
              </a:rPr>
              <a:t>Разработка системы динамической идентификации параметров электродвигателей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B0CD1B-70D5-49ED-9049-863A886EC026}"/>
              </a:ext>
            </a:extLst>
          </p:cNvPr>
          <p:cNvSpPr txBox="1"/>
          <p:nvPr/>
        </p:nvSpPr>
        <p:spPr>
          <a:xfrm>
            <a:off x="1396047" y="2803849"/>
            <a:ext cx="1715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  <a:cs typeface="Lato" panose="020F0502020204030203" pitchFamily="34" charset="0"/>
              </a:rPr>
              <a:t>3 000 тыс. руб.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04F26E-3F8E-4735-BDFF-B63A082650AC}"/>
              </a:ext>
            </a:extLst>
          </p:cNvPr>
          <p:cNvSpPr txBox="1"/>
          <p:nvPr/>
        </p:nvSpPr>
        <p:spPr>
          <a:xfrm>
            <a:off x="5118681" y="1528353"/>
            <a:ext cx="2195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 Narrow" panose="020B0606020202030204" pitchFamily="34" charset="0"/>
                <a:cs typeface="Lato" panose="020F0502020204030203" pitchFamily="34" charset="0"/>
              </a:rPr>
              <a:t>3 квартал 2024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E4E1C4-0FAF-42AC-A538-ED1462E49567}"/>
              </a:ext>
            </a:extLst>
          </p:cNvPr>
          <p:cNvSpPr txBox="1"/>
          <p:nvPr/>
        </p:nvSpPr>
        <p:spPr>
          <a:xfrm>
            <a:off x="5387231" y="2788536"/>
            <a:ext cx="158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  <a:cs typeface="Lato" panose="020F0502020204030203" pitchFamily="34" charset="0"/>
              </a:rPr>
              <a:t>1 500 тыс. руб.</a:t>
            </a:r>
          </a:p>
        </p:txBody>
      </p:sp>
      <p:cxnSp>
        <p:nvCxnSpPr>
          <p:cNvPr id="24" name="Straight Connector 38">
            <a:extLst>
              <a:ext uri="{FF2B5EF4-FFF2-40B4-BE49-F238E27FC236}">
                <a16:creationId xmlns:a16="http://schemas.microsoft.com/office/drawing/2014/main" id="{FBC6633C-0874-46F3-B5F0-B43FD65FF72F}"/>
              </a:ext>
            </a:extLst>
          </p:cNvPr>
          <p:cNvCxnSpPr>
            <a:cxnSpLocks/>
          </p:cNvCxnSpPr>
          <p:nvPr/>
        </p:nvCxnSpPr>
        <p:spPr>
          <a:xfrm flipH="1">
            <a:off x="777697" y="3312086"/>
            <a:ext cx="10591825" cy="8968"/>
          </a:xfrm>
          <a:prstGeom prst="line">
            <a:avLst/>
          </a:prstGeom>
          <a:ln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8D48D82-267B-49DC-B05C-06BF4957F498}"/>
              </a:ext>
            </a:extLst>
          </p:cNvPr>
          <p:cNvSpPr txBox="1"/>
          <p:nvPr/>
        </p:nvSpPr>
        <p:spPr>
          <a:xfrm>
            <a:off x="2812551" y="5961053"/>
            <a:ext cx="24805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Arial Narrow" panose="020B0606020202030204" pitchFamily="34" charset="0"/>
                <a:cs typeface="Lato" panose="020F0502020204030203" pitchFamily="34" charset="0"/>
              </a:rPr>
              <a:t>Итого требуется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346D04-B804-4D1E-9744-CC4E93B31A11}"/>
              </a:ext>
            </a:extLst>
          </p:cNvPr>
          <p:cNvSpPr txBox="1"/>
          <p:nvPr/>
        </p:nvSpPr>
        <p:spPr>
          <a:xfrm>
            <a:off x="5158630" y="5885753"/>
            <a:ext cx="20970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  <a:latin typeface="Arial Narrow" panose="020B0606020202030204" pitchFamily="34" charset="0"/>
                <a:cs typeface="Lato" panose="020F0502020204030203" pitchFamily="34" charset="0"/>
              </a:rPr>
              <a:t>24 500 000</a:t>
            </a:r>
            <a:endParaRPr lang="ru-RU" sz="2800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18AF3F-351C-4F91-81EB-4342EBF7FDC2}"/>
              </a:ext>
            </a:extLst>
          </p:cNvPr>
          <p:cNvSpPr txBox="1"/>
          <p:nvPr/>
        </p:nvSpPr>
        <p:spPr>
          <a:xfrm>
            <a:off x="7128010" y="5925604"/>
            <a:ext cx="7720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Arial Narrow" panose="020B0606020202030204" pitchFamily="34" charset="0"/>
                <a:cs typeface="Lato" panose="020F0502020204030203" pitchFamily="34" charset="0"/>
              </a:rPr>
              <a:t>руб.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F01DF6-2E2C-402A-864B-C754E1414371}"/>
              </a:ext>
            </a:extLst>
          </p:cNvPr>
          <p:cNvSpPr txBox="1"/>
          <p:nvPr/>
        </p:nvSpPr>
        <p:spPr>
          <a:xfrm>
            <a:off x="9126074" y="1528353"/>
            <a:ext cx="1907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 Narrow" panose="020B0606020202030204" pitchFamily="34" charset="0"/>
                <a:cs typeface="Lato" panose="020F0502020204030203" pitchFamily="34" charset="0"/>
              </a:rPr>
              <a:t>4 квартал 2024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A8F764B-CBED-4F17-90D3-C1719104E5B9}"/>
              </a:ext>
            </a:extLst>
          </p:cNvPr>
          <p:cNvSpPr txBox="1"/>
          <p:nvPr/>
        </p:nvSpPr>
        <p:spPr>
          <a:xfrm>
            <a:off x="9287346" y="2798509"/>
            <a:ext cx="187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  <a:cs typeface="Lato" panose="020F0502020204030203" pitchFamily="34" charset="0"/>
              </a:rPr>
              <a:t>1 500 тыс. руб.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77DF8E6-4C2D-43A6-AAE6-F338DD8FEE5C}"/>
              </a:ext>
            </a:extLst>
          </p:cNvPr>
          <p:cNvSpPr/>
          <p:nvPr/>
        </p:nvSpPr>
        <p:spPr>
          <a:xfrm>
            <a:off x="4375084" y="4255223"/>
            <a:ext cx="361011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 Narrow" panose="020B0606020202030204" pitchFamily="34" charset="0"/>
                <a:cs typeface="Lato" panose="020F0502020204030203" pitchFamily="34" charset="0"/>
              </a:rPr>
              <a:t>Разработка системы автоматического управления электроприводами на основе ИНС и цифровых двойников</a:t>
            </a:r>
          </a:p>
          <a:p>
            <a:pPr algn="ctr"/>
            <a:endParaRPr lang="ru-RU" sz="1400" dirty="0">
              <a:latin typeface="Arial Narrow" panose="020B0606020202030204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400" dirty="0">
                <a:latin typeface="Arial Narrow" panose="020B0606020202030204" pitchFamily="34" charset="0"/>
                <a:cs typeface="Lato" panose="020F0502020204030203" pitchFamily="34" charset="0"/>
              </a:rPr>
              <a:t>Проведение испытаний системы управления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4A67E3-9780-46DA-9CE9-5131B217DD27}"/>
              </a:ext>
            </a:extLst>
          </p:cNvPr>
          <p:cNvSpPr txBox="1"/>
          <p:nvPr/>
        </p:nvSpPr>
        <p:spPr>
          <a:xfrm>
            <a:off x="1043713" y="3872067"/>
            <a:ext cx="2617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 Narrow" panose="020B0606020202030204" pitchFamily="34" charset="0"/>
                <a:cs typeface="Lato" panose="020F0502020204030203" pitchFamily="34" charset="0"/>
              </a:rPr>
              <a:t>1-2 кварталы 2025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2D52217C-F80D-4DAA-8B9A-164608B6469E}"/>
              </a:ext>
            </a:extLst>
          </p:cNvPr>
          <p:cNvSpPr/>
          <p:nvPr/>
        </p:nvSpPr>
        <p:spPr>
          <a:xfrm>
            <a:off x="125634" y="3404117"/>
            <a:ext cx="13041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>
                <a:latin typeface="Arial Narrow" panose="020B0606020202030204" pitchFamily="34" charset="0"/>
                <a:cs typeface="Lato" panose="020F0502020204030203" pitchFamily="34" charset="0"/>
              </a:rPr>
              <a:t>2 этап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5B6F032-F60C-417A-B79E-1F5D4CAE20F5}"/>
              </a:ext>
            </a:extLst>
          </p:cNvPr>
          <p:cNvSpPr/>
          <p:nvPr/>
        </p:nvSpPr>
        <p:spPr>
          <a:xfrm>
            <a:off x="617484" y="4447182"/>
            <a:ext cx="32340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 Narrow" panose="020B0606020202030204" pitchFamily="34" charset="0"/>
                <a:cs typeface="Lato" panose="020F0502020204030203" pitchFamily="34" charset="0"/>
              </a:rPr>
              <a:t>Разработка искусственной нейронной сети и её обучение на цифровом двойнике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09B6CE7-19AC-4392-9E0C-FBCEAF3F4AF8}"/>
              </a:ext>
            </a:extLst>
          </p:cNvPr>
          <p:cNvSpPr txBox="1"/>
          <p:nvPr/>
        </p:nvSpPr>
        <p:spPr>
          <a:xfrm>
            <a:off x="1376835" y="5391129"/>
            <a:ext cx="1715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  <a:cs typeface="Lato" panose="020F0502020204030203" pitchFamily="34" charset="0"/>
              </a:rPr>
              <a:t>4 400 тыс. руб.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D2C226D-A040-4601-B1E9-E81B4DF82C14}"/>
              </a:ext>
            </a:extLst>
          </p:cNvPr>
          <p:cNvSpPr txBox="1"/>
          <p:nvPr/>
        </p:nvSpPr>
        <p:spPr>
          <a:xfrm>
            <a:off x="5082448" y="3874737"/>
            <a:ext cx="2195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 Narrow" panose="020B0606020202030204" pitchFamily="34" charset="0"/>
                <a:cs typeface="Lato" panose="020F0502020204030203" pitchFamily="34" charset="0"/>
              </a:rPr>
              <a:t>3 квартал 2025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F48B228-61AE-46A0-BD5D-41FEE1275528}"/>
              </a:ext>
            </a:extLst>
          </p:cNvPr>
          <p:cNvSpPr txBox="1"/>
          <p:nvPr/>
        </p:nvSpPr>
        <p:spPr>
          <a:xfrm>
            <a:off x="5243720" y="5391129"/>
            <a:ext cx="187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  <a:cs typeface="Lato" panose="020F0502020204030203" pitchFamily="34" charset="0"/>
              </a:rPr>
              <a:t>11 900 тыс. руб.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9181397-006D-4F25-9C54-12A02589A03F}"/>
              </a:ext>
            </a:extLst>
          </p:cNvPr>
          <p:cNvSpPr txBox="1"/>
          <p:nvPr/>
        </p:nvSpPr>
        <p:spPr>
          <a:xfrm>
            <a:off x="9106862" y="3874737"/>
            <a:ext cx="2195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 Narrow" panose="020B0606020202030204" pitchFamily="34" charset="0"/>
                <a:cs typeface="Lato" panose="020F0502020204030203" pitchFamily="34" charset="0"/>
              </a:rPr>
              <a:t>4 квартал 2025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2E98026-C12B-460D-9FFA-AA983D8848AC}"/>
              </a:ext>
            </a:extLst>
          </p:cNvPr>
          <p:cNvSpPr txBox="1"/>
          <p:nvPr/>
        </p:nvSpPr>
        <p:spPr>
          <a:xfrm>
            <a:off x="9268134" y="5391129"/>
            <a:ext cx="187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  <a:cs typeface="Lato" panose="020F0502020204030203" pitchFamily="34" charset="0"/>
              </a:rPr>
              <a:t>2 200 тыс. руб.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FC12E5C3-5B33-4CC1-8756-0601A84506AC}"/>
              </a:ext>
            </a:extLst>
          </p:cNvPr>
          <p:cNvSpPr/>
          <p:nvPr/>
        </p:nvSpPr>
        <p:spPr>
          <a:xfrm>
            <a:off x="8279455" y="1886433"/>
            <a:ext cx="36101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 Narrow" panose="020B0606020202030204" pitchFamily="34" charset="0"/>
                <a:cs typeface="Lato" panose="020F0502020204030203" pitchFamily="34" charset="0"/>
              </a:rPr>
              <a:t>Разработка цифрового двойника электродвигателя лабораторного стенда</a:t>
            </a:r>
          </a:p>
          <a:p>
            <a:pPr algn="ctr"/>
            <a:r>
              <a:rPr lang="ru-RU" sz="1400" dirty="0">
                <a:latin typeface="Arial Narrow" panose="020B0606020202030204" pitchFamily="34" charset="0"/>
                <a:cs typeface="Lato" panose="020F0502020204030203" pitchFamily="34" charset="0"/>
              </a:rPr>
              <a:t>Проведение испытаний системы управления электроприводом на заводе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2FA5089-9EA6-4656-A0AB-1BF1D2BF2EA6}"/>
              </a:ext>
            </a:extLst>
          </p:cNvPr>
          <p:cNvSpPr/>
          <p:nvPr/>
        </p:nvSpPr>
        <p:spPr>
          <a:xfrm>
            <a:off x="8399498" y="4404007"/>
            <a:ext cx="36101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 Narrow" panose="020B0606020202030204" pitchFamily="34" charset="0"/>
                <a:cs typeface="Lato" panose="020F0502020204030203" pitchFamily="34" charset="0"/>
              </a:rPr>
              <a:t>Разработка бета-версии программного обеспечения для станций управления УЭЦН</a:t>
            </a:r>
          </a:p>
          <a:p>
            <a:pPr algn="ctr"/>
            <a:r>
              <a:rPr lang="ru-RU" sz="1400" dirty="0">
                <a:latin typeface="Arial Narrow" panose="020B0606020202030204" pitchFamily="34" charset="0"/>
                <a:cs typeface="Lato" panose="020F0502020204030203" pitchFamily="34" charset="0"/>
              </a:rPr>
              <a:t>Выход на </a:t>
            </a:r>
            <a:r>
              <a:rPr lang="en-US" sz="1400" dirty="0">
                <a:latin typeface="Arial Narrow" panose="020B0606020202030204" pitchFamily="34" charset="0"/>
                <a:cs typeface="Lato" panose="020F0502020204030203" pitchFamily="34" charset="0"/>
              </a:rPr>
              <a:t>MVP</a:t>
            </a:r>
            <a:r>
              <a:rPr lang="ru-RU" sz="1400" dirty="0">
                <a:latin typeface="Arial Narrow" panose="020B0606020202030204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51E099-A301-4EC4-8080-72E467A67BC1}"/>
              </a:ext>
            </a:extLst>
          </p:cNvPr>
          <p:cNvSpPr txBox="1"/>
          <p:nvPr/>
        </p:nvSpPr>
        <p:spPr>
          <a:xfrm>
            <a:off x="6973048" y="1133571"/>
            <a:ext cx="2192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Умник + инвестиции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68E046C-323A-4D51-BCA0-2A0EB69D2A93}"/>
              </a:ext>
            </a:extLst>
          </p:cNvPr>
          <p:cNvSpPr txBox="1"/>
          <p:nvPr/>
        </p:nvSpPr>
        <p:spPr>
          <a:xfrm>
            <a:off x="7178637" y="3459582"/>
            <a:ext cx="2291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Старт-1 + инвестиции</a:t>
            </a:r>
          </a:p>
        </p:txBody>
      </p:sp>
    </p:spTree>
    <p:extLst>
      <p:ext uri="{BB962C8B-B14F-4D97-AF65-F5344CB8AC3E}">
        <p14:creationId xmlns:p14="http://schemas.microsoft.com/office/powerpoint/2010/main" val="145035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B12BD829-7829-4F1E-BA37-2C8E94A5C252}"/>
              </a:ext>
            </a:extLst>
          </p:cNvPr>
          <p:cNvCxnSpPr>
            <a:cxnSpLocks/>
          </p:cNvCxnSpPr>
          <p:nvPr/>
        </p:nvCxnSpPr>
        <p:spPr>
          <a:xfrm>
            <a:off x="93966" y="4002142"/>
            <a:ext cx="18153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AF2C0EC7-A651-492D-A7E1-F5D9A025FD69}"/>
              </a:ext>
            </a:extLst>
          </p:cNvPr>
          <p:cNvCxnSpPr>
            <a:cxnSpLocks/>
          </p:cNvCxnSpPr>
          <p:nvPr/>
        </p:nvCxnSpPr>
        <p:spPr>
          <a:xfrm>
            <a:off x="83339" y="1211550"/>
            <a:ext cx="18153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11615057" y="205921"/>
            <a:ext cx="576943" cy="365125"/>
          </a:xfrm>
        </p:spPr>
        <p:txBody>
          <a:bodyPr/>
          <a:lstStyle/>
          <a:p>
            <a:fld id="{EFEB1411-D508-432C-BFB6-473F2AD571BD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8062" y="360921"/>
            <a:ext cx="5388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ЭКОНОМИКА</a:t>
            </a:r>
          </a:p>
        </p:txBody>
      </p:sp>
      <p:sp>
        <p:nvSpPr>
          <p:cNvPr id="2" name="Rectangle 2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0" y="-184666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8FA3CF8-D84C-48BE-BB9E-5BB5A93BD51B}"/>
              </a:ext>
            </a:extLst>
          </p:cNvPr>
          <p:cNvGraphicFramePr/>
          <p:nvPr/>
        </p:nvGraphicFramePr>
        <p:xfrm>
          <a:off x="592351" y="1022074"/>
          <a:ext cx="4155440" cy="3078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A04625EB-AC0E-4F36-8567-029E8E1A3CFC}"/>
              </a:ext>
            </a:extLst>
          </p:cNvPr>
          <p:cNvSpPr txBox="1"/>
          <p:nvPr/>
        </p:nvSpPr>
        <p:spPr>
          <a:xfrm>
            <a:off x="254607" y="1021351"/>
            <a:ext cx="5470445" cy="3597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none" lIns="82921" tIns="41461" rIns="82921" bIns="41461" rtlCol="0">
            <a:normAutofit/>
          </a:bodyPr>
          <a:lstStyle/>
          <a:p>
            <a:pPr algn="ctr"/>
            <a:r>
              <a:rPr lang="ru-RU" sz="1632" b="1" dirty="0">
                <a:solidFill>
                  <a:schemeClr val="tx2"/>
                </a:solidFill>
                <a:latin typeface="Arial Narrow" panose="020B0606020202030204" pitchFamily="34" charset="0"/>
              </a:rPr>
              <a:t>ОСНОВНЫЕ КАПИТАЛОВЛОЖЕНИЯ, ТЫС. РУБ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3901513-C9C9-4DEA-90CF-A693C4BB1E65}"/>
              </a:ext>
            </a:extLst>
          </p:cNvPr>
          <p:cNvSpPr txBox="1"/>
          <p:nvPr/>
        </p:nvSpPr>
        <p:spPr>
          <a:xfrm>
            <a:off x="6503108" y="1023856"/>
            <a:ext cx="5292273" cy="3572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none" lIns="82921" tIns="41461" rIns="82921" bIns="41461" rtlCol="0">
            <a:normAutofit/>
          </a:bodyPr>
          <a:lstStyle>
            <a:defPPr>
              <a:defRPr lang="ru-RU"/>
            </a:defPPr>
            <a:lvl1pPr algn="ctr" fontAlgn="auto">
              <a:spcAft>
                <a:spcPts val="0"/>
              </a:spcAft>
              <a:defRPr b="1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sz="1632" dirty="0"/>
              <a:t>ДИАГРАММА ДИСКОНТИРОВАННОГО ДЕНЕЖНОГО ПОТОКА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E4E034D-9BB8-469B-B2C9-AE8053505989}"/>
              </a:ext>
            </a:extLst>
          </p:cNvPr>
          <p:cNvSpPr txBox="1"/>
          <p:nvPr/>
        </p:nvSpPr>
        <p:spPr>
          <a:xfrm>
            <a:off x="218446" y="3817445"/>
            <a:ext cx="5420551" cy="3597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none" lIns="82921" tIns="41461" rIns="82921" bIns="41461" rtlCol="0">
            <a:normAutofit/>
          </a:bodyPr>
          <a:lstStyle/>
          <a:p>
            <a:pPr algn="ctr"/>
            <a:r>
              <a:rPr lang="ru-RU" sz="1632" b="1" dirty="0">
                <a:solidFill>
                  <a:schemeClr val="tx2"/>
                </a:solidFill>
                <a:latin typeface="Arial Narrow" panose="020B0606020202030204" pitchFamily="34" charset="0"/>
              </a:rPr>
              <a:t>ПРИВЛЕКАЕМЫЕ СРЕДСТВА, МЛН РУБ.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ED949809-FCBB-4839-9D9F-DE6644067B63}"/>
              </a:ext>
            </a:extLst>
          </p:cNvPr>
          <p:cNvCxnSpPr>
            <a:cxnSpLocks/>
            <a:stCxn id="31" idx="3"/>
            <a:endCxn id="33" idx="1"/>
          </p:cNvCxnSpPr>
          <p:nvPr/>
        </p:nvCxnSpPr>
        <p:spPr>
          <a:xfrm>
            <a:off x="5725053" y="1201245"/>
            <a:ext cx="778056" cy="125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A7CB9D91-CBBE-4808-AE27-4C695364EB81}"/>
              </a:ext>
            </a:extLst>
          </p:cNvPr>
          <p:cNvCxnSpPr>
            <a:cxnSpLocks/>
          </p:cNvCxnSpPr>
          <p:nvPr/>
        </p:nvCxnSpPr>
        <p:spPr>
          <a:xfrm flipH="1">
            <a:off x="6093972" y="1206275"/>
            <a:ext cx="4057" cy="538186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1C555A26-3092-4F07-9057-F379F8D67D82}"/>
              </a:ext>
            </a:extLst>
          </p:cNvPr>
          <p:cNvCxnSpPr>
            <a:cxnSpLocks/>
          </p:cNvCxnSpPr>
          <p:nvPr/>
        </p:nvCxnSpPr>
        <p:spPr>
          <a:xfrm flipV="1">
            <a:off x="5638997" y="3997338"/>
            <a:ext cx="457003" cy="99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0C68CDBB-2E94-47A0-BCBE-479E3C566AB6}"/>
              </a:ext>
            </a:extLst>
          </p:cNvPr>
          <p:cNvCxnSpPr>
            <a:cxnSpLocks/>
          </p:cNvCxnSpPr>
          <p:nvPr/>
        </p:nvCxnSpPr>
        <p:spPr>
          <a:xfrm flipV="1">
            <a:off x="92365" y="6567191"/>
            <a:ext cx="6010858" cy="2094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35F3C1ED-0B31-456A-AE28-74CE5E0676F8}"/>
              </a:ext>
            </a:extLst>
          </p:cNvPr>
          <p:cNvCxnSpPr>
            <a:cxnSpLocks/>
          </p:cNvCxnSpPr>
          <p:nvPr/>
        </p:nvCxnSpPr>
        <p:spPr>
          <a:xfrm>
            <a:off x="11819147" y="1203630"/>
            <a:ext cx="170921" cy="288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E129AC88-3C10-44E7-906D-87093ECE4BD3}"/>
              </a:ext>
            </a:extLst>
          </p:cNvPr>
          <p:cNvCxnSpPr>
            <a:cxnSpLocks/>
          </p:cNvCxnSpPr>
          <p:nvPr/>
        </p:nvCxnSpPr>
        <p:spPr>
          <a:xfrm>
            <a:off x="11973553" y="1211550"/>
            <a:ext cx="0" cy="490223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3DA46A8E-6887-44BE-85C7-3ECBEF8A47C4}"/>
              </a:ext>
            </a:extLst>
          </p:cNvPr>
          <p:cNvCxnSpPr>
            <a:cxnSpLocks/>
          </p:cNvCxnSpPr>
          <p:nvPr/>
        </p:nvCxnSpPr>
        <p:spPr>
          <a:xfrm>
            <a:off x="6093972" y="6566053"/>
            <a:ext cx="589713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000C0B54-D515-47A8-95B0-B9D924F99DF0}"/>
              </a:ext>
            </a:extLst>
          </p:cNvPr>
          <p:cNvCxnSpPr>
            <a:cxnSpLocks/>
          </p:cNvCxnSpPr>
          <p:nvPr/>
        </p:nvCxnSpPr>
        <p:spPr>
          <a:xfrm>
            <a:off x="83339" y="1211550"/>
            <a:ext cx="0" cy="537658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Диаграмма 57">
            <a:extLst>
              <a:ext uri="{FF2B5EF4-FFF2-40B4-BE49-F238E27FC236}">
                <a16:creationId xmlns:a16="http://schemas.microsoft.com/office/drawing/2014/main" id="{DB44E01C-5536-4F52-A8B9-203D822483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5949564"/>
              </p:ext>
            </p:extLst>
          </p:nvPr>
        </p:nvGraphicFramePr>
        <p:xfrm>
          <a:off x="6072665" y="1736977"/>
          <a:ext cx="5722716" cy="3654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9" name="Диаграмма 58">
            <a:extLst>
              <a:ext uri="{FF2B5EF4-FFF2-40B4-BE49-F238E27FC236}">
                <a16:creationId xmlns:a16="http://schemas.microsoft.com/office/drawing/2014/main" id="{1E802D1B-9730-4F09-97A1-6D9859EE15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9340796"/>
              </p:ext>
            </p:extLst>
          </p:nvPr>
        </p:nvGraphicFramePr>
        <p:xfrm>
          <a:off x="633214" y="1335928"/>
          <a:ext cx="4929159" cy="2561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0" name="Диаграмма 59">
            <a:extLst>
              <a:ext uri="{FF2B5EF4-FFF2-40B4-BE49-F238E27FC236}">
                <a16:creationId xmlns:a16="http://schemas.microsoft.com/office/drawing/2014/main" id="{CA51E5D8-5631-408D-916B-B8A7313567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7488565"/>
              </p:ext>
            </p:extLst>
          </p:nvPr>
        </p:nvGraphicFramePr>
        <p:xfrm>
          <a:off x="624204" y="4235695"/>
          <a:ext cx="4928903" cy="2310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305611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11615057" y="205921"/>
            <a:ext cx="576943" cy="365125"/>
          </a:xfrm>
        </p:spPr>
        <p:txBody>
          <a:bodyPr/>
          <a:lstStyle/>
          <a:p>
            <a:fld id="{EFEB1411-D508-432C-BFB6-473F2AD571BD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18062" y="360921"/>
            <a:ext cx="5388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КОМАНДА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85CEDED-F1EB-44E3-8BF0-E5764425133C}"/>
              </a:ext>
            </a:extLst>
          </p:cNvPr>
          <p:cNvGrpSpPr/>
          <p:nvPr/>
        </p:nvGrpSpPr>
        <p:grpSpPr>
          <a:xfrm>
            <a:off x="1853582" y="2027252"/>
            <a:ext cx="2139924" cy="1348194"/>
            <a:chOff x="8958397" y="4874030"/>
            <a:chExt cx="1718344" cy="1348194"/>
          </a:xfrm>
        </p:grpSpPr>
        <p:sp>
          <p:nvSpPr>
            <p:cNvPr id="5" name="TextBox 23">
              <a:extLst>
                <a:ext uri="{FF2B5EF4-FFF2-40B4-BE49-F238E27FC236}">
                  <a16:creationId xmlns:a16="http://schemas.microsoft.com/office/drawing/2014/main" id="{619E53D0-4D7F-48AC-B3AB-734858584B7F}"/>
                </a:ext>
              </a:extLst>
            </p:cNvPr>
            <p:cNvSpPr txBox="1"/>
            <p:nvPr/>
          </p:nvSpPr>
          <p:spPr>
            <a:xfrm>
              <a:off x="8958398" y="4874030"/>
              <a:ext cx="16483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2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Попов</a:t>
              </a:r>
            </a:p>
            <a:p>
              <a:r>
                <a:rPr lang="ru-RU" sz="12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Евгений Игоревич</a:t>
              </a:r>
              <a:endParaRPr lang="id-ID" sz="1200" b="1" dirty="0">
                <a:solidFill>
                  <a:schemeClr val="tx2"/>
                </a:solidFill>
                <a:latin typeface="Arial Narrow" panose="020B0606020202030204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6" name="TextBox 23">
              <a:extLst>
                <a:ext uri="{FF2B5EF4-FFF2-40B4-BE49-F238E27FC236}">
                  <a16:creationId xmlns:a16="http://schemas.microsoft.com/office/drawing/2014/main" id="{334DAF63-2B8A-413B-9F05-8A5AFFB1763B}"/>
                </a:ext>
              </a:extLst>
            </p:cNvPr>
            <p:cNvSpPr txBox="1"/>
            <p:nvPr/>
          </p:nvSpPr>
          <p:spPr>
            <a:xfrm>
              <a:off x="8958397" y="5452783"/>
              <a:ext cx="171834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Руководитель проекта</a:t>
              </a:r>
            </a:p>
            <a:p>
              <a:endParaRPr lang="ru-RU" sz="1100" dirty="0">
                <a:solidFill>
                  <a:schemeClr val="tx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аспирант Тюменского индустриального университета</a:t>
              </a: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C17CE4-12C1-4BD6-979C-113C8B07B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6" b="13666"/>
          <a:stretch>
            <a:fillRect/>
          </a:stretch>
        </p:blipFill>
        <p:spPr bwMode="auto">
          <a:xfrm>
            <a:off x="179808" y="1792048"/>
            <a:ext cx="1657674" cy="165810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1AFEA4B-6399-4FC5-B405-008EF40CA8A7}"/>
              </a:ext>
            </a:extLst>
          </p:cNvPr>
          <p:cNvGrpSpPr/>
          <p:nvPr/>
        </p:nvGrpSpPr>
        <p:grpSpPr>
          <a:xfrm>
            <a:off x="5706533" y="1996341"/>
            <a:ext cx="3167848" cy="1504900"/>
            <a:chOff x="2105333" y="4768377"/>
            <a:chExt cx="1837592" cy="150490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C593A9B-3AE9-4394-98AE-73206B7507AA}"/>
                </a:ext>
              </a:extLst>
            </p:cNvPr>
            <p:cNvSpPr txBox="1"/>
            <p:nvPr/>
          </p:nvSpPr>
          <p:spPr>
            <a:xfrm>
              <a:off x="2105333" y="4768377"/>
              <a:ext cx="18375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Копырин </a:t>
              </a:r>
            </a:p>
            <a:p>
              <a:r>
                <a:rPr lang="ru-RU" sz="12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Владимир Анатольевич</a:t>
              </a: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 </a:t>
              </a:r>
              <a:endParaRPr lang="en-US" sz="1100" b="1" dirty="0">
                <a:solidFill>
                  <a:schemeClr val="tx2"/>
                </a:solidFill>
                <a:latin typeface="Arial Narrow" panose="020B0606020202030204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1" name="TextBox 23">
              <a:extLst>
                <a:ext uri="{FF2B5EF4-FFF2-40B4-BE49-F238E27FC236}">
                  <a16:creationId xmlns:a16="http://schemas.microsoft.com/office/drawing/2014/main" id="{D4EECD89-014B-44EA-9C52-C4996370C671}"/>
                </a:ext>
              </a:extLst>
            </p:cNvPr>
            <p:cNvSpPr txBox="1"/>
            <p:nvPr/>
          </p:nvSpPr>
          <p:spPr>
            <a:xfrm>
              <a:off x="2124008" y="5334558"/>
              <a:ext cx="1262878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Научный руководитель</a:t>
              </a:r>
            </a:p>
            <a:p>
              <a:endParaRPr lang="ru-RU" sz="1100" b="1" dirty="0">
                <a:solidFill>
                  <a:schemeClr val="tx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канд. </a:t>
              </a:r>
              <a:r>
                <a:rPr lang="ru-RU" sz="1100" b="1" dirty="0" err="1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техн</a:t>
              </a:r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. наук, </a:t>
              </a: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доцент Тюменского индустриального университета</a:t>
              </a:r>
              <a:endParaRPr lang="id-ID" sz="1100" b="1" dirty="0">
                <a:solidFill>
                  <a:schemeClr val="tx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2D09F91-0563-4022-8F5D-05F61471D035}"/>
              </a:ext>
            </a:extLst>
          </p:cNvPr>
          <p:cNvGrpSpPr/>
          <p:nvPr/>
        </p:nvGrpSpPr>
        <p:grpSpPr>
          <a:xfrm>
            <a:off x="1717669" y="4649043"/>
            <a:ext cx="2275837" cy="1335622"/>
            <a:chOff x="2105333" y="4768377"/>
            <a:chExt cx="2179360" cy="133562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D33BAB-AD90-48E9-8962-B97382625634}"/>
                </a:ext>
              </a:extLst>
            </p:cNvPr>
            <p:cNvSpPr txBox="1"/>
            <p:nvPr/>
          </p:nvSpPr>
          <p:spPr>
            <a:xfrm>
              <a:off x="2105333" y="4768377"/>
              <a:ext cx="18375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Попов</a:t>
              </a:r>
            </a:p>
            <a:p>
              <a:r>
                <a:rPr lang="ru-RU" sz="12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Семен Семенович</a:t>
              </a: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 </a:t>
              </a:r>
              <a:endParaRPr lang="en-US" sz="1100" b="1" dirty="0">
                <a:solidFill>
                  <a:schemeClr val="tx2"/>
                </a:solidFill>
                <a:latin typeface="Arial Narrow" panose="020B0606020202030204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5" name="TextBox 23">
              <a:extLst>
                <a:ext uri="{FF2B5EF4-FFF2-40B4-BE49-F238E27FC236}">
                  <a16:creationId xmlns:a16="http://schemas.microsoft.com/office/drawing/2014/main" id="{BBF9DC3C-4775-409E-80D2-1ACB963D8C3C}"/>
                </a:ext>
              </a:extLst>
            </p:cNvPr>
            <p:cNvSpPr txBox="1"/>
            <p:nvPr/>
          </p:nvSpPr>
          <p:spPr>
            <a:xfrm>
              <a:off x="2124008" y="5334558"/>
              <a:ext cx="216068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Разработка и обучение ИНС</a:t>
              </a:r>
            </a:p>
            <a:p>
              <a:endParaRPr lang="ru-RU" sz="1100" b="1" dirty="0">
                <a:solidFill>
                  <a:schemeClr val="tx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аспирант Томского</a:t>
              </a: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политехнического университета</a:t>
              </a:r>
              <a:endParaRPr lang="id-ID" sz="1100" b="1" dirty="0">
                <a:solidFill>
                  <a:schemeClr val="tx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6527CEC-75E6-4B63-A682-65948A042B1C}"/>
              </a:ext>
            </a:extLst>
          </p:cNvPr>
          <p:cNvGrpSpPr/>
          <p:nvPr/>
        </p:nvGrpSpPr>
        <p:grpSpPr>
          <a:xfrm>
            <a:off x="5722561" y="4651977"/>
            <a:ext cx="3167848" cy="1335622"/>
            <a:chOff x="2105333" y="4768377"/>
            <a:chExt cx="1837592" cy="133562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84CD2A5-15B1-4D1D-BD98-206D9CA2854A}"/>
                </a:ext>
              </a:extLst>
            </p:cNvPr>
            <p:cNvSpPr txBox="1"/>
            <p:nvPr/>
          </p:nvSpPr>
          <p:spPr>
            <a:xfrm>
              <a:off x="2105333" y="4768377"/>
              <a:ext cx="18375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Тимошкин </a:t>
              </a:r>
            </a:p>
            <a:p>
              <a:r>
                <a:rPr lang="ru-RU" sz="12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Вадим Владимирович</a:t>
              </a: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 </a:t>
              </a:r>
              <a:endParaRPr lang="en-US" sz="1100" b="1" dirty="0">
                <a:solidFill>
                  <a:schemeClr val="tx2"/>
                </a:solidFill>
                <a:latin typeface="Arial Narrow" panose="020B0606020202030204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9" name="TextBox 23">
              <a:extLst>
                <a:ext uri="{FF2B5EF4-FFF2-40B4-BE49-F238E27FC236}">
                  <a16:creationId xmlns:a16="http://schemas.microsoft.com/office/drawing/2014/main" id="{4810C8AB-87C0-4106-89DF-0BFF1C338CFF}"/>
                </a:ext>
              </a:extLst>
            </p:cNvPr>
            <p:cNvSpPr txBox="1"/>
            <p:nvPr/>
          </p:nvSpPr>
          <p:spPr>
            <a:xfrm>
              <a:off x="2124008" y="5334558"/>
              <a:ext cx="14451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Разработка цифровых двойников</a:t>
              </a:r>
            </a:p>
            <a:p>
              <a:endParaRPr lang="ru-RU" sz="1100" b="1" dirty="0">
                <a:solidFill>
                  <a:schemeClr val="tx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канд. </a:t>
              </a:r>
              <a:r>
                <a:rPr lang="ru-RU" sz="1100" b="1" dirty="0" err="1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техн</a:t>
              </a:r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. наук, доцент Томского политехнического университета</a:t>
              </a:r>
              <a:endParaRPr lang="id-ID" sz="1100" b="1" dirty="0">
                <a:solidFill>
                  <a:schemeClr val="tx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86E467B2-41D2-4056-AD23-C38F083698DC}"/>
              </a:ext>
            </a:extLst>
          </p:cNvPr>
          <p:cNvGrpSpPr/>
          <p:nvPr/>
        </p:nvGrpSpPr>
        <p:grpSpPr>
          <a:xfrm>
            <a:off x="9733522" y="4649043"/>
            <a:ext cx="3167848" cy="1335622"/>
            <a:chOff x="2105333" y="4768377"/>
            <a:chExt cx="1837592" cy="133562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47E2AFB-966B-499E-BEA3-117376D59987}"/>
                </a:ext>
              </a:extLst>
            </p:cNvPr>
            <p:cNvSpPr txBox="1"/>
            <p:nvPr/>
          </p:nvSpPr>
          <p:spPr>
            <a:xfrm>
              <a:off x="2105333" y="4768377"/>
              <a:ext cx="18375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Бубенщикова</a:t>
              </a:r>
              <a:r>
                <a:rPr lang="ru-RU" sz="12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 </a:t>
              </a:r>
            </a:p>
            <a:p>
              <a:r>
                <a:rPr lang="ru-RU" sz="12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Екатерина Сергеевна</a:t>
              </a: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 </a:t>
              </a:r>
              <a:endParaRPr lang="en-US" sz="1100" b="1" dirty="0">
                <a:solidFill>
                  <a:schemeClr val="tx2"/>
                </a:solidFill>
                <a:latin typeface="Arial Narrow" panose="020B0606020202030204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0" name="TextBox 23">
              <a:extLst>
                <a:ext uri="{FF2B5EF4-FFF2-40B4-BE49-F238E27FC236}">
                  <a16:creationId xmlns:a16="http://schemas.microsoft.com/office/drawing/2014/main" id="{928BD866-2328-489B-9044-5359CBA8B1C2}"/>
                </a:ext>
              </a:extLst>
            </p:cNvPr>
            <p:cNvSpPr txBox="1"/>
            <p:nvPr/>
          </p:nvSpPr>
          <p:spPr>
            <a:xfrm>
              <a:off x="2124008" y="5334558"/>
              <a:ext cx="130562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Разработка алгоритмов управления</a:t>
              </a:r>
            </a:p>
            <a:p>
              <a:endParaRPr lang="ru-RU" sz="1100" b="1" dirty="0">
                <a:solidFill>
                  <a:schemeClr val="tx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обучающийся Тюменского индустриального университета</a:t>
              </a:r>
              <a:endParaRPr lang="id-ID" sz="1100" b="1" dirty="0">
                <a:solidFill>
                  <a:schemeClr val="tx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</p:txBody>
        </p: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B3964510-46ED-4190-91C1-92B8B6F635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t="12245" r="5808" b="16633"/>
          <a:stretch/>
        </p:blipFill>
        <p:spPr bwMode="auto">
          <a:xfrm>
            <a:off x="198674" y="4589851"/>
            <a:ext cx="1619941" cy="170916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73FCBB7-2E25-40C8-802B-3857C43DE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3187" y="4382158"/>
            <a:ext cx="1826432" cy="1826432"/>
          </a:xfrm>
          <a:prstGeom prst="ellipse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A5854D-C503-453C-92A5-27E557BBC2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9076" y="1783254"/>
            <a:ext cx="1666276" cy="1688057"/>
          </a:xfrm>
          <a:prstGeom prst="ellipse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FA2B745-ABBA-4A33-96D1-B368D80C9C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1" b="11266"/>
          <a:stretch/>
        </p:blipFill>
        <p:spPr bwMode="auto">
          <a:xfrm>
            <a:off x="8104904" y="1858364"/>
            <a:ext cx="1571009" cy="149528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B3E44B52-328C-40B8-8C87-35BE7960FA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48"/>
          <a:stretch/>
        </p:blipFill>
        <p:spPr bwMode="auto">
          <a:xfrm>
            <a:off x="4030805" y="4479566"/>
            <a:ext cx="1739298" cy="168805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6B4FB4A-942F-4992-9FCF-24D5ABE9F82F}"/>
              </a:ext>
            </a:extLst>
          </p:cNvPr>
          <p:cNvGrpSpPr/>
          <p:nvPr/>
        </p:nvGrpSpPr>
        <p:grpSpPr>
          <a:xfrm>
            <a:off x="9606987" y="1858364"/>
            <a:ext cx="2458478" cy="1896216"/>
            <a:chOff x="2105333" y="4768377"/>
            <a:chExt cx="2179360" cy="173457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C5E6B28-8953-4B65-B593-F5E6BB18730C}"/>
                </a:ext>
              </a:extLst>
            </p:cNvPr>
            <p:cNvSpPr txBox="1"/>
            <p:nvPr/>
          </p:nvSpPr>
          <p:spPr>
            <a:xfrm>
              <a:off x="2105333" y="4768377"/>
              <a:ext cx="18375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Глазырин</a:t>
              </a:r>
            </a:p>
            <a:p>
              <a:r>
                <a:rPr lang="ru-RU" sz="12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Александр Савельевич</a:t>
              </a: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cs typeface="Lato" panose="020F0502020204030203" pitchFamily="34" charset="0"/>
                </a:rPr>
                <a:t> </a:t>
              </a:r>
              <a:endParaRPr lang="en-US" sz="1100" b="1" dirty="0">
                <a:solidFill>
                  <a:schemeClr val="tx2"/>
                </a:solidFill>
                <a:latin typeface="Arial Narrow" panose="020B0606020202030204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3" name="TextBox 23">
              <a:extLst>
                <a:ext uri="{FF2B5EF4-FFF2-40B4-BE49-F238E27FC236}">
                  <a16:creationId xmlns:a16="http://schemas.microsoft.com/office/drawing/2014/main" id="{49451E33-05A6-4ABD-B421-A858D611FC46}"/>
                </a:ext>
              </a:extLst>
            </p:cNvPr>
            <p:cNvSpPr txBox="1"/>
            <p:nvPr/>
          </p:nvSpPr>
          <p:spPr>
            <a:xfrm>
              <a:off x="2124008" y="5334558"/>
              <a:ext cx="2160685" cy="11683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Научное сопровождение проекта, разработка мат. моделей</a:t>
              </a:r>
            </a:p>
            <a:p>
              <a:endParaRPr lang="ru-RU" sz="1100" b="1" dirty="0">
                <a:solidFill>
                  <a:schemeClr val="tx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д-р. </a:t>
              </a:r>
              <a:r>
                <a:rPr lang="ru-RU" sz="1100" b="1" dirty="0" err="1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техн</a:t>
              </a:r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. наук, </a:t>
              </a:r>
            </a:p>
            <a:p>
              <a:r>
                <a:rPr lang="ru-RU" sz="1100" b="1" dirty="0">
                  <a:solidFill>
                    <a:schemeClr val="tx2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профессор Инженерной школы энергетики Томского политехнического университета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793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2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20918" y="4053871"/>
            <a:ext cx="477814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Попов Евгений</a:t>
            </a:r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Игоревич</a:t>
            </a:r>
          </a:p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аспирант каф. кибернетических систем</a:t>
            </a:r>
          </a:p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+79220412176</a:t>
            </a:r>
          </a:p>
          <a:p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</a:rPr>
              <a:t>popovei72@mail.ru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Копырин Владимир Анатольевич, канд. </a:t>
            </a:r>
            <a:r>
              <a:rPr lang="ru-RU" dirty="0" err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техн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наук</a:t>
            </a:r>
          </a:p>
          <a:p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e-mail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 </a:t>
            </a:r>
            <a:r>
              <a:rPr lang="en-US" i="0" dirty="0">
                <a:solidFill>
                  <a:schemeClr val="bg1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kopyrinva@tyuiu.ru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58D5578-A682-421F-AE7A-9BD5A05D6964}"/>
              </a:ext>
            </a:extLst>
          </p:cNvPr>
          <p:cNvSpPr txBox="1">
            <a:spLocks/>
          </p:cNvSpPr>
          <p:nvPr/>
        </p:nvSpPr>
        <p:spPr>
          <a:xfrm>
            <a:off x="1255972" y="1972274"/>
            <a:ext cx="9680055" cy="19825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3600" b="1">
                <a:solidFill>
                  <a:schemeClr val="bg1"/>
                </a:solidFill>
              </a:rPr>
              <a:t>РАЗРАБОТКА СИСТЕМЫ АВТОМАТИЧЕСКОГО УПРАВЛЕНИЯ ЭЛЕКТРОПРИВОДАМИ НЕФТЕГАЗОВОГО КОМПЛЕКСА НА ОСНОВЕ ЦИФРОВЫХ ДВОЙНИКОВ</a:t>
            </a:r>
            <a:endParaRPr lang="ru-RU" sz="36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5510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8830</TotalTime>
  <Words>552</Words>
  <Application>Microsoft Office PowerPoint</Application>
  <PresentationFormat>Широкоэкранный</PresentationFormat>
  <Paragraphs>144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Narrow</vt:lpstr>
      <vt:lpstr>Calibri</vt:lpstr>
      <vt:lpstr>Wingdings</vt:lpstr>
      <vt:lpstr>Тема Office</vt:lpstr>
      <vt:lpstr>Специальное оформление</vt:lpstr>
      <vt:lpstr>РАЗРАБОТКА СИСТЕМЫ АВТОМАТИЧЕСКОГО УПРАВЛЕНИЯ ЭЛЕКТРОПРИВОДАМИ НЕФТЕГАЗОВОГО КОМПЛЕКСА НА ОСНОВЕ ЦИФРОВЫХ ДВОЙНИКОВ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ОБОРУДОВАНИЕ СКВАЖИНЫ ДЛЯ ОДНОВРЕМЕННОЙ ДОБЫЧИ ТЕРМАЛЬНЫХ ВОД И ЗАКАЧКИ ИХ  В ПЛАСТ С ВЫСОКОВЯЗКОЙ НЕФТЬЮ</dc:title>
  <dc:creator>Федосова Светлана Александровна</dc:creator>
  <cp:lastModifiedBy>Евгений</cp:lastModifiedBy>
  <cp:revision>336</cp:revision>
  <dcterms:created xsi:type="dcterms:W3CDTF">2019-09-30T11:22:07Z</dcterms:created>
  <dcterms:modified xsi:type="dcterms:W3CDTF">2023-09-11T18:42:49Z</dcterms:modified>
</cp:coreProperties>
</file>