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307" r:id="rId3"/>
    <p:sldId id="281" r:id="rId4"/>
    <p:sldId id="316" r:id="rId5"/>
    <p:sldId id="318" r:id="rId6"/>
    <p:sldId id="319" r:id="rId7"/>
    <p:sldId id="309" r:id="rId8"/>
    <p:sldId id="310" r:id="rId9"/>
    <p:sldId id="320" r:id="rId10"/>
    <p:sldId id="312" r:id="rId11"/>
    <p:sldId id="313" r:id="rId12"/>
    <p:sldId id="315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1D85E2E-7248-40DE-8D6D-22BA0FB747AA}">
          <p14:sldIdLst>
            <p14:sldId id="270"/>
            <p14:sldId id="307"/>
            <p14:sldId id="281"/>
            <p14:sldId id="316"/>
            <p14:sldId id="318"/>
            <p14:sldId id="319"/>
            <p14:sldId id="309"/>
            <p14:sldId id="310"/>
            <p14:sldId id="320"/>
            <p14:sldId id="312"/>
            <p14:sldId id="313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8F00FF"/>
    <a:srgbClr val="393534"/>
    <a:srgbClr val="E9DDD1"/>
    <a:srgbClr val="8CA2D1"/>
    <a:srgbClr val="7E8289"/>
    <a:srgbClr val="456B82"/>
    <a:srgbClr val="86C6AE"/>
    <a:srgbClr val="B5D8E1"/>
    <a:srgbClr val="9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6" d="100"/>
          <a:sy n="106" d="100"/>
        </p:scale>
        <p:origin x="474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920896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4.png"/><Relationship Id="rId7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8.pn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-30145" y="4017246"/>
            <a:ext cx="6133281" cy="2861131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77500" lnSpcReduction="20000"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Gilroy-ExtraBold"/>
              </a:rPr>
              <a:t>АКСЕЛЕРАЦИОННАЯ    ПРОГРАММА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Gilroy-ExtraBold"/>
              </a:rPr>
              <a:t>«Экосистема безопасного пространства для жизни на Дальнем Востоке»</a:t>
            </a:r>
            <a:endParaRPr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480736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447" y="1217140"/>
            <a:ext cx="2678848" cy="20474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2500" t="25556" r="57968" b="20278"/>
          <a:stretch/>
        </p:blipFill>
        <p:spPr>
          <a:xfrm>
            <a:off x="6532616" y="190288"/>
            <a:ext cx="1855617" cy="1914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8461" y="153539"/>
            <a:ext cx="2266950" cy="10191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4056" y="5682128"/>
            <a:ext cx="2821355" cy="9404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/>
          <a:srcRect l="55004" b="31944"/>
          <a:stretch/>
        </p:blipFill>
        <p:spPr>
          <a:xfrm>
            <a:off x="-24044" y="0"/>
            <a:ext cx="3980518" cy="40172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06858" y="2816095"/>
            <a:ext cx="2286000" cy="615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3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Технет</a:t>
            </a:r>
            <a:endParaRPr lang="ru-RU" sz="3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85542" y="3248367"/>
            <a:ext cx="2286000" cy="615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3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Хоумнет</a:t>
            </a:r>
            <a:endParaRPr lang="ru-RU" sz="3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87569" y="2256529"/>
            <a:ext cx="3018330" cy="615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Рынки НТИ</a:t>
            </a:r>
            <a:r>
              <a:rPr lang="ru-RU" sz="3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3137" y="2345380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FCAF17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7584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8F00FF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D493D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Квадрат"/>
          <p:cNvSpPr/>
          <p:nvPr/>
        </p:nvSpPr>
        <p:spPr bwMode="auto">
          <a:xfrm>
            <a:off x="8820554" y="2352968"/>
            <a:ext cx="3404109" cy="4529333"/>
          </a:xfrm>
          <a:prstGeom prst="rect">
            <a:avLst/>
          </a:prstGeom>
          <a:solidFill>
            <a:srgbClr val="86C6AE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>
              <a:solidFill>
                <a:srgbClr val="FBB3C1"/>
              </a:solidFill>
            </a:endParaRPr>
          </a:p>
        </p:txBody>
      </p:sp>
      <p:sp>
        <p:nvSpPr>
          <p:cNvPr id="15" name="Текст 2"/>
          <p:cNvSpPr txBox="1"/>
          <p:nvPr/>
        </p:nvSpPr>
        <p:spPr bwMode="auto">
          <a:xfrm>
            <a:off x="8912922" y="3781815"/>
            <a:ext cx="3270007" cy="1867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dirty="0"/>
          </a:p>
        </p:txBody>
      </p:sp>
      <p:sp>
        <p:nvSpPr>
          <p:cNvPr id="3" name="Текст 2"/>
          <p:cNvSpPr txBox="1"/>
          <p:nvPr/>
        </p:nvSpPr>
        <p:spPr bwMode="auto">
          <a:xfrm>
            <a:off x="392306" y="2542233"/>
            <a:ext cx="5259525" cy="397616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5400" dirty="0"/>
          </a:p>
          <a:p>
            <a:pPr algn="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b="1" dirty="0">
                <a:solidFill>
                  <a:srgbClr val="7030A0"/>
                </a:solidFill>
                <a:latin typeface="Bookman Old Style" panose="02050604050505020204" pitchFamily="18" charset="0"/>
                <a:sym typeface="Gilroy-ExtraBold"/>
              </a:rPr>
              <a:t>Илья Королев</a:t>
            </a:r>
          </a:p>
          <a:p>
            <a:pPr algn="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b="1" dirty="0">
                <a:solidFill>
                  <a:srgbClr val="7030A0"/>
                </a:solidFill>
                <a:latin typeface="Bookman Old Style" panose="02050604050505020204" pitchFamily="18" charset="0"/>
                <a:sym typeface="Gilroy-ExtraBold"/>
              </a:rPr>
              <a:t>Диана Стеблюк</a:t>
            </a:r>
          </a:p>
          <a:p>
            <a:pPr algn="r"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b="1" dirty="0">
                <a:solidFill>
                  <a:srgbClr val="7030A0"/>
                </a:solidFill>
                <a:latin typeface="Bookman Old Style" panose="02050604050505020204" pitchFamily="18" charset="0"/>
                <a:sym typeface="Gilroy-ExtraBold"/>
              </a:rPr>
              <a:t>Полина Жиганова</a:t>
            </a:r>
            <a:endParaRPr sz="2400" b="1" dirty="0">
              <a:solidFill>
                <a:srgbClr val="7030A0"/>
              </a:solidFill>
              <a:latin typeface="Bookman Old Style" panose="02050604050505020204" pitchFamily="18" charset="0"/>
              <a:sym typeface="Gilroy-ExtraBold"/>
            </a:endParaRPr>
          </a:p>
          <a:p>
            <a:pPr algn="r"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sym typeface="Gilroy-ExtraBold"/>
              </a:rPr>
              <a:t>Команда №81</a:t>
            </a:r>
            <a:endParaRPr sz="24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sz="2000" b="1" dirty="0" err="1">
                <a:solidFill>
                  <a:srgbClr val="FCAF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HomeNet</a:t>
            </a:r>
            <a:r>
              <a:rPr lang="en-US" sz="2000" b="1" dirty="0">
                <a:solidFill>
                  <a:srgbClr val="FCAF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TechNet</a:t>
            </a:r>
            <a:endParaRPr sz="2000" b="1" dirty="0">
              <a:solidFill>
                <a:srgbClr val="FCAF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219245" y="92035"/>
            <a:ext cx="5794527" cy="2161309"/>
            <a:chOff x="6219245" y="191659"/>
            <a:chExt cx="5794527" cy="2161309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E8805921-5F66-CF47-320E-E20F06F09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46422" y="1549075"/>
              <a:ext cx="967350" cy="338573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46422" y="330417"/>
              <a:ext cx="967350" cy="999171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9245" y="191659"/>
              <a:ext cx="2267909" cy="101812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24806" y="935058"/>
              <a:ext cx="1856786" cy="1417910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DB3C3B-6F30-43B8-8EF2-1094697B26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74" b="92286" l="9880" r="89751">
                        <a14:foregroundMark x1="13112" y1="27281" x2="13112" y2="27281"/>
                        <a14:foregroundMark x1="27793" y1="17027" x2="27793" y2="17027"/>
                        <a14:foregroundMark x1="59095" y1="13641" x2="59095" y2="13641"/>
                        <a14:foregroundMark x1="30379" y1="13452" x2="30379" y2="13452"/>
                        <a14:foregroundMark x1="39705" y1="12606" x2="39705" y2="12606"/>
                        <a14:foregroundMark x1="56694" y1="12418" x2="56694" y2="12418"/>
                        <a14:foregroundMark x1="61588" y1="12794" x2="61588" y2="12794"/>
                        <a14:foregroundMark x1="69621" y1="13358" x2="69714" y2="13735"/>
                        <a14:foregroundMark x1="77193" y1="23612" x2="77193" y2="23612"/>
                        <a14:foregroundMark x1="78855" y1="19473" x2="78855" y2="19473"/>
                        <a14:foregroundMark x1="81440" y1="23612" x2="82364" y2="25494"/>
                        <a14:foregroundMark x1="87442" y1="42239" x2="87442" y2="43086"/>
                        <a14:foregroundMark x1="87258" y1="49859" x2="87258" y2="49859"/>
                        <a14:foregroundMark x1="49584" y1="90875" x2="49584" y2="90875"/>
                        <a14:foregroundMark x1="27147" y1="9690" x2="27147" y2="9690"/>
                        <a14:foregroundMark x1="35919" y1="9690" x2="35919" y2="9690"/>
                        <a14:foregroundMark x1="22992" y1="9972" x2="22992" y2="9972"/>
                        <a14:foregroundMark x1="18541" y1="11599" x2="36563" y2="9025"/>
                        <a14:foregroundMark x1="15420" y1="15240" x2="27054" y2="10066"/>
                        <a14:foregroundMark x1="27054" y1="10066" x2="19298" y2="12135"/>
                        <a14:foregroundMark x1="19298" y1="12135" x2="26131" y2="9784"/>
                        <a14:foregroundMark x1="26131" y1="9784" x2="26316" y2="9972"/>
                        <a14:foregroundMark x1="69974" y1="9847" x2="76270" y2="11289"/>
                        <a14:foregroundMark x1="68052" y1="9407" x2="68517" y2="9513"/>
                        <a14:foregroundMark x1="76270" y1="11289" x2="84026" y2="15898"/>
                        <a14:foregroundMark x1="84026" y1="15898" x2="84303" y2="16369"/>
                        <a14:foregroundMark x1="73451" y1="10032" x2="79224" y2="11759"/>
                        <a14:foregroundMark x1="79224" y1="11759" x2="79778" y2="12418"/>
                        <a14:backgroundMark x1="17729" y1="7150" x2="7295" y2="15710"/>
                        <a14:backgroundMark x1="19298" y1="7150" x2="22899" y2="7902"/>
                        <a14:backgroundMark x1="18098" y1="11101" x2="8587" y2="15992"/>
                        <a14:backgroundMark x1="18283" y1="7808" x2="31856" y2="7338"/>
                        <a14:backgroundMark x1="31856" y1="7338" x2="39797" y2="7338"/>
                        <a14:backgroundMark x1="39797" y1="7338" x2="60849" y2="6773"/>
                        <a14:backgroundMark x1="76722" y1="9072" x2="79686" y2="9501"/>
                        <a14:backgroundMark x1="60849" y1="6773" x2="69098" y2="7968"/>
                        <a14:backgroundMark x1="80852" y1="10307" x2="84857" y2="13076"/>
                        <a14:backgroundMark x1="79686" y1="9501" x2="80513" y2="10073"/>
                        <a14:backgroundMark x1="71668" y1="6867" x2="59926" y2="6867"/>
                        <a14:backgroundMark x1="59926" y1="6867" x2="69344" y2="6021"/>
                        <a14:backgroundMark x1="69344" y1="6021" x2="70360" y2="6021"/>
                        <a14:backgroundMark x1="46630" y1="92850" x2="50508" y2="92756"/>
                        <a14:backgroundMark x1="69437" y1="8090" x2="85319" y2="89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7154" y="2465189"/>
            <a:ext cx="4129471" cy="40532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F170759-3ECF-44F8-852D-BA123F6F3E89}"/>
              </a:ext>
            </a:extLst>
          </p:cNvPr>
          <p:cNvSpPr txBox="1"/>
          <p:nvPr/>
        </p:nvSpPr>
        <p:spPr>
          <a:xfrm>
            <a:off x="301242" y="346888"/>
            <a:ext cx="6310364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7782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kumimoji="0" lang="ru-RU" sz="3600" b="1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sym typeface="Helvetica"/>
              </a:rPr>
              <a:t>Выбор маршрута на основе технологии зелёного и умного транспорта</a:t>
            </a:r>
            <a:endParaRPr kumimoji="0" lang="ru-RU" sz="6000" b="1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4954242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739322" y="167894"/>
            <a:ext cx="7154878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n-ea"/>
                <a:cs typeface="+mn-cs"/>
              </a:rPr>
              <a:t>Содержание проекта</a:t>
            </a:r>
            <a:endParaRPr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559690" y="3601752"/>
            <a:ext cx="543016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Текст 2"/>
          <p:cNvSpPr txBox="1"/>
          <p:nvPr/>
        </p:nvSpPr>
        <p:spPr>
          <a:xfrm>
            <a:off x="6812099" y="3601752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9059" y="-943"/>
            <a:ext cx="828432" cy="85448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39059" y="849886"/>
            <a:ext cx="828432" cy="2899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7938B8F-7D5F-4129-B509-89CCDEE88C1B}"/>
              </a:ext>
            </a:extLst>
          </p:cNvPr>
          <p:cNvSpPr txBox="1"/>
          <p:nvPr/>
        </p:nvSpPr>
        <p:spPr>
          <a:xfrm>
            <a:off x="227611" y="2007448"/>
            <a:ext cx="5868389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Создаём:</a:t>
            </a:r>
          </a:p>
          <a:p>
            <a:r>
              <a:rPr lang="ru-RU" sz="2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модуль для интеграции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25714A-3328-4F97-8ACA-7ECFA84918E3}"/>
              </a:ext>
            </a:extLst>
          </p:cNvPr>
          <p:cNvSpPr txBox="1"/>
          <p:nvPr/>
        </p:nvSpPr>
        <p:spPr>
          <a:xfrm>
            <a:off x="227611" y="4401004"/>
            <a:ext cx="5542057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sz="28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Продаём:</a:t>
            </a:r>
          </a:p>
          <a:p>
            <a:pPr algn="just"/>
            <a:r>
              <a:rPr lang="en-US" sz="2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</a:t>
            </a:r>
            <a:r>
              <a:rPr lang="ru-RU" sz="28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-доступ к интеграции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7D6B10-CEC4-4FC3-8378-AE55A9AB4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4527" y="1072282"/>
            <a:ext cx="3154822" cy="57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60099" y="1086816"/>
            <a:ext cx="5999057" cy="1261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n-ea"/>
                <a:cs typeface="+mn-cs"/>
              </a:rPr>
              <a:t>Описание проблемы для пассажиров</a:t>
            </a:r>
            <a:endParaRPr sz="3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96943" y="1757281"/>
            <a:ext cx="374704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Текст 2"/>
          <p:cNvSpPr txBox="1"/>
          <p:nvPr/>
        </p:nvSpPr>
        <p:spPr>
          <a:xfrm>
            <a:off x="7555049" y="1940058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D2BBE4-5593-4B0C-BECC-9E2CA7E01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149" y="1427019"/>
            <a:ext cx="3866849" cy="54692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9" y="5481259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507" y="6445096"/>
            <a:ext cx="967350" cy="3385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52FC7F-CF6F-49A6-A4A7-C6C5B1169C64}"/>
              </a:ext>
            </a:extLst>
          </p:cNvPr>
          <p:cNvSpPr txBox="1"/>
          <p:nvPr/>
        </p:nvSpPr>
        <p:spPr>
          <a:xfrm>
            <a:off x="455236" y="3046970"/>
            <a:ext cx="4412667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времени 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минут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6F86BA-E0C0-4821-8727-651DCD28BA4C}"/>
              </a:ext>
            </a:extLst>
          </p:cNvPr>
          <p:cNvSpPr txBox="1"/>
          <p:nvPr/>
        </p:nvSpPr>
        <p:spPr>
          <a:xfrm>
            <a:off x="6096000" y="738145"/>
            <a:ext cx="5462577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*Районы, удалённые от автобусных остановок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119805-2EA8-4B69-B746-DBB15F859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089" y="1885844"/>
            <a:ext cx="3542450" cy="501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769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160099" y="1086816"/>
            <a:ext cx="5999057" cy="1261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n-ea"/>
                <a:cs typeface="+mn-cs"/>
              </a:rPr>
              <a:t>Описание проблемы для водителей</a:t>
            </a:r>
            <a:endParaRPr sz="3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96943" y="1757281"/>
            <a:ext cx="374704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Текст 2"/>
          <p:cNvSpPr txBox="1"/>
          <p:nvPr/>
        </p:nvSpPr>
        <p:spPr>
          <a:xfrm>
            <a:off x="7555049" y="1940058"/>
            <a:ext cx="4989790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D2BBE4-5593-4B0C-BECC-9E2CA7E01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149" y="1427019"/>
            <a:ext cx="3866849" cy="54692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9" y="5481259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507" y="6445096"/>
            <a:ext cx="967350" cy="3385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52FC7F-CF6F-49A6-A4A7-C6C5B1169C64}"/>
              </a:ext>
            </a:extLst>
          </p:cNvPr>
          <p:cNvSpPr txBox="1"/>
          <p:nvPr/>
        </p:nvSpPr>
        <p:spPr>
          <a:xfrm>
            <a:off x="455236" y="3046970"/>
            <a:ext cx="4412667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затраты на парковку –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 руб.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день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6F86BA-E0C0-4821-8727-651DCD28BA4C}"/>
              </a:ext>
            </a:extLst>
          </p:cNvPr>
          <p:cNvSpPr txBox="1"/>
          <p:nvPr/>
        </p:nvSpPr>
        <p:spPr>
          <a:xfrm>
            <a:off x="6509997" y="901946"/>
            <a:ext cx="5125994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*Районы удаленные от автобусных остановок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119805-2EA8-4B69-B746-DBB15F859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160" y="1847604"/>
            <a:ext cx="3542450" cy="501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3273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937659" y="351302"/>
            <a:ext cx="960717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n-ea"/>
                <a:cs typeface="+mn-cs"/>
              </a:rPr>
              <a:t>Ценностное предложение для пассажиров и водителей</a:t>
            </a:r>
            <a:endParaRPr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96943" y="1757281"/>
            <a:ext cx="374704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Текст 2"/>
          <p:cNvSpPr txBox="1"/>
          <p:nvPr/>
        </p:nvSpPr>
        <p:spPr>
          <a:xfrm>
            <a:off x="6174648" y="1768199"/>
            <a:ext cx="6017352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Для водителей: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800 рублей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→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0 рублей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8909" y="0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70907" y="949149"/>
            <a:ext cx="967350" cy="3385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52FC7F-CF6F-49A6-A4A7-C6C5B1169C64}"/>
              </a:ext>
            </a:extLst>
          </p:cNvPr>
          <p:cNvSpPr txBox="1"/>
          <p:nvPr/>
        </p:nvSpPr>
        <p:spPr>
          <a:xfrm>
            <a:off x="367720" y="1778265"/>
            <a:ext cx="7373529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Clr>
                <a:srgbClr val="8F00FF"/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пассажиров: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минут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минут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BED586D-8B61-4376-BEA3-BA6823D013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49" t="8507" r="11688"/>
          <a:stretch/>
        </p:blipFill>
        <p:spPr>
          <a:xfrm>
            <a:off x="6910205" y="2352961"/>
            <a:ext cx="4474866" cy="492820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5F4C9B2-2A7A-4350-AC4B-918A8B776D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05" t="8507" r="2708" b="6021"/>
          <a:stretch/>
        </p:blipFill>
        <p:spPr>
          <a:xfrm>
            <a:off x="647231" y="2352961"/>
            <a:ext cx="4935653" cy="450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6363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06424" y="1638049"/>
            <a:ext cx="5572629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n-ea"/>
                <a:cs typeface="+mn-cs"/>
                <a:sym typeface="Helvetica"/>
              </a:rPr>
              <a:t>Решение проблемы:</a:t>
            </a:r>
            <a:endParaRPr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+mn-ea"/>
              <a:cs typeface="+mn-cs"/>
              <a:sym typeface="Helvetica"/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252608" y="3188444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8678CD-25C2-4172-9DDC-6F495B5CA0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3"/>
          <a:stretch/>
        </p:blipFill>
        <p:spPr>
          <a:xfrm>
            <a:off x="5578980" y="1"/>
            <a:ext cx="6613923" cy="69178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0" y="5466172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507" y="6445096"/>
            <a:ext cx="967350" cy="3385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2EF037-670A-4390-9EF3-A088644A0CD7}"/>
              </a:ext>
            </a:extLst>
          </p:cNvPr>
          <p:cNvSpPr txBox="1"/>
          <p:nvPr/>
        </p:nvSpPr>
        <p:spPr>
          <a:xfrm>
            <a:off x="206424" y="3071291"/>
            <a:ext cx="5245505" cy="1815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Соединить маршруты автобусов, самокатов и велосипедов на одной картографической платформе</a:t>
            </a:r>
          </a:p>
        </p:txBody>
      </p:sp>
    </p:spTree>
    <p:extLst>
      <p:ext uri="{BB962C8B-B14F-4D97-AF65-F5344CB8AC3E}">
        <p14:creationId xmlns:p14="http://schemas.microsoft.com/office/powerpoint/2010/main" val="278292310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20176" y="764247"/>
            <a:ext cx="5759418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n-ea"/>
                <a:cs typeface="+mn-cs"/>
                <a:sym typeface="Helvetica"/>
              </a:rPr>
              <a:t>Принцип работы предлагаемого нами решения:</a:t>
            </a:r>
            <a:endParaRPr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+mn-ea"/>
              <a:cs typeface="+mn-cs"/>
              <a:sym typeface="Helvetica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476" y="176617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9898" y="1210502"/>
            <a:ext cx="967350" cy="3385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8AAFEC-7F01-4B3A-92ED-45D728CD74F8}"/>
              </a:ext>
            </a:extLst>
          </p:cNvPr>
          <p:cNvSpPr txBox="1"/>
          <p:nvPr/>
        </p:nvSpPr>
        <p:spPr>
          <a:xfrm>
            <a:off x="160508" y="2436788"/>
            <a:ext cx="549671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Остановки самокатов;</a:t>
            </a:r>
          </a:p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Остановки велосипедов;</a:t>
            </a:r>
          </a:p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Комбинированный маршрут.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4872A1-9B31-4C2B-8771-C43931C3838D}"/>
              </a:ext>
            </a:extLst>
          </p:cNvPr>
          <p:cNvSpPr txBox="1"/>
          <p:nvPr/>
        </p:nvSpPr>
        <p:spPr>
          <a:xfrm>
            <a:off x="6015571" y="741039"/>
            <a:ext cx="4984327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Gilroy-ExtraBold"/>
              </a:rPr>
              <a:t>Технология создания нашего продукта: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CD65A5-9BAE-4226-98FC-713C0658D40D}"/>
              </a:ext>
            </a:extLst>
          </p:cNvPr>
          <p:cNvSpPr txBox="1"/>
          <p:nvPr/>
        </p:nvSpPr>
        <p:spPr>
          <a:xfrm>
            <a:off x="5979594" y="2436788"/>
            <a:ext cx="5877461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 algn="just">
              <a:buClr>
                <a:srgbClr val="9F00FF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API;</a:t>
            </a:r>
          </a:p>
          <a:p>
            <a:pPr marL="285750" indent="-285750" algn="just">
              <a:buClr>
                <a:srgbClr val="9F00FF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алгоритмов прогнозирования и оптимизации;</a:t>
            </a:r>
          </a:p>
          <a:p>
            <a:pPr marL="285750" indent="-285750" algn="just">
              <a:buClr>
                <a:srgbClr val="9F00FF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облачных технологий и обработки больших данных;</a:t>
            </a:r>
          </a:p>
          <a:p>
            <a:pPr marL="285750" indent="-285750" algn="just">
              <a:buClr>
                <a:srgbClr val="9F00FF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интерфейсов и удобного дизайна.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97D522F-E959-46D1-9A95-C1844AF825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84" t="9901" r="7221" b="24074"/>
          <a:stretch/>
        </p:blipFill>
        <p:spPr>
          <a:xfrm>
            <a:off x="0" y="3840137"/>
            <a:ext cx="5877461" cy="301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936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"/>
          <p:cNvSpPr txBox="1"/>
          <p:nvPr/>
        </p:nvSpPr>
        <p:spPr>
          <a:xfrm>
            <a:off x="300259" y="887375"/>
            <a:ext cx="721977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Arial"/>
              <a:buNone/>
            </a:pPr>
            <a:r>
              <a:rPr lang="ru-RU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Arial"/>
              </a:rPr>
              <a:t>О</a:t>
            </a:r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Arial"/>
              </a:rPr>
              <a:t>писание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Arial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Arial"/>
              </a:rPr>
              <a:t>рынков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Arial"/>
              </a:rPr>
              <a:t> TAM, SAM</a:t>
            </a:r>
            <a:r>
              <a:rPr lang="ru-RU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Arial"/>
              </a:rPr>
              <a:t> и 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Arial"/>
              </a:rPr>
              <a:t>SOM</a:t>
            </a:r>
            <a:endParaRPr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sym typeface="Arial"/>
            </a:endParaRPr>
          </a:p>
        </p:txBody>
      </p:sp>
      <p:grpSp>
        <p:nvGrpSpPr>
          <p:cNvPr id="218" name="Google Shape;218;p7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9" name="Google Shape;219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24" name="Google Shape;224;p7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60508" y="74331"/>
            <a:ext cx="1133955" cy="509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02476" y="176617"/>
            <a:ext cx="969348" cy="999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99898" y="1210502"/>
            <a:ext cx="967350" cy="33857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24" name="Прямоугольник 23"/>
          <p:cNvSpPr/>
          <p:nvPr/>
        </p:nvSpPr>
        <p:spPr>
          <a:xfrm>
            <a:off x="673166" y="2575968"/>
            <a:ext cx="507809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8" indent="-285750" algn="just">
              <a:buClr>
                <a:srgbClr val="9F00FF"/>
              </a:buClr>
              <a:buSzPts val="16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- За 2024 год рынок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кикшеринга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общественного транспорта насчитывал 46,7 млрд. руб. </a:t>
            </a:r>
          </a:p>
          <a:p>
            <a:pPr marL="285750" lvl="8" indent="-285750" algn="just">
              <a:buClr>
                <a:srgbClr val="9F00FF"/>
              </a:buClr>
              <a:buSzPts val="1600"/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8" indent="-285750" algn="just">
              <a:buClr>
                <a:srgbClr val="9F00FF"/>
              </a:buClr>
              <a:buSzPts val="16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 - Объем перевозок на рынке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кикшеринга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России в 2024 году насчитывал 31,2 млрд. руб. </a:t>
            </a:r>
          </a:p>
          <a:p>
            <a:pPr marL="285750" lvl="8" indent="-285750" algn="just">
              <a:buClr>
                <a:srgbClr val="9F00FF"/>
              </a:buClr>
              <a:buSzPts val="1600"/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8" indent="-285750" algn="just">
              <a:buClr>
                <a:srgbClr val="9F00FF"/>
              </a:buClr>
              <a:buSzPts val="16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 - В 2025 году рынок </a:t>
            </a:r>
            <a:r>
              <a:rPr lang="ru-RU" sz="2000" dirty="0" err="1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геоинформационных</a:t>
            </a:r>
            <a:r>
              <a:rPr lang="ru-RU" sz="2000" dirty="0">
                <a:solidFill>
                  <a:srgbClr val="1B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сервисов в России составляет 241,5 млн. рублей в месяц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6911573" y="1752193"/>
            <a:ext cx="4572000" cy="4572000"/>
            <a:chOff x="6911573" y="1752193"/>
            <a:chExt cx="4572000" cy="4572000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6911573" y="1752193"/>
              <a:ext cx="4572000" cy="4572000"/>
              <a:chOff x="6911573" y="1752193"/>
              <a:chExt cx="4572000" cy="4572000"/>
            </a:xfrm>
          </p:grpSpPr>
          <p:grpSp>
            <p:nvGrpSpPr>
              <p:cNvPr id="16" name="Google Shape;227;p7">
                <a:extLst>
                  <a:ext uri="{FF2B5EF4-FFF2-40B4-BE49-F238E27FC236}">
                    <a16:creationId xmlns:a16="http://schemas.microsoft.com/office/drawing/2014/main" id="{83067803-D417-4EDB-AAFC-9FC278CB8DC8}"/>
                  </a:ext>
                </a:extLst>
              </p:cNvPr>
              <p:cNvGrpSpPr/>
              <p:nvPr/>
            </p:nvGrpSpPr>
            <p:grpSpPr>
              <a:xfrm>
                <a:off x="6911573" y="1752193"/>
                <a:ext cx="4572000" cy="4572000"/>
                <a:chOff x="7026075" y="1448200"/>
                <a:chExt cx="4572000" cy="4572000"/>
              </a:xfrm>
            </p:grpSpPr>
            <p:grpSp>
              <p:nvGrpSpPr>
                <p:cNvPr id="17" name="Google Shape;228;p7">
                  <a:extLst>
                    <a:ext uri="{FF2B5EF4-FFF2-40B4-BE49-F238E27FC236}">
                      <a16:creationId xmlns:a16="http://schemas.microsoft.com/office/drawing/2014/main" id="{5E051752-4F4F-4529-AF04-FB44CB7B1F6D}"/>
                    </a:ext>
                  </a:extLst>
                </p:cNvPr>
                <p:cNvGrpSpPr/>
                <p:nvPr/>
              </p:nvGrpSpPr>
              <p:grpSpPr>
                <a:xfrm>
                  <a:off x="7026075" y="1448200"/>
                  <a:ext cx="4572000" cy="4572000"/>
                  <a:chOff x="7026075" y="1448200"/>
                  <a:chExt cx="4572000" cy="4572000"/>
                </a:xfrm>
              </p:grpSpPr>
              <p:sp>
                <p:nvSpPr>
                  <p:cNvPr id="21" name="Google Shape;229;p7">
                    <a:extLst>
                      <a:ext uri="{FF2B5EF4-FFF2-40B4-BE49-F238E27FC236}">
                        <a16:creationId xmlns:a16="http://schemas.microsoft.com/office/drawing/2014/main" id="{1D0AD25D-6B59-4D0D-AAE5-35CF948B27D1}"/>
                      </a:ext>
                    </a:extLst>
                  </p:cNvPr>
                  <p:cNvSpPr/>
                  <p:nvPr/>
                </p:nvSpPr>
                <p:spPr>
                  <a:xfrm>
                    <a:off x="7026075" y="1448200"/>
                    <a:ext cx="4572000" cy="4572000"/>
                  </a:xfrm>
                  <a:prstGeom prst="ellipse">
                    <a:avLst/>
                  </a:prstGeom>
                  <a:solidFill>
                    <a:srgbClr val="ADDAE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B5D8E1"/>
                      </a:buClr>
                      <a:buSzPts val="1800"/>
                      <a:buFont typeface="Calibri"/>
                      <a:buNone/>
                    </a:pPr>
                    <a:endParaRPr sz="1800"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22" name="Google Shape;230;p7">
                    <a:extLst>
                      <a:ext uri="{FF2B5EF4-FFF2-40B4-BE49-F238E27FC236}">
                        <a16:creationId xmlns:a16="http://schemas.microsoft.com/office/drawing/2014/main" id="{55BF4788-E0EA-4BD4-A8DB-80E05B02A6F6}"/>
                      </a:ext>
                    </a:extLst>
                  </p:cNvPr>
                  <p:cNvSpPr/>
                  <p:nvPr/>
                </p:nvSpPr>
                <p:spPr>
                  <a:xfrm>
                    <a:off x="7494225" y="2374750"/>
                    <a:ext cx="3635700" cy="3635700"/>
                  </a:xfrm>
                  <a:prstGeom prst="ellipse">
                    <a:avLst/>
                  </a:prstGeom>
                  <a:solidFill>
                    <a:srgbClr val="8BBEC7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23" name="Google Shape;231;p7">
                    <a:extLst>
                      <a:ext uri="{FF2B5EF4-FFF2-40B4-BE49-F238E27FC236}">
                        <a16:creationId xmlns:a16="http://schemas.microsoft.com/office/drawing/2014/main" id="{95510617-436D-4678-9697-9E19DD48087A}"/>
                      </a:ext>
                    </a:extLst>
                  </p:cNvPr>
                  <p:cNvSpPr/>
                  <p:nvPr/>
                </p:nvSpPr>
                <p:spPr>
                  <a:xfrm>
                    <a:off x="8021325" y="3429000"/>
                    <a:ext cx="2581500" cy="2581500"/>
                  </a:xfrm>
                  <a:prstGeom prst="ellipse">
                    <a:avLst/>
                  </a:prstGeom>
                  <a:solidFill>
                    <a:srgbClr val="5A9BA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</p:grpSp>
            <p:sp>
              <p:nvSpPr>
                <p:cNvPr id="18" name="Google Shape;232;p7">
                  <a:extLst>
                    <a:ext uri="{FF2B5EF4-FFF2-40B4-BE49-F238E27FC236}">
                      <a16:creationId xmlns:a16="http://schemas.microsoft.com/office/drawing/2014/main" id="{E882CF80-9E27-4976-8DF7-50739D0FDC7A}"/>
                    </a:ext>
                  </a:extLst>
                </p:cNvPr>
                <p:cNvSpPr txBox="1"/>
                <p:nvPr/>
              </p:nvSpPr>
              <p:spPr>
                <a:xfrm>
                  <a:off x="8600475" y="1553371"/>
                  <a:ext cx="1423200" cy="507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800" dirty="0">
                      <a:latin typeface="Calibri"/>
                      <a:ea typeface="Calibri"/>
                      <a:cs typeface="Calibri"/>
                      <a:sym typeface="Calibri"/>
                    </a:rPr>
                    <a:t>TAM</a:t>
                  </a:r>
                  <a:endParaRPr sz="2800" dirty="0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" name="Google Shape;233;p7">
                  <a:extLst>
                    <a:ext uri="{FF2B5EF4-FFF2-40B4-BE49-F238E27FC236}">
                      <a16:creationId xmlns:a16="http://schemas.microsoft.com/office/drawing/2014/main" id="{1F8739D0-CB3A-4FAA-9E83-330D45688793}"/>
                    </a:ext>
                  </a:extLst>
                </p:cNvPr>
                <p:cNvSpPr txBox="1"/>
                <p:nvPr/>
              </p:nvSpPr>
              <p:spPr>
                <a:xfrm>
                  <a:off x="8600475" y="2420200"/>
                  <a:ext cx="1423200" cy="507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800" dirty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SAM</a:t>
                  </a:r>
                  <a:endParaRPr sz="2800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" name="Google Shape;234;p7">
                  <a:extLst>
                    <a:ext uri="{FF2B5EF4-FFF2-40B4-BE49-F238E27FC236}">
                      <a16:creationId xmlns:a16="http://schemas.microsoft.com/office/drawing/2014/main" id="{156BA14A-756C-4A96-AC8A-2BF83EA4693B}"/>
                    </a:ext>
                  </a:extLst>
                </p:cNvPr>
                <p:cNvSpPr txBox="1"/>
                <p:nvPr/>
              </p:nvSpPr>
              <p:spPr>
                <a:xfrm>
                  <a:off x="8600475" y="3603525"/>
                  <a:ext cx="1423200" cy="507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800" dirty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SOM</a:t>
                  </a:r>
                  <a:endParaRPr sz="2800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5" name="Google Shape;232;p7">
                <a:extLst>
                  <a:ext uri="{FF2B5EF4-FFF2-40B4-BE49-F238E27FC236}">
                    <a16:creationId xmlns:a16="http://schemas.microsoft.com/office/drawing/2014/main" id="{E882CF80-9E27-4976-8DF7-50739D0FDC7A}"/>
                  </a:ext>
                </a:extLst>
              </p:cNvPr>
              <p:cNvSpPr txBox="1"/>
              <p:nvPr/>
            </p:nvSpPr>
            <p:spPr>
              <a:xfrm>
                <a:off x="8239140" y="2143116"/>
                <a:ext cx="1900948" cy="50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lvl="0" algn="ctr"/>
                <a:r>
                  <a:rPr lang="ru-RU" sz="1800" dirty="0">
                    <a:latin typeface="Calibri"/>
                    <a:ea typeface="Calibri"/>
                    <a:cs typeface="Calibri"/>
                    <a:sym typeface="Calibri"/>
                  </a:rPr>
                  <a:t>46,7 млрд. руб.</a:t>
                </a:r>
                <a:endParaRPr sz="1800" dirty="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" name="Google Shape;233;p7">
              <a:extLst>
                <a:ext uri="{FF2B5EF4-FFF2-40B4-BE49-F238E27FC236}">
                  <a16:creationId xmlns:a16="http://schemas.microsoft.com/office/drawing/2014/main" id="{1F8739D0-CB3A-4FAA-9E83-330D45688793}"/>
                </a:ext>
              </a:extLst>
            </p:cNvPr>
            <p:cNvSpPr txBox="1"/>
            <p:nvPr/>
          </p:nvSpPr>
          <p:spPr>
            <a:xfrm>
              <a:off x="8255058" y="3101788"/>
              <a:ext cx="1885030" cy="50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ctr"/>
              <a:r>
                <a:rPr lang="ru-RU" sz="18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31,2 млрд. руб.</a:t>
              </a:r>
              <a:endParaRPr lang="en-US" sz="1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34;p7">
              <a:extLst>
                <a:ext uri="{FF2B5EF4-FFF2-40B4-BE49-F238E27FC236}">
                  <a16:creationId xmlns:a16="http://schemas.microsoft.com/office/drawing/2014/main" id="{156BA14A-756C-4A96-AC8A-2BF83EA4693B}"/>
                </a:ext>
              </a:extLst>
            </p:cNvPr>
            <p:cNvSpPr txBox="1"/>
            <p:nvPr/>
          </p:nvSpPr>
          <p:spPr>
            <a:xfrm>
              <a:off x="8255058" y="4357694"/>
              <a:ext cx="1885030" cy="50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ctr"/>
              <a:r>
                <a:rPr lang="ru-RU" sz="18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241,5 млн. руб. ежемесячно</a:t>
              </a:r>
              <a:endParaRPr sz="1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6494" y="1"/>
            <a:ext cx="765505" cy="78957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26493" y="794279"/>
            <a:ext cx="765505" cy="2679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3959758" y="169861"/>
            <a:ext cx="5371281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Конкуренты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77A217B3-1F8F-48E9-A5EA-3222D6A40F75}"/>
              </a:ext>
            </a:extLst>
          </p:cNvPr>
          <p:cNvGrpSpPr/>
          <p:nvPr/>
        </p:nvGrpSpPr>
        <p:grpSpPr>
          <a:xfrm>
            <a:off x="162315" y="1322652"/>
            <a:ext cx="11867370" cy="5332423"/>
            <a:chOff x="162315" y="1159421"/>
            <a:chExt cx="11867370" cy="5332423"/>
          </a:xfrm>
        </p:grpSpPr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EE660E45-D464-446E-9FF1-7E09B1576E43}"/>
                </a:ext>
              </a:extLst>
            </p:cNvPr>
            <p:cNvGrpSpPr/>
            <p:nvPr/>
          </p:nvGrpSpPr>
          <p:grpSpPr>
            <a:xfrm>
              <a:off x="162315" y="1159421"/>
              <a:ext cx="11867370" cy="5332423"/>
              <a:chOff x="162314" y="1528140"/>
              <a:chExt cx="11867370" cy="5332423"/>
            </a:xfrm>
          </p:grpSpPr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B382D5D8-19EE-4734-BB12-C9E06A4DC684}"/>
                  </a:ext>
                </a:extLst>
              </p:cNvPr>
              <p:cNvGrpSpPr/>
              <p:nvPr/>
            </p:nvGrpSpPr>
            <p:grpSpPr>
              <a:xfrm>
                <a:off x="162314" y="1528140"/>
                <a:ext cx="11867370" cy="5332423"/>
                <a:chOff x="162314" y="1528140"/>
                <a:chExt cx="11867370" cy="5332423"/>
              </a:xfrm>
            </p:grpSpPr>
            <p:graphicFrame>
              <p:nvGraphicFramePr>
                <p:cNvPr id="17" name="Таблица 3">
                  <a:extLst>
                    <a:ext uri="{FF2B5EF4-FFF2-40B4-BE49-F238E27FC236}">
                      <a16:creationId xmlns:a16="http://schemas.microsoft.com/office/drawing/2014/main" id="{47260F1B-C678-31D1-C9C6-256ADC29CAA5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1985755587"/>
                    </p:ext>
                  </p:extLst>
                </p:nvPr>
              </p:nvGraphicFramePr>
              <p:xfrm>
                <a:off x="162314" y="1528140"/>
                <a:ext cx="11867370" cy="5332423"/>
              </p:xfrm>
              <a:graphic>
                <a:graphicData uri="http://schemas.openxmlformats.org/drawingml/2006/table">
                  <a:tbl>
                    <a:tblPr firstRow="1">
                      <a:tableStyleId>{4C3C2611-4C71-4FC5-86AE-919BDF0F9419}</a:tableStyleId>
                    </a:tblPr>
                    <a:tblGrid>
                      <a:gridCol w="250230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1938589">
                        <a:extLst>
                          <a:ext uri="{9D8B030D-6E8A-4147-A177-3AD203B41FA5}">
                            <a16:colId xmlns:a16="http://schemas.microsoft.com/office/drawing/2014/main" val="1033016745"/>
                          </a:ext>
                        </a:extLst>
                      </a:gridCol>
                      <a:gridCol w="1856619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1856619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1856619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1856619">
                        <a:extLst>
                          <a:ext uri="{9D8B030D-6E8A-4147-A177-3AD203B41FA5}">
                            <a16:colId xmlns:a16="http://schemas.microsoft.com/office/drawing/2014/main" val="3652616639"/>
                          </a:ext>
                        </a:extLst>
                      </a:gridCol>
                    </a:tblGrid>
                    <a:tr h="725349">
                      <a:tc>
                        <a:txBody>
                          <a:bodyPr/>
                          <a:lstStyle/>
                          <a:p>
                            <a:pPr lvl="8" algn="ctr"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r>
                              <a:rPr lang="ru-RU" b="1" dirty="0">
                                <a:solidFill>
                                  <a:schemeClr val="bg1"/>
                                </a:solidFill>
                              </a:rPr>
                              <a:t> </a:t>
                            </a:r>
                          </a:p>
                          <a:p>
                            <a:pPr lvl="8" algn="ctr"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r>
                              <a:rPr lang="ru-RU" sz="1800" b="1" dirty="0">
                                <a:solidFill>
                                  <a:schemeClr val="bg1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Характеристики</a:t>
                            </a:r>
                            <a:endParaRPr b="1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R w="38100">
                            <a:solidFill>
                              <a:srgbClr val="FFFFFF"/>
                            </a:solidFill>
                          </a:lnR>
                          <a:lnT w="12700">
                            <a:miter lim="400000"/>
                          </a:lnT>
                          <a:lnB w="12700">
                            <a:miter lim="400000"/>
                          </a:lnB>
                          <a:solidFill>
                            <a:srgbClr val="8F00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lvl="8" algn="ctr"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endParaRPr lang="ru-RU" b="1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  <a:p>
                            <a:pPr lvl="8" algn="ctr"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r>
                              <a:rPr lang="ru-RU" b="1" dirty="0">
                                <a:solidFill>
                                  <a:schemeClr val="bg1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Наш проект</a:t>
                            </a:r>
                            <a:endParaRPr b="1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>
                            <a:solidFill>
                              <a:srgbClr val="FFFFFF"/>
                            </a:solidFill>
                          </a:lnR>
                          <a:lnT w="12700">
                            <a:miter lim="400000"/>
                          </a:lnT>
                          <a:lnB w="12700">
                            <a:noFill/>
                            <a:miter lim="400000"/>
                          </a:lnB>
                          <a:solidFill>
                            <a:srgbClr val="8F00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lvl="8" algn="ctr"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endParaRPr lang="ru-RU" sz="1800" b="1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  <a:p>
                            <a:pPr lvl="8" algn="ctr"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r>
                              <a:rPr lang="ru-RU" sz="1800" b="1" dirty="0">
                                <a:solidFill>
                                  <a:schemeClr val="bg1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«</a:t>
                            </a:r>
                            <a:r>
                              <a:rPr lang="ru-RU" sz="1800" b="1" dirty="0" err="1">
                                <a:solidFill>
                                  <a:schemeClr val="bg1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Юрент</a:t>
                            </a:r>
                            <a:r>
                              <a:rPr lang="ru-RU" sz="1800" b="1" dirty="0">
                                <a:solidFill>
                                  <a:schemeClr val="bg1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»</a:t>
                            </a:r>
                            <a:endParaRPr sz="1800" b="1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>
                            <a:solidFill>
                              <a:srgbClr val="FFFFFF"/>
                            </a:solidFill>
                          </a:lnL>
                          <a:lnR w="38100">
                            <a:solidFill>
                              <a:srgbClr val="FFFFFF"/>
                            </a:solidFill>
                          </a:lnR>
                          <a:lnT w="12700">
                            <a:miter lim="400000"/>
                          </a:lnT>
                          <a:lnB w="12700">
                            <a:miter lim="400000"/>
                          </a:lnB>
                          <a:solidFill>
                            <a:srgbClr val="8F00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lvl="8" algn="ctr"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endParaRPr lang="ru-RU" sz="1800" b="1" i="0" u="none" strike="noStrike" cap="none" spc="0" baseline="0" dirty="0">
                              <a:solidFill>
                                <a:schemeClr val="bg1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  <a:p>
                            <a:pPr lvl="8" algn="ctr"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r>
                              <a:rPr lang="ru-RU" sz="1800" b="1" i="0" u="none" strike="noStrike" cap="none" spc="0" baseline="0" dirty="0">
                                <a:solidFill>
                                  <a:schemeClr val="bg1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«</a:t>
                            </a:r>
                            <a:r>
                              <a:rPr lang="en-US" sz="1800" b="1" i="0" u="none" strike="noStrike" cap="none" spc="0" baseline="0" dirty="0">
                                <a:solidFill>
                                  <a:schemeClr val="bg1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Whoosh</a:t>
                            </a:r>
                            <a:r>
                              <a:rPr lang="ru-RU" sz="1800" b="1" i="0" u="none" strike="noStrike" cap="none" spc="0" baseline="0" dirty="0">
                                <a:solidFill>
                                  <a:schemeClr val="bg1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»</a:t>
                            </a:r>
                          </a:p>
                        </a:txBody>
                        <a:tcPr marL="40509" marR="40509" marT="40509" marB="40509" horzOverflow="overflow">
                          <a:lnL w="38100">
                            <a:solidFill>
                              <a:srgbClr val="FFFFFF"/>
                            </a:solidFill>
                          </a:lnL>
                          <a:lnR w="38100">
                            <a:solidFill>
                              <a:srgbClr val="FFFFFF"/>
                            </a:solidFill>
                          </a:lnR>
                          <a:lnT w="12700">
                            <a:miter lim="400000"/>
                          </a:lnT>
                          <a:lnB w="12700">
                            <a:miter lim="400000"/>
                          </a:lnB>
                          <a:solidFill>
                            <a:srgbClr val="8F00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8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endParaRPr lang="ru-RU" sz="1800" b="1" i="0" u="none" strike="noStrike" cap="none" spc="0" baseline="0" dirty="0">
                              <a:solidFill>
                                <a:schemeClr val="bg1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  <a:p>
                            <a:pPr marL="0" marR="0" lvl="8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 b="0">
                                <a:latin typeface="Gilroy-Bold"/>
                                <a:ea typeface="Gilroy-Bold"/>
                                <a:cs typeface="Gilroy-Bold"/>
                                <a:sym typeface="Gilroy-Bold"/>
                              </a:defRPr>
                            </a:pPr>
                            <a:r>
                              <a:rPr lang="ru-RU" sz="1800" b="1" i="0" u="none" strike="noStrike" cap="none" spc="0" baseline="0" dirty="0">
                                <a:solidFill>
                                  <a:schemeClr val="bg1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«</a:t>
                            </a:r>
                            <a:r>
                              <a:rPr lang="ru-RU" sz="1800" b="1" i="0" u="none" strike="noStrike" cap="none" spc="0" baseline="0" dirty="0" err="1">
                                <a:solidFill>
                                  <a:schemeClr val="bg1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Яндекс.Карты</a:t>
                            </a:r>
                            <a:r>
                              <a:rPr lang="ru-RU" sz="1800" b="1" i="0" u="none" strike="noStrike" cap="none" spc="0" baseline="0" dirty="0">
                                <a:solidFill>
                                  <a:schemeClr val="bg1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»</a:t>
                            </a:r>
                          </a:p>
                          <a:p>
                            <a:pPr algn="ctr">
                              <a:defRPr sz="1600"/>
                            </a:pPr>
                            <a:endParaRPr b="1" dirty="0">
                              <a:solidFill>
                                <a:schemeClr val="bg1"/>
                              </a:solidFill>
                            </a:endParaRPr>
                          </a:p>
                        </a:txBody>
                        <a:tcPr marL="40509" marR="40509" marT="40509" marB="40509" horzOverflow="overflow">
                          <a:lnL w="38100">
                            <a:solidFill>
                              <a:srgbClr val="FFFFFF"/>
                            </a:solidFill>
                          </a:lnL>
                          <a:lnR w="38100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>
                            <a:miter lim="400000"/>
                          </a:lnT>
                          <a:lnB w="12700">
                            <a:miter lim="400000"/>
                          </a:lnB>
                          <a:solidFill>
                            <a:srgbClr val="8F00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defRPr sz="1600"/>
                            </a:pPr>
                            <a:endParaRPr lang="ru-RU" b="1" dirty="0">
                              <a:solidFill>
                                <a:schemeClr val="bg1"/>
                              </a:solidFill>
                            </a:endParaRPr>
                          </a:p>
                          <a:p>
                            <a:pPr algn="ctr">
                              <a:defRPr sz="1600"/>
                            </a:pPr>
                            <a:r>
                              <a:rPr lang="ru-RU" sz="1800" b="1" i="0" u="none" strike="noStrike" cap="none" spc="0" baseline="0" dirty="0">
                                <a:solidFill>
                                  <a:schemeClr val="bg1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«</a:t>
                            </a:r>
                            <a:r>
                              <a:rPr lang="en-US" sz="1800" b="1" i="0" u="none" strike="noStrike" cap="none" spc="0" baseline="0" dirty="0">
                                <a:solidFill>
                                  <a:schemeClr val="bg1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2</a:t>
                            </a:r>
                            <a:r>
                              <a:rPr lang="ru-RU" sz="1800" b="1" i="0" u="none" strike="noStrike" cap="none" spc="0" baseline="0" dirty="0">
                                <a:solidFill>
                                  <a:schemeClr val="bg1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ГИС»</a:t>
                            </a:r>
                            <a:endParaRPr sz="1800" b="1" i="0" u="none" strike="noStrike" cap="none" spc="0" baseline="0" dirty="0">
                              <a:solidFill>
                                <a:schemeClr val="bg1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</a:txBody>
                        <a:tcPr marL="40509" marR="40509" marT="40509" marB="40509" horzOverflow="overflow">
                          <a:lnL w="38100">
                            <a:solidFill>
                              <a:srgbClr val="FFFFFF"/>
                            </a:solidFill>
                          </a:lnL>
                          <a:lnR w="38100">
                            <a:solidFill>
                              <a:srgbClr val="FFFFFF"/>
                            </a:solidFill>
                          </a:lnR>
                          <a:lnT w="12700">
                            <a:miter lim="400000"/>
                          </a:lnT>
                          <a:lnB w="12700">
                            <a:noFill/>
                            <a:miter lim="400000"/>
                          </a:lnB>
                          <a:solidFill>
                            <a:srgbClr val="8F00FF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876783">
                      <a:tc>
                        <a:txBody>
                          <a:bodyPr/>
                          <a:lstStyle/>
                          <a:p>
                            <a:pPr lvl="8" algn="l"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r>
                              <a:rPr lang="ru-RU" sz="160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Расчет углеродного следа для каждого маршрута</a:t>
                            </a: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12700">
                            <a:miter lim="400000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>
                            <a:miter lim="400000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lvl="8" algn="l"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endParaRPr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>
                            <a:noFill/>
                            <a:miter lim="400000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lvl="8" algn="l"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>
                            <a:miter lim="400000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>
                            <a:miter lim="400000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>
                            <a:miter lim="400000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>
                            <a:noFill/>
                            <a:miter lim="400000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624268">
                      <a:tc>
                        <a:txBody>
                          <a:bodyPr/>
                          <a:lstStyle/>
                          <a:p>
                            <a:pPr marL="0" marR="0" lvl="8" indent="0" algn="l" defTabSz="914400" rtl="0" latinLnBrk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r>
                              <a:rPr lang="ru-RU" sz="1600" b="0" i="0" u="none" strike="noStrike" cap="none" spc="0" baseline="0" dirty="0">
                                <a:solidFill>
                                  <a:srgbClr val="1B1B1B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«Зеленая» монетизация</a:t>
                            </a:r>
                            <a:endParaRPr sz="1600" b="0" i="0" u="none" strike="noStrike" cap="none" spc="0" baseline="0" dirty="0">
                              <a:solidFill>
                                <a:srgbClr val="1B1B1B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</a:txBody>
                        <a:tcPr marL="40509" marR="40509" marT="40509" marB="40509" horzOverflow="overflow">
                          <a:lnL w="12700">
                            <a:miter lim="400000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8" indent="0" algn="l" defTabSz="914400" rtl="0" latinLnBrk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endParaRPr sz="1800" b="0" i="0" u="none" strike="noStrike" cap="none" spc="0" baseline="0" dirty="0">
                              <a:solidFill>
                                <a:srgbClr val="1B1B1B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23178">
                      <a:tc>
                        <a:txBody>
                          <a:bodyPr/>
                          <a:lstStyle/>
                          <a:p>
                            <a:pPr marL="0" marR="0" lvl="8" indent="0" algn="l" defTabSz="914400" rtl="0" latinLnBrk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r>
                              <a:rPr lang="ru-RU" sz="1600" b="0" i="0" u="none" strike="noStrike" cap="none" spc="0" baseline="0" dirty="0">
                                <a:solidFill>
                                  <a:srgbClr val="1B1B1B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Интеграция с городскими системами проката велосипедов/или самокатов</a:t>
                            </a:r>
                            <a:endParaRPr sz="1600" b="0" i="0" u="none" strike="noStrike" cap="none" spc="0" baseline="0" dirty="0">
                              <a:solidFill>
                                <a:srgbClr val="1B1B1B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</a:txBody>
                        <a:tcPr marL="40509" marR="40509" marT="40509" marB="40509" horzOverflow="overflow">
                          <a:lnL w="12700">
                            <a:miter lim="400000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8" indent="0" algn="l" defTabSz="914400" rtl="0" latinLnBrk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endParaRPr sz="1800" b="0" i="0" u="none" strike="noStrike" cap="none" spc="0" baseline="0" dirty="0">
                              <a:solidFill>
                                <a:srgbClr val="1B1B1B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24448">
                      <a:tc>
                        <a:txBody>
                          <a:bodyPr/>
                          <a:lstStyle/>
                          <a:p>
                            <a:pPr marL="0" marR="0" lvl="8" indent="0" algn="l" defTabSz="914400" rtl="0" latinLnBrk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r>
                              <a:rPr lang="ru-RU" sz="1600" b="0" i="0" u="none" strike="noStrike" cap="none" spc="0" baseline="0" dirty="0">
                                <a:solidFill>
                                  <a:srgbClr val="1B1B1B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Возможность построения мультимодального маршрута</a:t>
                            </a:r>
                            <a:endParaRPr sz="1600" b="0" i="0" u="none" strike="noStrike" cap="none" spc="0" baseline="0" dirty="0">
                              <a:solidFill>
                                <a:srgbClr val="1B1B1B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</a:txBody>
                        <a:tcPr marL="40509" marR="40509" marT="40509" marB="40509" horzOverflow="overflow">
                          <a:lnL w="12700">
                            <a:miter lim="400000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8" indent="0" algn="l" defTabSz="914400" rtl="0" latinLnBrk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endParaRPr sz="1800" b="0" i="0" u="none" strike="noStrike" cap="none" spc="0" baseline="0" dirty="0">
                              <a:solidFill>
                                <a:srgbClr val="1B1B1B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3505414361"/>
                        </a:ext>
                      </a:extLst>
                    </a:tr>
                    <a:tr h="1110248">
                      <a:tc>
                        <a:txBody>
                          <a:bodyPr/>
                          <a:lstStyle/>
                          <a:p>
                            <a:pPr marL="0" marR="0" lvl="8" indent="0" algn="l" defTabSz="914400" rtl="0" latinLnBrk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r>
                              <a:rPr lang="ru-RU" sz="1600" b="0" i="0" u="none" strike="noStrike" cap="none" spc="0" baseline="0" dirty="0">
                                <a:solidFill>
                                  <a:srgbClr val="1B1B1B"/>
                                </a:solidFill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  <a:sym typeface="Calibri"/>
                              </a:rPr>
                              <a:t>Внедрение электричек в систему комбинированного маршрута</a:t>
                            </a:r>
                            <a:endParaRPr sz="1600" b="0" i="0" u="none" strike="noStrike" cap="none" spc="0" baseline="0" dirty="0">
                              <a:solidFill>
                                <a:srgbClr val="1B1B1B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</a:txBody>
                        <a:tcPr marL="40509" marR="40509" marT="40509" marB="40509" horzOverflow="overflow">
                          <a:lnL w="12700">
                            <a:miter lim="400000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8" indent="0" algn="l" defTabSz="914400" rtl="0" latinLnBrk="0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 sz="1600">
                                <a:solidFill>
                                  <a:srgbClr val="1B1B1B"/>
                                </a:solidFill>
                                <a:latin typeface="Gilroy-Light"/>
                                <a:ea typeface="Gilroy-Light"/>
                                <a:cs typeface="Gilroy-Light"/>
                                <a:sym typeface="Gilroy-Light"/>
                              </a:defRPr>
                            </a:pPr>
                            <a:endParaRPr sz="1800" b="0" i="0" u="none" strike="noStrike" cap="none" spc="0" baseline="0" dirty="0">
                              <a:solidFill>
                                <a:srgbClr val="1B1B1B"/>
                              </a:solidFill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Calibri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l">
                              <a:defRPr sz="1600"/>
                            </a:pPr>
                            <a:endParaRPr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40509" marR="40509" marT="40509" marB="40509" horzOverflow="overflow">
                          <a:lnL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38100" cap="flat" cmpd="sng" algn="ctr">
                            <a:solidFill>
                              <a:srgbClr val="B5D8E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FFFFFF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2289428930"/>
                        </a:ext>
                      </a:extLst>
                    </a:tr>
                  </a:tbl>
                </a:graphicData>
              </a:graphic>
            </p:graphicFrame>
            <p:sp>
              <p:nvSpPr>
                <p:cNvPr id="3" name="Знак ''плюс'' 2">
                  <a:extLst>
                    <a:ext uri="{FF2B5EF4-FFF2-40B4-BE49-F238E27FC236}">
                      <a16:creationId xmlns:a16="http://schemas.microsoft.com/office/drawing/2014/main" id="{26427D01-2820-4EA2-8684-9EFC3F5756A2}"/>
                    </a:ext>
                  </a:extLst>
                </p:cNvPr>
                <p:cNvSpPr/>
                <p:nvPr/>
              </p:nvSpPr>
              <p:spPr>
                <a:xfrm>
                  <a:off x="3268227" y="2458349"/>
                  <a:ext cx="693337" cy="625510"/>
                </a:xfrm>
                <a:prstGeom prst="mathPlus">
                  <a:avLst/>
                </a:prstGeom>
                <a:solidFill>
                  <a:srgbClr val="00B050"/>
                </a:solidFill>
                <a:ln w="25400" cap="flat">
                  <a:solidFill>
                    <a:srgbClr val="00B050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ru-RU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"/>
                  </a:endParaRPr>
                </a:p>
              </p:txBody>
            </p:sp>
            <p:sp>
              <p:nvSpPr>
                <p:cNvPr id="4" name="Знак умножения 3">
                  <a:extLst>
                    <a:ext uri="{FF2B5EF4-FFF2-40B4-BE49-F238E27FC236}">
                      <a16:creationId xmlns:a16="http://schemas.microsoft.com/office/drawing/2014/main" id="{F27EF4EF-F7EF-4BEC-9A7D-0AB3C3509400}"/>
                    </a:ext>
                  </a:extLst>
                </p:cNvPr>
                <p:cNvSpPr/>
                <p:nvPr/>
              </p:nvSpPr>
              <p:spPr>
                <a:xfrm>
                  <a:off x="7004207" y="2538735"/>
                  <a:ext cx="693337" cy="545123"/>
                </a:xfrm>
                <a:prstGeom prst="mathMultiply">
                  <a:avLst/>
                </a:prstGeom>
                <a:solidFill>
                  <a:srgbClr val="FF0000"/>
                </a:solidFill>
                <a:ln w="25400" cap="flat">
                  <a:solidFill>
                    <a:srgbClr val="FF0000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ru-RU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"/>
                  </a:endParaRPr>
                </a:p>
              </p:txBody>
            </p:sp>
            <p:sp>
              <p:nvSpPr>
                <p:cNvPr id="15" name="Знак умножения 14">
                  <a:extLst>
                    <a:ext uri="{FF2B5EF4-FFF2-40B4-BE49-F238E27FC236}">
                      <a16:creationId xmlns:a16="http://schemas.microsoft.com/office/drawing/2014/main" id="{7C1F6C26-09BF-40F2-A60F-332BCE150ECF}"/>
                    </a:ext>
                  </a:extLst>
                </p:cNvPr>
                <p:cNvSpPr/>
                <p:nvPr/>
              </p:nvSpPr>
              <p:spPr>
                <a:xfrm>
                  <a:off x="5091428" y="2538736"/>
                  <a:ext cx="693337" cy="545123"/>
                </a:xfrm>
                <a:prstGeom prst="mathMultiply">
                  <a:avLst/>
                </a:prstGeom>
                <a:solidFill>
                  <a:srgbClr val="FF0000"/>
                </a:solidFill>
                <a:ln w="25400" cap="flat">
                  <a:solidFill>
                    <a:srgbClr val="FF0000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ru-RU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"/>
                  </a:endParaRPr>
                </a:p>
              </p:txBody>
            </p:sp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94B43A80-B84A-4024-9CF3-6413B629CD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963447" y="2610841"/>
                  <a:ext cx="475529" cy="426757"/>
                </a:xfrm>
                <a:prstGeom prst="rect">
                  <a:avLst/>
                </a:prstGeom>
              </p:spPr>
            </p:pic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ABDA45A2-293C-4D6A-9AC5-5592710501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833111" y="2597917"/>
                  <a:ext cx="475529" cy="426757"/>
                </a:xfrm>
                <a:prstGeom prst="rect">
                  <a:avLst/>
                </a:prstGeom>
              </p:spPr>
            </p:pic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FE3A8ECA-0E7F-40BD-A7C8-4CD23477C6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49589" y="3350277"/>
                  <a:ext cx="536494" cy="493819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376F4976-EC74-4744-AB0A-A0E40C8C1E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93671" y="3369816"/>
                  <a:ext cx="481626" cy="426757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DF4936B3-D1DA-44ED-BF27-422E05F9AC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110062" y="3383807"/>
                  <a:ext cx="481626" cy="426757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F0FF5925-141B-4ACD-9EDD-A1D4996A84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985596" y="3369816"/>
                  <a:ext cx="481626" cy="426757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100FDC2-0D2F-4A23-836A-9BB77F9823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866603" y="3369945"/>
                  <a:ext cx="481626" cy="426757"/>
                </a:xfrm>
                <a:prstGeom prst="rect">
                  <a:avLst/>
                </a:prstGeom>
              </p:spPr>
            </p:pic>
          </p:grpSp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087408B2-0828-483B-B3C3-B4E19D3685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45253" y="4146301"/>
                <a:ext cx="536494" cy="493819"/>
              </a:xfrm>
              <a:prstGeom prst="rect">
                <a:avLst/>
              </a:prstGeom>
            </p:spPr>
          </p:pic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9CCC119F-A9AF-48D1-864F-CBB65D3361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861447" y="4141973"/>
                <a:ext cx="536494" cy="493819"/>
              </a:xfrm>
              <a:prstGeom prst="rect">
                <a:avLst/>
              </a:prstGeom>
            </p:spPr>
          </p:pic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AAA6AC4A-E946-4AFE-B281-5E44A29C70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10062" y="4146301"/>
                <a:ext cx="536494" cy="493819"/>
              </a:xfrm>
              <a:prstGeom prst="rect">
                <a:avLst/>
              </a:prstGeom>
            </p:spPr>
          </p:pic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A9993EEA-3B38-40DE-AFC9-AA7CD1741C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75677" y="4146301"/>
                <a:ext cx="536494" cy="493819"/>
              </a:xfrm>
              <a:prstGeom prst="rect">
                <a:avLst/>
              </a:prstGeom>
            </p:spPr>
          </p:pic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FB3B5B5C-883F-4B19-BE18-68707F311C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32965" y="4146301"/>
                <a:ext cx="536494" cy="493819"/>
              </a:xfrm>
              <a:prstGeom prst="rect">
                <a:avLst/>
              </a:prstGeom>
            </p:spPr>
          </p:pic>
        </p:grp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C7092808-C25E-41DF-8B85-791AE231236E}"/>
                </a:ext>
              </a:extLst>
            </p:cNvPr>
            <p:cNvGrpSpPr/>
            <p:nvPr/>
          </p:nvGrpSpPr>
          <p:grpSpPr>
            <a:xfrm>
              <a:off x="3343447" y="4706615"/>
              <a:ext cx="8075327" cy="1521575"/>
              <a:chOff x="3343447" y="4706615"/>
              <a:chExt cx="8075327" cy="1521575"/>
            </a:xfrm>
          </p:grpSpPr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D9823946-7778-4F34-B82B-A195EF006D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43447" y="4706615"/>
                <a:ext cx="536494" cy="493819"/>
              </a:xfrm>
              <a:prstGeom prst="rect">
                <a:avLst/>
              </a:prstGeom>
            </p:spPr>
          </p:pic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3374B107-5B3A-4FDF-9227-400E3A27A4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89930" y="4759369"/>
                <a:ext cx="481626" cy="426757"/>
              </a:xfrm>
              <a:prstGeom prst="rect">
                <a:avLst/>
              </a:prstGeom>
            </p:spPr>
          </p:pic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4F92AFD9-CF37-41B9-B5DC-84F28F35C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08725" y="4740145"/>
                <a:ext cx="481626" cy="426757"/>
              </a:xfrm>
              <a:prstGeom prst="rect">
                <a:avLst/>
              </a:prstGeom>
            </p:spPr>
          </p:pic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A2443FA8-E4B7-4DCC-9FC0-BAEAD724CA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90919" y="4759368"/>
                <a:ext cx="481626" cy="426757"/>
              </a:xfrm>
              <a:prstGeom prst="rect">
                <a:avLst/>
              </a:prstGeom>
            </p:spPr>
          </p:pic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FB6CC01B-B945-4C58-984D-8302708A6F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09714" y="4773677"/>
                <a:ext cx="481626" cy="426757"/>
              </a:xfrm>
              <a:prstGeom prst="rect">
                <a:avLst/>
              </a:prstGeom>
            </p:spPr>
          </p:pic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AD253AD6-A3DC-4E77-B7B4-330DAD869B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43447" y="5734371"/>
                <a:ext cx="536494" cy="493819"/>
              </a:xfrm>
              <a:prstGeom prst="rect">
                <a:avLst/>
              </a:prstGeom>
            </p:spPr>
          </p:pic>
          <p:pic>
            <p:nvPicPr>
              <p:cNvPr id="36" name="Рисунок 35">
                <a:extLst>
                  <a:ext uri="{FF2B5EF4-FFF2-40B4-BE49-F238E27FC236}">
                    <a16:creationId xmlns:a16="http://schemas.microsoft.com/office/drawing/2014/main" id="{17115039-69C4-4B14-9CE0-027A124173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90919" y="5734370"/>
                <a:ext cx="536494" cy="493819"/>
              </a:xfrm>
              <a:prstGeom prst="rect">
                <a:avLst/>
              </a:prstGeom>
            </p:spPr>
          </p:pic>
          <p:pic>
            <p:nvPicPr>
              <p:cNvPr id="37" name="Рисунок 36">
                <a:extLst>
                  <a:ext uri="{FF2B5EF4-FFF2-40B4-BE49-F238E27FC236}">
                    <a16:creationId xmlns:a16="http://schemas.microsoft.com/office/drawing/2014/main" id="{856DB872-A800-426D-86BE-2284F55FE9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882280" y="5734371"/>
                <a:ext cx="536494" cy="493819"/>
              </a:xfrm>
              <a:prstGeom prst="rect">
                <a:avLst/>
              </a:prstGeom>
            </p:spPr>
          </p:pic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EE320226-C49E-4906-91E0-E21B4EA8A2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01305" y="5801432"/>
                <a:ext cx="481626" cy="426757"/>
              </a:xfrm>
              <a:prstGeom prst="rect">
                <a:avLst/>
              </a:prstGeom>
            </p:spPr>
          </p:pic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E01A3C12-A674-43A9-B2C1-DF9158010F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40297" y="5757055"/>
                <a:ext cx="481626" cy="42675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7033292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436480" y="171818"/>
            <a:ext cx="5319039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Наша команда</a:t>
            </a:r>
            <a:endParaRPr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67" y="67653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8" y="74331"/>
            <a:ext cx="1133955" cy="509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127" y="0"/>
            <a:ext cx="969348" cy="9998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20040" y="232253"/>
            <a:ext cx="1314120" cy="444278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364126"/>
              </p:ext>
            </p:extLst>
          </p:nvPr>
        </p:nvGraphicFramePr>
        <p:xfrm>
          <a:off x="287899" y="3595255"/>
          <a:ext cx="11717576" cy="30798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5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9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2711">
                  <a:extLst>
                    <a:ext uri="{9D8B030D-6E8A-4147-A177-3AD203B41FA5}">
                      <a16:colId xmlns:a16="http://schemas.microsoft.com/office/drawing/2014/main" val="3242603201"/>
                    </a:ext>
                  </a:extLst>
                </a:gridCol>
              </a:tblGrid>
              <a:tr h="78972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1" dirty="0">
                          <a:solidFill>
                            <a:srgbClr val="FBB3C1"/>
                          </a:solidFill>
                          <a:effectLst/>
                        </a:rPr>
                        <a:t>Лидер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УПРАВЛЕНИЕ ПРОЕКТОМ</a:t>
                      </a:r>
                      <a:endParaRPr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1" dirty="0">
                          <a:solidFill>
                            <a:srgbClr val="7E8289"/>
                          </a:solidFill>
                        </a:rPr>
                        <a:t>Генератор идей</a:t>
                      </a:r>
                      <a:endParaRPr sz="2000" dirty="0">
                        <a:solidFill>
                          <a:srgbClr val="7E8289"/>
                        </a:solidFill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УПРАВЛЕНИЕ РАЗРАБОТКОЙ</a:t>
                      </a:r>
                      <a:endParaRPr lang="ru-RU" sz="1200" b="1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1" dirty="0" err="1">
                          <a:solidFill>
                            <a:srgbClr val="393534"/>
                          </a:solidFill>
                        </a:rPr>
                        <a:t>Презентёр</a:t>
                      </a:r>
                      <a:endParaRPr dirty="0">
                        <a:solidFill>
                          <a:srgbClr val="393534"/>
                        </a:solidFill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ПРОДВИЖЕНИЕ</a:t>
                      </a:r>
                      <a:endParaRPr lang="ru-RU" sz="1200" b="1" i="0" u="none" strike="noStrike" cap="none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rgbClr val="8CA2D1"/>
                          </a:solidFill>
                        </a:rPr>
                        <a:t>Научный руководитель</a:t>
                      </a:r>
                      <a:endParaRPr lang="en-US" sz="1800" b="1" dirty="0">
                        <a:solidFill>
                          <a:srgbClr val="8CA2D1"/>
                        </a:solidFill>
                      </a:endParaRPr>
                    </a:p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КОНСУЛЬТИРОВАНИЕ, МЕНТОР</a:t>
                      </a:r>
                      <a:endParaRPr lang="ru-RU" sz="1200" b="1" i="0" u="none" strike="noStrike" cap="none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>
                          <a:solidFill>
                            <a:srgbClr val="8CA2D1"/>
                          </a:solidFill>
                        </a:rPr>
                        <a:t>Трекер</a:t>
                      </a:r>
                    </a:p>
                    <a:p>
                      <a:pPr algn="ctr">
                        <a:defRPr/>
                      </a:pPr>
                      <a:r>
                        <a:rPr lang="ru-RU" sz="1200" b="1" i="0" u="none" strike="noStrike" cap="none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СОПРОВОЖДЕНИЕ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00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Стеблюк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Диана Андреевна</a:t>
                      </a:r>
                      <a:endParaRPr lang="ru-RU" sz="1200" b="0" i="0" u="none" strike="noStrike" cap="none" spc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Жиганова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Полина Юрьевна</a:t>
                      </a:r>
                      <a:endParaRPr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Королёв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Илья</a:t>
                      </a:r>
                      <a:endParaRPr lang="ru-RU" sz="12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Белозерцева</a:t>
                      </a:r>
                      <a:b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Наталья Петровна</a:t>
                      </a:r>
                      <a:endParaRPr lang="ru-RU" sz="10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Блюдик Ангелина Руслановна</a:t>
                      </a:r>
                      <a:endParaRPr lang="ru-RU" sz="1000" b="0" i="0" dirty="0">
                        <a:latin typeface="+mj-lt"/>
                        <a:cs typeface="Times New Roman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18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</a:rPr>
                        <a:t>Студент 4-го курса</a:t>
                      </a:r>
                      <a:endParaRPr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</a:rPr>
                        <a:t>Студент 4-го курса</a:t>
                      </a:r>
                      <a:endParaRPr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</a:rPr>
                        <a:t>Студент 3-го курса</a:t>
                      </a:r>
                      <a:endParaRPr dirty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+mj-lt"/>
                        </a:rPr>
                        <a:t>К.э.н., доцент кафедры маркетинга и логистики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</a:rPr>
                        <a:t>Ассистент кафедры маркетинга и логистики, младший научный сотрудник лаборатории «</a:t>
                      </a:r>
                      <a:r>
                        <a:rPr lang="ru-RU" sz="1200" b="1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</a:rPr>
                        <a:t>Планпаралия</a:t>
                      </a:r>
                      <a:r>
                        <a:rPr lang="ru-RU" sz="1200" b="1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</a:rPr>
                        <a:t>»</a:t>
                      </a:r>
                      <a:endParaRPr lang="ru-RU" sz="1200" b="1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0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Работа с ИИ, разработка презентации</a:t>
                      </a:r>
                      <a:endParaRPr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Поиск идей и информации, разработка презентации</a:t>
                      </a:r>
                      <a:endParaRPr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u="none" strike="noStrike" cap="none" spc="0" baseline="0" dirty="0">
                          <a:solidFill>
                            <a:schemeClr val="tx1"/>
                          </a:solidFill>
                          <a:uFillTx/>
                          <a:sym typeface="Calibri"/>
                        </a:rPr>
                        <a:t>Поиск информации и цифр</a:t>
                      </a:r>
                      <a:endParaRPr sz="12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Поддержка командного духа</a:t>
                      </a:r>
                      <a:endParaRPr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Трекинг команды</a:t>
                      </a:r>
                      <a:endParaRPr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D52287-7630-4EAD-9ACD-727D7A9A50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745" t="28489" b="9161"/>
          <a:stretch/>
        </p:blipFill>
        <p:spPr>
          <a:xfrm>
            <a:off x="5038931" y="1221395"/>
            <a:ext cx="1738365" cy="231445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EFFCDC6-53DA-4E2A-96C1-316789B04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7674" y="1218030"/>
            <a:ext cx="1738364" cy="2317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E30302-DCDB-4197-BB55-61B2E60930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0260" y="1221396"/>
            <a:ext cx="1854120" cy="231445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AACF47E-E941-45FD-B8AD-83480FCFA7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461" y="1230159"/>
            <a:ext cx="1974070" cy="2317818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Человеческое лицо, одежд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041878-A40E-A595-1D43-A5B0013DDD6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7899" r="203" b="21439"/>
          <a:stretch>
            <a:fillRect/>
          </a:stretch>
        </p:blipFill>
        <p:spPr>
          <a:xfrm>
            <a:off x="9581447" y="1221397"/>
            <a:ext cx="2141753" cy="231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7619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2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00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7" name="Google Shape;347;p12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8" name="Google Shape;348;p12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9" name="Google Shape;349;p12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DAE3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0" name="Google Shape;350;p12" descr="Рисунок 24"/>
          <p:cNvPicPr preferRelativeResize="0"/>
          <p:nvPr/>
        </p:nvPicPr>
        <p:blipFill rotWithShape="1">
          <a:blip r:embed="rId3">
            <a:alphaModFix/>
          </a:blip>
          <a:srcRect b="5188"/>
          <a:stretch/>
        </p:blipFill>
        <p:spPr>
          <a:xfrm>
            <a:off x="8806690" y="2300578"/>
            <a:ext cx="3417972" cy="45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2" descr="image2.png"/>
          <p:cNvPicPr preferRelativeResize="0"/>
          <p:nvPr/>
        </p:nvPicPr>
        <p:blipFill rotWithShape="1">
          <a:blip r:embed="rId4">
            <a:alphaModFix/>
          </a:blip>
          <a:srcRect t="720" b="5620"/>
          <a:stretch/>
        </p:blipFill>
        <p:spPr>
          <a:xfrm>
            <a:off x="8362274" y="1788748"/>
            <a:ext cx="3862389" cy="50873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5AF3F66-8F32-4DF4-BAB7-9FF90B545A83}"/>
              </a:ext>
            </a:extLst>
          </p:cNvPr>
          <p:cNvGrpSpPr/>
          <p:nvPr/>
        </p:nvGrpSpPr>
        <p:grpSpPr>
          <a:xfrm>
            <a:off x="532009" y="3774131"/>
            <a:ext cx="4831212" cy="2231807"/>
            <a:chOff x="532009" y="3774131"/>
            <a:chExt cx="4831212" cy="2231807"/>
          </a:xfrm>
        </p:grpSpPr>
        <p:sp>
          <p:nvSpPr>
            <p:cNvPr id="352" name="Google Shape;352;p12"/>
            <p:cNvSpPr txBox="1"/>
            <p:nvPr/>
          </p:nvSpPr>
          <p:spPr>
            <a:xfrm>
              <a:off x="532009" y="3774131"/>
              <a:ext cx="4831212" cy="17503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rmAutofit fontScale="77500" lnSpcReduction="20000"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F00FF"/>
                </a:buClr>
                <a:buSzPts val="1800"/>
                <a:buFont typeface="Arial"/>
                <a:buNone/>
              </a:pPr>
              <a:endParaRPr lang="ru-RU"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F00FF"/>
                </a:buClr>
                <a:buSzPts val="1800"/>
                <a:buFont typeface="Arial"/>
                <a:buNone/>
              </a:pPr>
              <a:endParaRPr lang="ru-RU" dirty="0"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F00FF"/>
                </a:buClr>
                <a:buSzPts val="1800"/>
                <a:buFont typeface="Arial"/>
                <a:buNone/>
              </a:pPr>
              <a:endParaRPr lang="ru-RU"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F00FF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F00FF"/>
                </a:buClr>
                <a:buSzPts val="2300"/>
                <a:buFont typeface="Arial"/>
                <a:buNone/>
              </a:pPr>
              <a:r>
                <a:rPr lang="ru-RU" sz="3100" b="0" i="0" u="none" strike="noStrike" cap="none" dirty="0">
                  <a:solidFill>
                    <a:schemeClr val="tx1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Лидер:</a:t>
              </a:r>
              <a:r>
                <a:rPr lang="ru-RU" sz="3100" b="0" i="0" u="none" strike="noStrike" cap="none" dirty="0">
                  <a:solidFill>
                    <a:srgbClr val="8F00FF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ru-RU" sz="3100" b="0" i="0" u="none" strike="noStrike" cap="none" dirty="0" err="1">
                  <a:solidFill>
                    <a:srgbClr val="8F00FF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Стеблюк</a:t>
              </a:r>
              <a:r>
                <a:rPr lang="ru-RU" sz="3100" dirty="0">
                  <a:solidFill>
                    <a:srgbClr val="8F00FF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ru-RU" sz="3100" b="0" i="0" u="none" strike="noStrike" cap="none" dirty="0">
                  <a:solidFill>
                    <a:srgbClr val="8F00FF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Диана Андреевна</a:t>
              </a: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F00FF"/>
                </a:buClr>
                <a:buSzPts val="2300"/>
                <a:buFont typeface="Arial"/>
                <a:buNone/>
              </a:pPr>
              <a:r>
                <a:rPr lang="ru-RU" sz="3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Контакты:</a:t>
              </a:r>
            </a:p>
          </p:txBody>
        </p:sp>
        <p:pic>
          <p:nvPicPr>
            <p:cNvPr id="353" name="Google Shape;35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2009" y="5509238"/>
              <a:ext cx="511262" cy="49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4" name="Google Shape;354;p12"/>
            <p:cNvSpPr txBox="1"/>
            <p:nvPr/>
          </p:nvSpPr>
          <p:spPr>
            <a:xfrm>
              <a:off x="1029007" y="5451970"/>
              <a:ext cx="3000000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rgbClr val="8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@fossochkaa</a:t>
              </a:r>
              <a:endParaRPr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55" name="Google Shape;355;p12" title="qrcode_pt.2035.university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2025" y="2029625"/>
            <a:ext cx="2080700" cy="208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54;p12">
            <a:extLst>
              <a:ext uri="{FF2B5EF4-FFF2-40B4-BE49-F238E27FC236}">
                <a16:creationId xmlns:a16="http://schemas.microsoft.com/office/drawing/2014/main" id="{5D964684-5C73-4C02-B586-2C155AABDDCD}"/>
              </a:ext>
            </a:extLst>
          </p:cNvPr>
          <p:cNvSpPr txBox="1"/>
          <p:nvPr/>
        </p:nvSpPr>
        <p:spPr>
          <a:xfrm>
            <a:off x="6145667" y="4257470"/>
            <a:ext cx="20807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8F00FF"/>
                </a:solidFill>
                <a:latin typeface="Book Antiqua" panose="02040602050305030304" pitchFamily="18" charset="0"/>
              </a:rPr>
              <a:t>Наш проект на 2035!</a:t>
            </a:r>
            <a:endParaRPr sz="2000" b="1" dirty="0">
              <a:latin typeface="Book Antiqua" panose="0204060205030503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CF9D900-4986-4314-953C-33695841AC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2913" y="583877"/>
            <a:ext cx="2549404" cy="299333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3666</TotalTime>
  <Words>399</Words>
  <Application>Microsoft Office PowerPoint</Application>
  <PresentationFormat>Широкоэкранный</PresentationFormat>
  <Paragraphs>101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Book Antiqua</vt:lpstr>
      <vt:lpstr>Bookman Old Style</vt:lpstr>
      <vt:lpstr>Calibri</vt:lpstr>
      <vt:lpstr>Calibri Light</vt:lpstr>
      <vt:lpstr>Helvetica Neue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Ангелина Блюдик</cp:lastModifiedBy>
  <cp:revision>62</cp:revision>
  <dcterms:modified xsi:type="dcterms:W3CDTF">2025-10-28T00:04:12Z</dcterms:modified>
</cp:coreProperties>
</file>