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62" r:id="rId3"/>
    <p:sldId id="263" r:id="rId4"/>
    <p:sldId id="264" r:id="rId5"/>
    <p:sldId id="275" r:id="rId6"/>
    <p:sldId id="273" r:id="rId7"/>
    <p:sldId id="276" r:id="rId8"/>
    <p:sldId id="277" r:id="rId9"/>
    <p:sldId id="278" r:id="rId10"/>
    <p:sldId id="267" r:id="rId11"/>
    <p:sldId id="280" r:id="rId12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93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1C166C"/>
    <a:srgbClr val="4E43D9"/>
    <a:srgbClr val="3328C6"/>
    <a:srgbClr val="281F99"/>
    <a:srgbClr val="6A669E"/>
    <a:srgbClr val="E1DFF9"/>
    <a:srgbClr val="C6C3F3"/>
    <a:srgbClr val="A49FEB"/>
    <a:srgbClr val="7870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05" autoAdjust="0"/>
    <p:restoredTop sz="94660"/>
  </p:normalViewPr>
  <p:slideViewPr>
    <p:cSldViewPr showGuides="1">
      <p:cViewPr varScale="1">
        <p:scale>
          <a:sx n="63" d="100"/>
          <a:sy n="63" d="100"/>
        </p:scale>
        <p:origin x="32" y="1312"/>
      </p:cViewPr>
      <p:guideLst>
        <p:guide orient="horz" pos="1393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52" d="100"/>
          <a:sy n="52" d="100"/>
        </p:scale>
        <p:origin x="-2844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A67A79-A6AB-4A88-9847-9F363D15FD7A}" type="datetimeFigureOut">
              <a:rPr lang="ru-RU" smtClean="0"/>
              <a:pPr/>
              <a:t>07.08.2023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A7F55A-F663-4EDC-9935-1C539085A1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61D2F5-DA1C-4A23-88E9-A23F0C50A584}" type="datetimeFigureOut">
              <a:rPr lang="ru-RU" smtClean="0"/>
              <a:pPr/>
              <a:t>07.08.2023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437DF6-025A-4327-9DFA-DB99F3688F6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37DF6-025A-4327-9DFA-DB99F3688F61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35b65a272a_0_144:notes"/>
          <p:cNvSpPr txBox="1">
            <a:spLocks noGrp="1"/>
          </p:cNvSpPr>
          <p:nvPr>
            <p:ph type="body" idx="1"/>
          </p:nvPr>
        </p:nvSpPr>
        <p:spPr>
          <a:xfrm>
            <a:off x="1001634" y="6363704"/>
            <a:ext cx="8013068" cy="5206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6904" tIns="63436" rIns="126904" bIns="63436" anchor="t" anchorCtr="0">
            <a:noAutofit/>
          </a:bodyPr>
          <a:lstStyle/>
          <a:p>
            <a:pPr>
              <a:buSzPts val="1400"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g135b65a272a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4575" y="1654175"/>
            <a:ext cx="7927975" cy="44608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22947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219AA-2661-4883-A039-C38675C12D9F}" type="datetimeFigureOut">
              <a:rPr lang="ru-RU" smtClean="0"/>
              <a:pPr/>
              <a:t>07.08.2023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C4541-AD0E-4C02-A60C-3494B0B17B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219AA-2661-4883-A039-C38675C12D9F}" type="datetimeFigureOut">
              <a:rPr lang="ru-RU" smtClean="0"/>
              <a:pPr/>
              <a:t>07.08.2023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C4541-AD0E-4C02-A60C-3494B0B17B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219AA-2661-4883-A039-C38675C12D9F}" type="datetimeFigureOut">
              <a:rPr lang="ru-RU" smtClean="0"/>
              <a:pPr/>
              <a:t>07.08.2023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C4541-AD0E-4C02-A60C-3494B0B17B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219AA-2661-4883-A039-C38675C12D9F}" type="datetimeFigureOut">
              <a:rPr lang="ru-RU" smtClean="0"/>
              <a:pPr/>
              <a:t>07.08.2023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C4541-AD0E-4C02-A60C-3494B0B17B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219AA-2661-4883-A039-C38675C12D9F}" type="datetimeFigureOut">
              <a:rPr lang="ru-RU" smtClean="0"/>
              <a:pPr/>
              <a:t>07.08.2023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C4541-AD0E-4C02-A60C-3494B0B17B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219AA-2661-4883-A039-C38675C12D9F}" type="datetimeFigureOut">
              <a:rPr lang="ru-RU" smtClean="0"/>
              <a:pPr/>
              <a:t>07.08.2023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C4541-AD0E-4C02-A60C-3494B0B17B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219AA-2661-4883-A039-C38675C12D9F}" type="datetimeFigureOut">
              <a:rPr lang="ru-RU" smtClean="0"/>
              <a:pPr/>
              <a:t>07.08.2023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C4541-AD0E-4C02-A60C-3494B0B17B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219AA-2661-4883-A039-C38675C12D9F}" type="datetimeFigureOut">
              <a:rPr lang="ru-RU" smtClean="0"/>
              <a:pPr/>
              <a:t>07.08.2023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C4541-AD0E-4C02-A60C-3494B0B17B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219AA-2661-4883-A039-C38675C12D9F}" type="datetimeFigureOut">
              <a:rPr lang="ru-RU" smtClean="0"/>
              <a:pPr/>
              <a:t>07.08.2023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C4541-AD0E-4C02-A60C-3494B0B17B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219AA-2661-4883-A039-C38675C12D9F}" type="datetimeFigureOut">
              <a:rPr lang="ru-RU" smtClean="0"/>
              <a:pPr/>
              <a:t>07.08.2023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C4541-AD0E-4C02-A60C-3494B0B17B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219AA-2661-4883-A039-C38675C12D9F}" type="datetimeFigureOut">
              <a:rPr lang="ru-RU" smtClean="0"/>
              <a:pPr/>
              <a:t>07.08.2023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C4541-AD0E-4C02-A60C-3494B0B17B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0219AA-2661-4883-A039-C38675C12D9F}" type="datetimeFigureOut">
              <a:rPr lang="ru-RU" smtClean="0"/>
              <a:pPr/>
              <a:t>07.08.2023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2C4541-AD0E-4C02-A60C-3494B0B17B0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1.gif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7.png"/><Relationship Id="rId7" Type="http://schemas.openxmlformats.org/officeDocument/2006/relationships/image" Target="../media/image2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22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Абитуриенту РГЭУ (РИНХ) 20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72462" y="214296"/>
            <a:ext cx="820972" cy="598441"/>
          </a:xfrm>
          <a:prstGeom prst="rect">
            <a:avLst/>
          </a:prstGeom>
          <a:noFill/>
        </p:spPr>
      </p:pic>
      <p:pic>
        <p:nvPicPr>
          <p:cNvPr id="6" name="Рисунок 5" descr="Лого_Созвездие Юг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43768" y="142858"/>
            <a:ext cx="812751" cy="71438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34631" y="714362"/>
            <a:ext cx="4337369" cy="2390001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0" y="0"/>
            <a:ext cx="9144032" cy="5143500"/>
          </a:xfrm>
          <a:prstGeom prst="rect">
            <a:avLst/>
          </a:prstGeom>
          <a:gradFill flip="none" rotWithShape="1">
            <a:gsLst>
              <a:gs pos="100000">
                <a:srgbClr val="1C166C"/>
              </a:gs>
              <a:gs pos="0">
                <a:schemeClr val="bg1">
                  <a:alpha val="1000"/>
                </a:schemeClr>
              </a:gs>
              <a:gs pos="100000">
                <a:srgbClr val="96AB94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Рисунок 26" descr="1.png"/>
          <p:cNvPicPr>
            <a:picLocks noChangeAspect="1"/>
          </p:cNvPicPr>
          <p:nvPr/>
        </p:nvPicPr>
        <p:blipFill>
          <a:blip r:embed="rId6"/>
          <a:srcRect t="17241" r="12148"/>
          <a:stretch>
            <a:fillRect/>
          </a:stretch>
        </p:blipFill>
        <p:spPr>
          <a:xfrm rot="10800000" flipH="1">
            <a:off x="1285851" y="1714493"/>
            <a:ext cx="7858148" cy="3429006"/>
          </a:xfrm>
          <a:prstGeom prst="rect">
            <a:avLst/>
          </a:prstGeom>
        </p:spPr>
      </p:pic>
      <p:grpSp>
        <p:nvGrpSpPr>
          <p:cNvPr id="26" name="Группа 25"/>
          <p:cNvGrpSpPr/>
          <p:nvPr/>
        </p:nvGrpSpPr>
        <p:grpSpPr>
          <a:xfrm>
            <a:off x="6215074" y="2211388"/>
            <a:ext cx="4357718" cy="3724300"/>
            <a:chOff x="6215074" y="2211388"/>
            <a:chExt cx="4357718" cy="3724300"/>
          </a:xfrm>
        </p:grpSpPr>
        <p:sp>
          <p:nvSpPr>
            <p:cNvPr id="25" name="Кольцо 24"/>
            <p:cNvSpPr/>
            <p:nvPr/>
          </p:nvSpPr>
          <p:spPr>
            <a:xfrm>
              <a:off x="7358082" y="2500312"/>
              <a:ext cx="2786082" cy="2786082"/>
            </a:xfrm>
            <a:prstGeom prst="donut">
              <a:avLst>
                <a:gd name="adj" fmla="val 0"/>
              </a:avLst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4" name="Кольцо 23"/>
            <p:cNvSpPr/>
            <p:nvPr/>
          </p:nvSpPr>
          <p:spPr>
            <a:xfrm>
              <a:off x="6215074" y="3714758"/>
              <a:ext cx="2347930" cy="2220930"/>
            </a:xfrm>
            <a:prstGeom prst="donut">
              <a:avLst>
                <a:gd name="adj" fmla="val 5236"/>
              </a:avLst>
            </a:prstGeom>
            <a:solidFill>
              <a:srgbClr val="1C166C"/>
            </a:solidFill>
            <a:ln>
              <a:solidFill>
                <a:srgbClr val="1C16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3" name="Кольцо 22"/>
            <p:cNvSpPr/>
            <p:nvPr/>
          </p:nvSpPr>
          <p:spPr>
            <a:xfrm>
              <a:off x="7000892" y="2211388"/>
              <a:ext cx="3571900" cy="3357586"/>
            </a:xfrm>
            <a:prstGeom prst="donut">
              <a:avLst>
                <a:gd name="adj" fmla="val 5236"/>
              </a:avLst>
            </a:prstGeom>
            <a:solidFill>
              <a:srgbClr val="1C166C"/>
            </a:solidFill>
            <a:ln>
              <a:solidFill>
                <a:srgbClr val="1C16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5" name="Google Shape;110;p12"/>
          <p:cNvSpPr txBox="1"/>
          <p:nvPr/>
        </p:nvSpPr>
        <p:spPr>
          <a:xfrm>
            <a:off x="500034" y="3143254"/>
            <a:ext cx="7286676" cy="107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chemeClr val="bg1"/>
                </a:solidFill>
              </a:rPr>
              <a:t>Разработка интеллектуальной системы поддержки принятия управленческих решений в здравоохранении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4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Инициативная разработка</a:t>
            </a:r>
            <a:endParaRPr i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7158" y="285734"/>
            <a:ext cx="3214710" cy="4500594"/>
          </a:xfrm>
          <a:prstGeom prst="rect">
            <a:avLst/>
          </a:prstGeom>
          <a:gradFill flip="none" rotWithShape="1">
            <a:gsLst>
              <a:gs pos="100000">
                <a:srgbClr val="1C166C"/>
              </a:gs>
              <a:gs pos="0">
                <a:schemeClr val="bg1">
                  <a:alpha val="1000"/>
                </a:schemeClr>
              </a:gs>
              <a:gs pos="100000">
                <a:srgbClr val="96AB94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 descr="1.jpg"/>
          <p:cNvPicPr>
            <a:picLocks noChangeAspect="1"/>
          </p:cNvPicPr>
          <p:nvPr/>
        </p:nvPicPr>
        <p:blipFill>
          <a:blip r:embed="rId2">
            <a:lum bright="10000" contrast="-20000"/>
          </a:blip>
          <a:srcRect l="2857" r="40727" b="10386"/>
          <a:stretch>
            <a:fillRect/>
          </a:stretch>
        </p:blipFill>
        <p:spPr>
          <a:xfrm>
            <a:off x="3571868" y="285734"/>
            <a:ext cx="5214974" cy="450059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571868" y="285734"/>
            <a:ext cx="5214974" cy="4500594"/>
          </a:xfrm>
          <a:prstGeom prst="rect">
            <a:avLst/>
          </a:prstGeom>
          <a:solidFill>
            <a:srgbClr val="FFFFFF">
              <a:alpha val="38824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6098052"/>
              </p:ext>
            </p:extLst>
          </p:nvPr>
        </p:nvGraphicFramePr>
        <p:xfrm>
          <a:off x="357158" y="285735"/>
          <a:ext cx="8429684" cy="4495851"/>
        </p:xfrm>
        <a:graphic>
          <a:graphicData uri="http://schemas.openxmlformats.org/drawingml/2006/table">
            <a:tbl>
              <a:tblPr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{2D5ABB26-0587-4C30-8999-92F81FD0307C}</a:tableStyleId>
              </a:tblPr>
              <a:tblGrid>
                <a:gridCol w="10877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92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027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28759">
                <a:tc gridSpan="2"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1" u="none" strike="noStrike" dirty="0">
                          <a:solidFill>
                            <a:srgbClr val="FFFFFF"/>
                          </a:solidFill>
                          <a:effectLst/>
                          <a:latin typeface="Arial Black" pitchFamily="34" charset="0"/>
                        </a:rPr>
                        <a:t>      Основной</a:t>
                      </a:r>
                      <a:r>
                        <a:rPr lang="ru-RU" sz="2000" u="none" strike="noStrike" dirty="0">
                          <a:solidFill>
                            <a:srgbClr val="FFFFFF"/>
                          </a:solidFill>
                          <a:effectLst/>
                          <a:latin typeface="Arial Black" pitchFamily="34" charset="0"/>
                        </a:rPr>
                        <a:t> </a:t>
                      </a: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1" u="none" strike="noStrike" dirty="0">
                          <a:solidFill>
                            <a:srgbClr val="FFFFFF"/>
                          </a:solidFill>
                          <a:effectLst/>
                          <a:latin typeface="Arial Black" pitchFamily="34" charset="0"/>
                        </a:rPr>
                        <a:t>           стейкхолдер</a:t>
                      </a:r>
                      <a:endParaRPr lang="ru-RU" sz="2000" b="1" dirty="0">
                        <a:solidFill>
                          <a:srgbClr val="FFFFFF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38404" marR="38404" marT="30548" marB="305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Аналитическая часть: систематизация и сравнение показателей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Общая смертность в разрезе различных причин + фоновые показатели (возраст, средняя продолжительность жизни, структура населения)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Добавить эконометрические модели (корреляционные зависимости)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Визуализация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Муниципальные образования-лидеры и аутсайдеры в регионе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Система триггеров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404" marR="38404" marT="30548" marB="305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4970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38404" marR="38404" marT="30548" marB="305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Главные врачи медицинских организаций</a:t>
                      </a:r>
                      <a:endParaRPr lang="ru-RU" sz="105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404" marR="38404" marT="30548" marB="305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Достижение целевых показателей “Майских” указов Президента РФ, </a:t>
                      </a:r>
                      <a:r>
                        <a:rPr lang="ru-RU" sz="12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инфографика</a:t>
                      </a: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 о состоянии системы здравоохранения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404" marR="38404" marT="30548" marB="305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0215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38404" marR="38404" marT="30548" marB="305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Представители органов исполнительной власти, ответственные за принятие решений в сфере здравоохранения</a:t>
                      </a:r>
                      <a:endParaRPr lang="ru-RU" sz="105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404" marR="38404" marT="30548" marB="305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0215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38404" marR="38404" marT="30548" marB="305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Представители фармацевтических организаций и производителей медицинской техники и оборудования</a:t>
                      </a:r>
                      <a:endParaRPr lang="ru-RU" sz="105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404" marR="38404" marT="30548" marB="305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Актуальная информация о заболеваемости в регионе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404" marR="38404" marT="30548" marB="305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9062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38404" marR="38404" marT="30548" marB="305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Работники НИИ, ППС и студенты вузов</a:t>
                      </a:r>
                      <a:endParaRPr lang="ru-RU" sz="105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404" marR="38404" marT="30548" marB="305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Доступная </a:t>
                      </a:r>
                      <a:r>
                        <a:rPr lang="ru-RU" sz="12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инфографика</a:t>
                      </a: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 о состоянии системы здравоохранения в регионе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404" marR="38404" marT="30548" marB="305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1649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38404" marR="38404" marT="30548" marB="305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Жители регионов</a:t>
                      </a:r>
                      <a:endParaRPr lang="ru-RU" sz="105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404" marR="38404" marT="30548" marB="305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Информация о медицинских организациях, аптеках (в том числе о наличии лекарств), магазинах медицинской техники, донорстве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404" marR="38404" marT="30548" marB="305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-214346" y="142858"/>
            <a:ext cx="7929618" cy="45719"/>
          </a:xfrm>
          <a:prstGeom prst="rect">
            <a:avLst/>
          </a:prstGeom>
          <a:solidFill>
            <a:srgbClr val="1C166C"/>
          </a:solidFill>
          <a:ln>
            <a:solidFill>
              <a:srgbClr val="1C166C"/>
            </a:solidFill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 flipV="1">
            <a:off x="2714612" y="4929204"/>
            <a:ext cx="7929618" cy="45720"/>
          </a:xfrm>
          <a:prstGeom prst="rect">
            <a:avLst/>
          </a:prstGeom>
          <a:solidFill>
            <a:srgbClr val="1C166C"/>
          </a:solidFill>
          <a:ln>
            <a:solidFill>
              <a:srgbClr val="1C166C"/>
            </a:solidFill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9470564-9C1F-2248-9260-FACEEDE3D7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55" y="2234353"/>
            <a:ext cx="598091" cy="600707"/>
          </a:xfrm>
          <a:prstGeom prst="rect">
            <a:avLst/>
          </a:prstGeom>
        </p:spPr>
      </p:pic>
      <p:pic>
        <p:nvPicPr>
          <p:cNvPr id="3" name="Picture 26">
            <a:extLst>
              <a:ext uri="{FF2B5EF4-FFF2-40B4-BE49-F238E27FC236}">
                <a16:creationId xmlns:a16="http://schemas.microsoft.com/office/drawing/2014/main" id="{5C28B3D7-B823-1274-AC50-FA9253B85C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504" y="3075806"/>
            <a:ext cx="526083" cy="526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8" descr="Analytics ">
            <a:extLst>
              <a:ext uri="{FF2B5EF4-FFF2-40B4-BE49-F238E27FC236}">
                <a16:creationId xmlns:a16="http://schemas.microsoft.com/office/drawing/2014/main" id="{EAEC6C25-60FF-9780-2B9E-96B5D54F4B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504" y="3795886"/>
            <a:ext cx="432048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2">
            <a:extLst>
              <a:ext uri="{FF2B5EF4-FFF2-40B4-BE49-F238E27FC236}">
                <a16:creationId xmlns:a16="http://schemas.microsoft.com/office/drawing/2014/main" id="{C16CC1DC-534B-0403-A32D-AD21FFA8ED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664" y="4289871"/>
            <a:ext cx="431872" cy="431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4" descr="Главная">
            <a:extLst>
              <a:ext uri="{FF2B5EF4-FFF2-40B4-BE49-F238E27FC236}">
                <a16:creationId xmlns:a16="http://schemas.microsoft.com/office/drawing/2014/main" id="{6A205AB5-2115-C13A-82C8-F4B05480AE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grayscl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910" y="555526"/>
            <a:ext cx="805379" cy="805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BBB6F0D9-45BE-70AF-4E01-6CC5DB79C8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668360" y="1715179"/>
            <a:ext cx="422176" cy="422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C166C">
              <a:alpha val="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 rot="1005556" flipV="1">
            <a:off x="7238684" y="1489325"/>
            <a:ext cx="2911852" cy="96273"/>
          </a:xfrm>
          <a:prstGeom prst="rect">
            <a:avLst/>
          </a:prstGeom>
          <a:solidFill>
            <a:srgbClr val="1C166C"/>
          </a:solidFill>
          <a:ln>
            <a:solidFill>
              <a:srgbClr val="1C166C"/>
            </a:solidFill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 rot="1376648" flipV="1">
            <a:off x="-739393" y="3135510"/>
            <a:ext cx="2911852" cy="96273"/>
          </a:xfrm>
          <a:prstGeom prst="rect">
            <a:avLst/>
          </a:prstGeom>
          <a:solidFill>
            <a:srgbClr val="1C166C"/>
          </a:solidFill>
          <a:ln>
            <a:solidFill>
              <a:srgbClr val="1C166C"/>
            </a:solidFill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1643042" y="3071816"/>
            <a:ext cx="1357322" cy="1357322"/>
          </a:xfrm>
          <a:prstGeom prst="ellipse">
            <a:avLst/>
          </a:prstGeom>
          <a:gradFill flip="none" rotWithShape="1">
            <a:gsLst>
              <a:gs pos="0">
                <a:srgbClr val="1C166C">
                  <a:shade val="30000"/>
                  <a:satMod val="115000"/>
                </a:srgbClr>
              </a:gs>
              <a:gs pos="50000">
                <a:srgbClr val="1C166C">
                  <a:shade val="67500"/>
                  <a:satMod val="115000"/>
                </a:srgbClr>
              </a:gs>
              <a:gs pos="100000">
                <a:srgbClr val="1C166C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solidFill>
              <a:srgbClr val="1C16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 rot="19080756" flipV="1">
            <a:off x="2437977" y="2519147"/>
            <a:ext cx="3508971" cy="92318"/>
          </a:xfrm>
          <a:prstGeom prst="rect">
            <a:avLst/>
          </a:prstGeom>
          <a:solidFill>
            <a:srgbClr val="1C166C"/>
          </a:solidFill>
          <a:ln>
            <a:solidFill>
              <a:srgbClr val="1C166C"/>
            </a:solidFill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Кольцо 8"/>
          <p:cNvSpPr/>
          <p:nvPr/>
        </p:nvSpPr>
        <p:spPr>
          <a:xfrm>
            <a:off x="1785918" y="3214692"/>
            <a:ext cx="1071570" cy="1071570"/>
          </a:xfrm>
          <a:prstGeom prst="donut">
            <a:avLst>
              <a:gd name="adj" fmla="val 0"/>
            </a:avLst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14480" y="3429006"/>
            <a:ext cx="1214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01</a:t>
            </a:r>
          </a:p>
        </p:txBody>
      </p:sp>
      <p:sp>
        <p:nvSpPr>
          <p:cNvPr id="7" name="Овал 6"/>
          <p:cNvSpPr/>
          <p:nvPr/>
        </p:nvSpPr>
        <p:spPr>
          <a:xfrm>
            <a:off x="5357818" y="211124"/>
            <a:ext cx="2000264" cy="2000264"/>
          </a:xfrm>
          <a:prstGeom prst="ellipse">
            <a:avLst/>
          </a:prstGeom>
          <a:gradFill flip="none" rotWithShape="1">
            <a:gsLst>
              <a:gs pos="0">
                <a:srgbClr val="1C166C">
                  <a:shade val="30000"/>
                  <a:satMod val="115000"/>
                </a:srgbClr>
              </a:gs>
              <a:gs pos="50000">
                <a:srgbClr val="1C166C">
                  <a:shade val="67500"/>
                  <a:satMod val="115000"/>
                </a:srgbClr>
              </a:gs>
              <a:gs pos="100000">
                <a:srgbClr val="1C166C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solidFill>
              <a:srgbClr val="1C16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Кольцо 9"/>
          <p:cNvSpPr/>
          <p:nvPr/>
        </p:nvSpPr>
        <p:spPr>
          <a:xfrm>
            <a:off x="5500694" y="357172"/>
            <a:ext cx="1714512" cy="1714512"/>
          </a:xfrm>
          <a:prstGeom prst="donut">
            <a:avLst>
              <a:gd name="adj" fmla="val 0"/>
            </a:avLst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29256" y="857238"/>
            <a:ext cx="19288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02</a:t>
            </a:r>
          </a:p>
        </p:txBody>
      </p:sp>
      <p:sp>
        <p:nvSpPr>
          <p:cNvPr id="14" name="Google Shape;123;p13"/>
          <p:cNvSpPr txBox="1">
            <a:spLocks/>
          </p:cNvSpPr>
          <p:nvPr/>
        </p:nvSpPr>
        <p:spPr>
          <a:xfrm>
            <a:off x="428596" y="642924"/>
            <a:ext cx="1879155" cy="35113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Проблема</a:t>
            </a:r>
          </a:p>
        </p:txBody>
      </p:sp>
      <p:sp>
        <p:nvSpPr>
          <p:cNvPr id="15" name="Google Shape;135;p14"/>
          <p:cNvSpPr txBox="1">
            <a:spLocks/>
          </p:cNvSpPr>
          <p:nvPr/>
        </p:nvSpPr>
        <p:spPr>
          <a:xfrm>
            <a:off x="4786314" y="2357436"/>
            <a:ext cx="2164907" cy="35113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Решение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928662" y="1626612"/>
            <a:ext cx="335758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/>
              <a:t>интересующие данные </a:t>
            </a:r>
            <a:r>
              <a:rPr lang="ru-RU" sz="1400" b="1" dirty="0">
                <a:solidFill>
                  <a:srgbClr val="1C166C"/>
                </a:solidFill>
              </a:rPr>
              <a:t>находятся в разных базах данных</a:t>
            </a:r>
            <a:r>
              <a:rPr lang="ru-RU" sz="1400" dirty="0"/>
              <a:t>, часто ненаглядны</a:t>
            </a:r>
          </a:p>
          <a:p>
            <a:pPr algn="just">
              <a:buFont typeface="Arial" pitchFamily="34" charset="0"/>
              <a:buChar char="•"/>
            </a:pPr>
            <a:endParaRPr lang="ru-RU" sz="1400" dirty="0"/>
          </a:p>
          <a:p>
            <a:pPr algn="just"/>
            <a:r>
              <a:rPr lang="ru-RU" sz="1400" dirty="0"/>
              <a:t> статистические </a:t>
            </a:r>
            <a:r>
              <a:rPr lang="ru-RU" sz="1400" b="1" dirty="0">
                <a:solidFill>
                  <a:srgbClr val="1C166C"/>
                </a:solidFill>
              </a:rPr>
              <a:t>данные</a:t>
            </a:r>
            <a:r>
              <a:rPr lang="ru-RU" sz="1400" dirty="0">
                <a:solidFill>
                  <a:srgbClr val="7030A0"/>
                </a:solidFill>
              </a:rPr>
              <a:t> </a:t>
            </a:r>
            <a:r>
              <a:rPr lang="ru-RU" sz="1400" dirty="0"/>
              <a:t>предоставляются </a:t>
            </a:r>
            <a:r>
              <a:rPr lang="ru-RU" sz="1400" b="1" dirty="0">
                <a:solidFill>
                  <a:srgbClr val="1C166C"/>
                </a:solidFill>
              </a:rPr>
              <a:t>с временным лагом</a:t>
            </a:r>
          </a:p>
        </p:txBody>
      </p:sp>
      <p:pic>
        <p:nvPicPr>
          <p:cNvPr id="20" name="Рисунок 19" descr="free-icon-clock-14931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2357436"/>
            <a:ext cx="376240" cy="376240"/>
          </a:xfrm>
          <a:prstGeom prst="rect">
            <a:avLst/>
          </a:prstGeom>
        </p:spPr>
      </p:pic>
      <p:pic>
        <p:nvPicPr>
          <p:cNvPr id="21" name="Рисунок 20" descr="free-icon-sign-149439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58" y="1763710"/>
            <a:ext cx="447678" cy="447678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357158" y="1071552"/>
            <a:ext cx="40719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/>
              <a:t>Пользователь </a:t>
            </a:r>
            <a:r>
              <a:rPr lang="ru-RU" sz="1400" b="1" dirty="0">
                <a:solidFill>
                  <a:srgbClr val="1C166C"/>
                </a:solidFill>
              </a:rPr>
              <a:t>хочет</a:t>
            </a:r>
            <a:r>
              <a:rPr lang="ru-RU" sz="1400" dirty="0">
                <a:solidFill>
                  <a:srgbClr val="1C166C"/>
                </a:solidFill>
              </a:rPr>
              <a:t> </a:t>
            </a:r>
            <a:r>
              <a:rPr lang="ru-RU" sz="1400" b="1" dirty="0">
                <a:solidFill>
                  <a:srgbClr val="1C166C"/>
                </a:solidFill>
              </a:rPr>
              <a:t>проводить мониторинг целевых показателей</a:t>
            </a:r>
            <a:r>
              <a:rPr lang="ru-RU" sz="1400" dirty="0"/>
              <a:t>, но </a:t>
            </a:r>
            <a:r>
              <a:rPr lang="ru-RU" sz="1400" b="1" dirty="0"/>
              <a:t>не может</a:t>
            </a:r>
            <a:r>
              <a:rPr lang="ru-RU" sz="1400" dirty="0"/>
              <a:t>, потому что: 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4572000" y="2786064"/>
            <a:ext cx="4143404" cy="18805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>
                <a:solidFill>
                  <a:srgbClr val="1C166C"/>
                </a:solidFill>
              </a:rPr>
              <a:t>Интерактивная система </a:t>
            </a:r>
            <a:r>
              <a:rPr lang="ru-RU" sz="1400" dirty="0">
                <a:solidFill>
                  <a:srgbClr val="1C166C"/>
                </a:solidFill>
              </a:rPr>
              <a:t>(</a:t>
            </a:r>
            <a:r>
              <a:rPr lang="ru-RU" sz="1400" b="1" dirty="0" err="1">
                <a:solidFill>
                  <a:srgbClr val="1C166C"/>
                </a:solidFill>
              </a:rPr>
              <a:t>нейросеть</a:t>
            </a:r>
            <a:r>
              <a:rPr lang="ru-RU" sz="1400" dirty="0">
                <a:solidFill>
                  <a:srgbClr val="1C166C"/>
                </a:solidFill>
              </a:rPr>
              <a:t>)</a:t>
            </a:r>
            <a:r>
              <a:rPr lang="ru-RU" sz="1400" dirty="0"/>
              <a:t>, наглядно отражающая  зависимости показателей по здравоохранению от изменения показателей социально-экономического развития в виде </a:t>
            </a:r>
            <a:r>
              <a:rPr lang="ru-RU" sz="1400" b="1" dirty="0" err="1">
                <a:solidFill>
                  <a:srgbClr val="1C166C"/>
                </a:solidFill>
              </a:rPr>
              <a:t>дашборда</a:t>
            </a:r>
            <a:r>
              <a:rPr lang="ru-RU" sz="1400" b="1" dirty="0">
                <a:solidFill>
                  <a:srgbClr val="1C166C"/>
                </a:solidFill>
              </a:rPr>
              <a:t> и интерактивной тепловой карты региона с фильтрами показателей</a:t>
            </a:r>
            <a:endParaRPr lang="ru-RU" sz="1400" dirty="0">
              <a:solidFill>
                <a:srgbClr val="1C166C"/>
              </a:solidFill>
            </a:endParaRPr>
          </a:p>
          <a:p>
            <a:pPr>
              <a:lnSpc>
                <a:spcPct val="115000"/>
              </a:lnSpc>
            </a:pPr>
            <a:r>
              <a:rPr lang="ru-RU" sz="1400" dirty="0"/>
              <a:t>Для решения проблемы временного лага планируется создание прогнозных моделей</a:t>
            </a:r>
          </a:p>
        </p:txBody>
      </p:sp>
      <p:pic>
        <p:nvPicPr>
          <p:cNvPr id="26" name="Рисунок 25" descr="free-icon-growth-graph-4435869.png"/>
          <p:cNvPicPr>
            <a:picLocks noChangeAspect="1"/>
          </p:cNvPicPr>
          <p:nvPr/>
        </p:nvPicPr>
        <p:blipFill>
          <a:blip r:embed="rId4" cstate="print">
            <a:lum contrast="30000"/>
          </a:blip>
          <a:stretch>
            <a:fillRect/>
          </a:stretch>
        </p:blipFill>
        <p:spPr>
          <a:xfrm>
            <a:off x="4000496" y="4071948"/>
            <a:ext cx="437832" cy="437832"/>
          </a:xfrm>
          <a:prstGeom prst="rect">
            <a:avLst/>
          </a:prstGeom>
        </p:spPr>
      </p:pic>
      <p:pic>
        <p:nvPicPr>
          <p:cNvPr id="27" name="Рисунок 26" descr="free-icon-russia-5635117.png"/>
          <p:cNvPicPr>
            <a:picLocks noChangeAspect="1"/>
          </p:cNvPicPr>
          <p:nvPr/>
        </p:nvPicPr>
        <p:blipFill>
          <a:blip r:embed="rId5" cstate="print">
            <a:lum contrast="-40000"/>
          </a:blip>
          <a:stretch>
            <a:fillRect/>
          </a:stretch>
        </p:blipFill>
        <p:spPr>
          <a:xfrm>
            <a:off x="4000496" y="3429006"/>
            <a:ext cx="437832" cy="437832"/>
          </a:xfrm>
          <a:prstGeom prst="rect">
            <a:avLst/>
          </a:prstGeom>
        </p:spPr>
      </p:pic>
      <p:pic>
        <p:nvPicPr>
          <p:cNvPr id="28" name="Рисунок 27" descr="free-icon-network-149181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071934" y="2857502"/>
            <a:ext cx="350837" cy="350837"/>
          </a:xfrm>
          <a:prstGeom prst="rect">
            <a:avLst/>
          </a:prstGeom>
        </p:spPr>
      </p:pic>
      <p:pic>
        <p:nvPicPr>
          <p:cNvPr id="29" name="Рисунок 28" descr="1.png"/>
          <p:cNvPicPr>
            <a:picLocks noChangeAspect="1"/>
          </p:cNvPicPr>
          <p:nvPr/>
        </p:nvPicPr>
        <p:blipFill>
          <a:blip r:embed="rId7"/>
          <a:srcRect t="18524" r="39925"/>
          <a:stretch>
            <a:fillRect/>
          </a:stretch>
        </p:blipFill>
        <p:spPr>
          <a:xfrm rot="10800000">
            <a:off x="0" y="2211387"/>
            <a:ext cx="4407235" cy="293211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 descr="1.png"/>
          <p:cNvPicPr>
            <a:picLocks noChangeAspect="1"/>
          </p:cNvPicPr>
          <p:nvPr/>
        </p:nvPicPr>
        <p:blipFill>
          <a:blip r:embed="rId2"/>
          <a:srcRect t="18524" r="39925"/>
          <a:stretch>
            <a:fillRect/>
          </a:stretch>
        </p:blipFill>
        <p:spPr>
          <a:xfrm rot="10800000">
            <a:off x="0" y="2211387"/>
            <a:ext cx="4407235" cy="2932112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0" y="0"/>
            <a:ext cx="9144032" cy="5143500"/>
          </a:xfrm>
          <a:prstGeom prst="rect">
            <a:avLst/>
          </a:prstGeom>
          <a:gradFill flip="none" rotWithShape="1">
            <a:gsLst>
              <a:gs pos="100000">
                <a:srgbClr val="1C166C"/>
              </a:gs>
              <a:gs pos="0">
                <a:schemeClr val="bg1">
                  <a:alpha val="1000"/>
                </a:schemeClr>
              </a:gs>
              <a:gs pos="100000">
                <a:srgbClr val="96AB94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Google Shape;123;p13"/>
          <p:cNvSpPr txBox="1">
            <a:spLocks/>
          </p:cNvSpPr>
          <p:nvPr/>
        </p:nvSpPr>
        <p:spPr>
          <a:xfrm>
            <a:off x="500034" y="285734"/>
            <a:ext cx="5143536" cy="35113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1C166C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Как</a:t>
            </a:r>
            <a:r>
              <a:rPr lang="ru-RU" sz="2200" dirty="0">
                <a:solidFill>
                  <a:srgbClr val="1C166C"/>
                </a:solidFill>
                <a:latin typeface="Arial Black"/>
                <a:ea typeface="Arial Black"/>
                <a:cs typeface="Arial Black"/>
                <a:sym typeface="Arial Black"/>
              </a:rPr>
              <a:t> решают проблему сейчас?</a:t>
            </a: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srgbClr val="1C166C"/>
              </a:solidFill>
              <a:effectLst/>
              <a:uLnTx/>
              <a:uFillTx/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7" name="Google Shape;153;p16"/>
          <p:cNvSpPr/>
          <p:nvPr/>
        </p:nvSpPr>
        <p:spPr>
          <a:xfrm>
            <a:off x="5072066" y="785800"/>
            <a:ext cx="3786214" cy="4071966"/>
          </a:xfrm>
          <a:prstGeom prst="roundRect">
            <a:avLst>
              <a:gd name="adj" fmla="val 9904"/>
            </a:avLst>
          </a:prstGeom>
          <a:solidFill>
            <a:srgbClr val="1C166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chemeClr val="lt1"/>
                </a:solidFill>
                <a:latin typeface="Arial Black" pitchFamily="34" charset="0"/>
              </a:rPr>
              <a:t>Наши преимущества</a:t>
            </a:r>
            <a:r>
              <a:rPr lang="ru-RU" sz="2000" b="1" dirty="0">
                <a:solidFill>
                  <a:schemeClr val="lt1"/>
                </a:solidFill>
              </a:rPr>
              <a:t>: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000" b="1" dirty="0">
              <a:solidFill>
                <a:schemeClr val="lt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chemeClr val="lt1"/>
                </a:solidFill>
              </a:rPr>
              <a:t> </a:t>
            </a:r>
            <a:r>
              <a:rPr lang="ru-RU" sz="1400" b="1" dirty="0">
                <a:solidFill>
                  <a:schemeClr val="lt1"/>
                </a:solidFill>
                <a:cs typeface="Arial" pitchFamily="34" charset="0"/>
              </a:rPr>
              <a:t>проект будет объединять ведомственные показатели и показатели социально-экономического развития, давать наглядную визуализацию и возможность строить прогноз 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ru-RU" sz="1400" b="1" i="0" u="none" strike="noStrike" cap="none" dirty="0">
              <a:solidFill>
                <a:schemeClr val="lt1"/>
              </a:solidFill>
              <a:cs typeface="Arial" pitchFamily="34" charset="0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 dirty="0" err="1">
                <a:solidFill>
                  <a:schemeClr val="lt1"/>
                </a:solidFill>
                <a:cs typeface="Arial" pitchFamily="34" charset="0"/>
                <a:sym typeface="Arial"/>
              </a:rPr>
              <a:t>масштабируемость</a:t>
            </a:r>
            <a:r>
              <a:rPr lang="ru-RU" sz="1400" b="1" i="0" u="none" strike="noStrike" cap="none" dirty="0">
                <a:solidFill>
                  <a:schemeClr val="lt1"/>
                </a:solidFill>
                <a:cs typeface="Arial" pitchFamily="34" charset="0"/>
                <a:sym typeface="Arial"/>
              </a:rPr>
              <a:t> проекта (постепенное добавление всех субъектов Российской Федерации)</a:t>
            </a:r>
            <a:endParaRPr sz="1400" b="1" i="0" u="none" strike="noStrike" cap="none" dirty="0">
              <a:solidFill>
                <a:schemeClr val="lt1"/>
              </a:solidFill>
              <a:cs typeface="Arial" pitchFamily="34" charset="0"/>
              <a:sym typeface="Arial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28596" y="928676"/>
            <a:ext cx="428628" cy="428628"/>
          </a:xfrm>
          <a:prstGeom prst="rect">
            <a:avLst/>
          </a:prstGeom>
          <a:solidFill>
            <a:srgbClr val="1C166C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28596" y="1571618"/>
            <a:ext cx="428628" cy="428628"/>
          </a:xfrm>
          <a:prstGeom prst="rect">
            <a:avLst/>
          </a:prstGeom>
          <a:solidFill>
            <a:srgbClr val="1C166C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1142976" y="1000114"/>
            <a:ext cx="15716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>
                <a:cs typeface="Arial" pitchFamily="34" charset="0"/>
              </a:rPr>
              <a:t>МИАЦ РО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2976" y="1571618"/>
            <a:ext cx="15716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>
                <a:cs typeface="Arial" pitchFamily="34" charset="0"/>
              </a:rPr>
              <a:t>ПО БАРС</a:t>
            </a:r>
          </a:p>
        </p:txBody>
      </p:sp>
      <p:pic>
        <p:nvPicPr>
          <p:cNvPr id="18" name="Рисунок 17" descr="free-icon-world-map-28489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6446" y="2928940"/>
            <a:ext cx="2643188" cy="2500312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1D4F225-3468-20EE-9035-E2CB2435CCE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t="9088" r="30936" b="6513"/>
          <a:stretch/>
        </p:blipFill>
        <p:spPr>
          <a:xfrm>
            <a:off x="500034" y="2211388"/>
            <a:ext cx="4071966" cy="2651800"/>
          </a:xfrm>
          <a:prstGeom prst="rect">
            <a:avLst/>
          </a:prstGeom>
          <a:ln>
            <a:noFill/>
          </a:ln>
          <a:effectLst>
            <a:reflection blurRad="6350" stA="50000" endA="300" endPos="55000" dir="5400000" sy="-100000" algn="bl" rotWithShape="0"/>
            <a:softEdge rad="112500"/>
          </a:effectLst>
        </p:spPr>
      </p:pic>
      <p:sp>
        <p:nvSpPr>
          <p:cNvPr id="21" name="TextBox 20"/>
          <p:cNvSpPr txBox="1"/>
          <p:nvPr/>
        </p:nvSpPr>
        <p:spPr>
          <a:xfrm>
            <a:off x="357158" y="928676"/>
            <a:ext cx="57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01</a:t>
            </a:r>
            <a:endParaRPr lang="ru-RU" sz="3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57158" y="1571618"/>
            <a:ext cx="57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02</a:t>
            </a:r>
            <a:endParaRPr lang="ru-RU" sz="3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86B593-0BAE-408A-A3FF-F576FE42B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586" y="123478"/>
            <a:ext cx="8229600" cy="291679"/>
          </a:xfrm>
        </p:spPr>
        <p:txBody>
          <a:bodyPr>
            <a:noAutofit/>
          </a:bodyPr>
          <a:lstStyle/>
          <a:p>
            <a:pPr algn="l"/>
            <a:r>
              <a:rPr lang="ru-RU" sz="2200" dirty="0">
                <a:solidFill>
                  <a:srgbClr val="1C166C"/>
                </a:solidFill>
                <a:latin typeface="Arial Black" panose="020B0A04020102020204" pitchFamily="34" charset="0"/>
              </a:rPr>
              <a:t>Демонстрационная версия</a:t>
            </a:r>
          </a:p>
        </p:txBody>
      </p:sp>
      <p:pic>
        <p:nvPicPr>
          <p:cNvPr id="4" name="Loom_Free_Screen_&amp;_Video_Recording_Software_1_June_2022">
            <a:hlinkClick r:id="" action="ppaction://media"/>
            <a:extLst>
              <a:ext uri="{FF2B5EF4-FFF2-40B4-BE49-F238E27FC236}">
                <a16:creationId xmlns:a16="http://schemas.microsoft.com/office/drawing/2014/main" id="{DFD83924-00AC-B8B3-D90C-BE58CC9B8C7A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95536" y="489225"/>
            <a:ext cx="8274508" cy="4654275"/>
          </a:xfrm>
        </p:spPr>
      </p:pic>
    </p:spTree>
    <p:extLst>
      <p:ext uri="{BB962C8B-B14F-4D97-AF65-F5344CB8AC3E}">
        <p14:creationId xmlns:p14="http://schemas.microsoft.com/office/powerpoint/2010/main" val="1803978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8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eal Light - Infogram - 26 November 2022 (1)">
            <a:hlinkClick r:id="" action="ppaction://media"/>
            <a:extLst>
              <a:ext uri="{FF2B5EF4-FFF2-40B4-BE49-F238E27FC236}">
                <a16:creationId xmlns:a16="http://schemas.microsoft.com/office/drawing/2014/main" id="{58117A40-7444-4393-B39E-BAADF81548BC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991" y="123108"/>
            <a:ext cx="7866377" cy="5020392"/>
          </a:xfr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F6FBB7C1-5508-2457-C02A-7107EF1E60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2362" y="0"/>
            <a:ext cx="1403647" cy="1403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4EF39C9F-7DB4-052E-1978-CD4DEE978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586" y="123478"/>
            <a:ext cx="8229600" cy="291679"/>
          </a:xfrm>
        </p:spPr>
        <p:txBody>
          <a:bodyPr>
            <a:noAutofit/>
          </a:bodyPr>
          <a:lstStyle/>
          <a:p>
            <a:pPr algn="l"/>
            <a:r>
              <a:rPr lang="ru-RU" sz="2200" dirty="0">
                <a:solidFill>
                  <a:schemeClr val="bg1"/>
                </a:solidFill>
                <a:latin typeface="Arial Black" panose="020B0A04020102020204" pitchFamily="34" charset="0"/>
              </a:rPr>
              <a:t>Текущие результаты</a:t>
            </a:r>
          </a:p>
        </p:txBody>
      </p:sp>
    </p:spTree>
    <p:extLst>
      <p:ext uri="{BB962C8B-B14F-4D97-AF65-F5344CB8AC3E}">
        <p14:creationId xmlns:p14="http://schemas.microsoft.com/office/powerpoint/2010/main" val="2350866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96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53;p16">
            <a:extLst>
              <a:ext uri="{FF2B5EF4-FFF2-40B4-BE49-F238E27FC236}">
                <a16:creationId xmlns:a16="http://schemas.microsoft.com/office/drawing/2014/main" id="{E02ABD07-68D9-51E5-0067-366D49BB07BB}"/>
              </a:ext>
            </a:extLst>
          </p:cNvPr>
          <p:cNvSpPr/>
          <p:nvPr/>
        </p:nvSpPr>
        <p:spPr>
          <a:xfrm>
            <a:off x="7347954" y="2596430"/>
            <a:ext cx="1715488" cy="1008112"/>
          </a:xfrm>
          <a:prstGeom prst="roundRect">
            <a:avLst>
              <a:gd name="adj" fmla="val 9904"/>
            </a:avLst>
          </a:prstGeom>
          <a:solidFill>
            <a:srgbClr val="1C166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 dirty="0">
              <a:solidFill>
                <a:schemeClr val="lt1"/>
              </a:solidFill>
              <a:cs typeface="Arial" pitchFamily="34" charset="0"/>
              <a:sym typeface="Arial"/>
            </a:endParaRPr>
          </a:p>
        </p:txBody>
      </p:sp>
      <p:sp>
        <p:nvSpPr>
          <p:cNvPr id="4" name="Google Shape;183;p18"/>
          <p:cNvSpPr txBox="1">
            <a:spLocks/>
          </p:cNvSpPr>
          <p:nvPr/>
        </p:nvSpPr>
        <p:spPr>
          <a:xfrm>
            <a:off x="395536" y="235944"/>
            <a:ext cx="4744561" cy="35113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Бизнес-модель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F0C740-A357-BEC2-E0C9-85D72A130F79}"/>
              </a:ext>
            </a:extLst>
          </p:cNvPr>
          <p:cNvSpPr txBox="1"/>
          <p:nvPr/>
        </p:nvSpPr>
        <p:spPr>
          <a:xfrm>
            <a:off x="249505" y="1995510"/>
            <a:ext cx="108012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50" b="1" i="1" dirty="0"/>
              <a:t>Основной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50" b="1" i="1" dirty="0"/>
              <a:t>стейкхолдер</a:t>
            </a:r>
            <a:r>
              <a:rPr lang="en-US" sz="1050" b="1" i="1" dirty="0"/>
              <a:t> </a:t>
            </a:r>
            <a:r>
              <a:rPr lang="ru-RU" sz="1050" b="1" i="1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41E749-28AD-620A-0A2C-4A9C6C8F8B1E}"/>
              </a:ext>
            </a:extLst>
          </p:cNvPr>
          <p:cNvSpPr txBox="1"/>
          <p:nvPr/>
        </p:nvSpPr>
        <p:spPr>
          <a:xfrm>
            <a:off x="3239852" y="1996738"/>
            <a:ext cx="1368152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50" b="1" i="1" dirty="0"/>
              <a:t>Фармацевтические компании</a:t>
            </a:r>
          </a:p>
        </p:txBody>
      </p:sp>
      <p:sp>
        <p:nvSpPr>
          <p:cNvPr id="6" name="Google Shape;183;p18">
            <a:extLst>
              <a:ext uri="{FF2B5EF4-FFF2-40B4-BE49-F238E27FC236}">
                <a16:creationId xmlns:a16="http://schemas.microsoft.com/office/drawing/2014/main" id="{71D20293-884B-43FD-25C1-2A429EEF91A2}"/>
              </a:ext>
            </a:extLst>
          </p:cNvPr>
          <p:cNvSpPr txBox="1">
            <a:spLocks/>
          </p:cNvSpPr>
          <p:nvPr/>
        </p:nvSpPr>
        <p:spPr>
          <a:xfrm>
            <a:off x="2127711" y="779052"/>
            <a:ext cx="4744561" cy="35113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ЦЕЛЕВАЯ АУДИТОРИЯ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447A06-99F4-6055-6B3C-74F4A75F9E35}"/>
              </a:ext>
            </a:extLst>
          </p:cNvPr>
          <p:cNvSpPr txBox="1"/>
          <p:nvPr/>
        </p:nvSpPr>
        <p:spPr>
          <a:xfrm>
            <a:off x="1371627" y="1995686"/>
            <a:ext cx="151216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50" b="1" i="1" dirty="0"/>
              <a:t>Минэкономразвития РО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A39925F-5367-4502-912A-5A91D7204790}"/>
              </a:ext>
            </a:extLst>
          </p:cNvPr>
          <p:cNvSpPr txBox="1"/>
          <p:nvPr/>
        </p:nvSpPr>
        <p:spPr>
          <a:xfrm>
            <a:off x="4560519" y="1995510"/>
            <a:ext cx="1368152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50" b="1" i="1" dirty="0"/>
              <a:t>Производители медтехники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774F67D-9B64-71CB-0C3C-83181CB6405D}"/>
              </a:ext>
            </a:extLst>
          </p:cNvPr>
          <p:cNvSpPr txBox="1"/>
          <p:nvPr/>
        </p:nvSpPr>
        <p:spPr>
          <a:xfrm>
            <a:off x="5826142" y="1995510"/>
            <a:ext cx="1368152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50" b="1" i="1" dirty="0"/>
              <a:t>Работники НИИ, вузов, студенты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68A4D24-149C-FDC7-C719-C03B4889805A}"/>
              </a:ext>
            </a:extLst>
          </p:cNvPr>
          <p:cNvSpPr txBox="1"/>
          <p:nvPr/>
        </p:nvSpPr>
        <p:spPr>
          <a:xfrm>
            <a:off x="7474528" y="1995510"/>
            <a:ext cx="136815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50" b="1" i="1" dirty="0"/>
              <a:t>Жители региона</a:t>
            </a: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06F06ECD-9BAB-6240-F9F2-F9E21116FA83}"/>
              </a:ext>
            </a:extLst>
          </p:cNvPr>
          <p:cNvCxnSpPr/>
          <p:nvPr/>
        </p:nvCxnSpPr>
        <p:spPr>
          <a:xfrm>
            <a:off x="2987824" y="1130184"/>
            <a:ext cx="0" cy="3601806"/>
          </a:xfrm>
          <a:prstGeom prst="line">
            <a:avLst/>
          </a:prstGeom>
          <a:ln w="76200">
            <a:solidFill>
              <a:srgbClr val="6A66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FC194808-93D1-CDD2-FFE7-9821A244417E}"/>
              </a:ext>
            </a:extLst>
          </p:cNvPr>
          <p:cNvCxnSpPr/>
          <p:nvPr/>
        </p:nvCxnSpPr>
        <p:spPr>
          <a:xfrm>
            <a:off x="7236296" y="1130184"/>
            <a:ext cx="0" cy="3601806"/>
          </a:xfrm>
          <a:prstGeom prst="line">
            <a:avLst/>
          </a:prstGeom>
          <a:ln w="76200">
            <a:solidFill>
              <a:srgbClr val="6A66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EE771BE4-EBFD-4106-4D76-D06189AC552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2691" y="1130184"/>
            <a:ext cx="790039" cy="793494"/>
          </a:xfrm>
          <a:prstGeom prst="rect">
            <a:avLst/>
          </a:prstGeom>
        </p:spPr>
      </p:pic>
      <p:pic>
        <p:nvPicPr>
          <p:cNvPr id="1050" name="Picture 26">
            <a:extLst>
              <a:ext uri="{FF2B5EF4-FFF2-40B4-BE49-F238E27FC236}">
                <a16:creationId xmlns:a16="http://schemas.microsoft.com/office/drawing/2014/main" id="{E9D910FA-6F83-14A1-A7F1-09FC084F3E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1345" y="1153724"/>
            <a:ext cx="825166" cy="825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Analytics ">
            <a:extLst>
              <a:ext uri="{FF2B5EF4-FFF2-40B4-BE49-F238E27FC236}">
                <a16:creationId xmlns:a16="http://schemas.microsoft.com/office/drawing/2014/main" id="{587C1F52-B2C9-2334-91DC-D56D451AC2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3364" y="1184467"/>
            <a:ext cx="756759" cy="756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 descr="Wheelchair ">
            <a:extLst>
              <a:ext uri="{FF2B5EF4-FFF2-40B4-BE49-F238E27FC236}">
                <a16:creationId xmlns:a16="http://schemas.microsoft.com/office/drawing/2014/main" id="{B47EB85A-BAED-BD1F-2ECB-1FC3CE4E54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1" y="1162097"/>
            <a:ext cx="753616" cy="753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6" name="Picture 32">
            <a:extLst>
              <a:ext uri="{FF2B5EF4-FFF2-40B4-BE49-F238E27FC236}">
                <a16:creationId xmlns:a16="http://schemas.microsoft.com/office/drawing/2014/main" id="{B4C8EB59-66B6-A978-F2FA-203805F928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6963" y="1195510"/>
            <a:ext cx="800000" cy="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8" name="Picture 34" descr="Главная">
            <a:extLst>
              <a:ext uri="{FF2B5EF4-FFF2-40B4-BE49-F238E27FC236}">
                <a16:creationId xmlns:a16="http://schemas.microsoft.com/office/drawing/2014/main" id="{3DD220A4-C78D-EEF6-9F0C-30EB680055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grayscl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39082"/>
            <a:ext cx="805379" cy="805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000E844F-7F7E-044D-DC10-E971ADA549AE}"/>
              </a:ext>
            </a:extLst>
          </p:cNvPr>
          <p:cNvSpPr txBox="1"/>
          <p:nvPr/>
        </p:nvSpPr>
        <p:spPr>
          <a:xfrm>
            <a:off x="7380312" y="2715766"/>
            <a:ext cx="171548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b="1" i="1" dirty="0">
                <a:solidFill>
                  <a:schemeClr val="bg1"/>
                </a:solidFill>
              </a:rPr>
              <a:t>Свободный доступ к интерфейсу с ограниченным функционалом</a:t>
            </a:r>
          </a:p>
        </p:txBody>
      </p:sp>
      <p:sp>
        <p:nvSpPr>
          <p:cNvPr id="31" name="Google Shape;153;p16">
            <a:extLst>
              <a:ext uri="{FF2B5EF4-FFF2-40B4-BE49-F238E27FC236}">
                <a16:creationId xmlns:a16="http://schemas.microsoft.com/office/drawing/2014/main" id="{3172FEEE-1DE0-E595-151C-908EBC985CCC}"/>
              </a:ext>
            </a:extLst>
          </p:cNvPr>
          <p:cNvSpPr/>
          <p:nvPr/>
        </p:nvSpPr>
        <p:spPr>
          <a:xfrm>
            <a:off x="3275862" y="2596430"/>
            <a:ext cx="3672397" cy="1008112"/>
          </a:xfrm>
          <a:prstGeom prst="roundRect">
            <a:avLst>
              <a:gd name="adj" fmla="val 9904"/>
            </a:avLst>
          </a:prstGeom>
          <a:solidFill>
            <a:srgbClr val="1C166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 dirty="0">
              <a:solidFill>
                <a:schemeClr val="lt1"/>
              </a:solidFill>
              <a:cs typeface="Arial" pitchFamily="34" charset="0"/>
              <a:sym typeface="Arial"/>
            </a:endParaRPr>
          </a:p>
        </p:txBody>
      </p:sp>
      <p:sp>
        <p:nvSpPr>
          <p:cNvPr id="32" name="Google Shape;153;p16">
            <a:extLst>
              <a:ext uri="{FF2B5EF4-FFF2-40B4-BE49-F238E27FC236}">
                <a16:creationId xmlns:a16="http://schemas.microsoft.com/office/drawing/2014/main" id="{346939D0-59AC-F5C4-00B6-42EBB8A2936D}"/>
              </a:ext>
            </a:extLst>
          </p:cNvPr>
          <p:cNvSpPr/>
          <p:nvPr/>
        </p:nvSpPr>
        <p:spPr>
          <a:xfrm>
            <a:off x="358763" y="2571750"/>
            <a:ext cx="2413035" cy="1008112"/>
          </a:xfrm>
          <a:prstGeom prst="roundRect">
            <a:avLst>
              <a:gd name="adj" fmla="val 9904"/>
            </a:avLst>
          </a:prstGeom>
          <a:solidFill>
            <a:srgbClr val="1C166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 dirty="0">
              <a:solidFill>
                <a:schemeClr val="lt1"/>
              </a:solidFill>
              <a:cs typeface="Arial" pitchFamily="34" charset="0"/>
              <a:sym typeface="Arial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2900884-CFF2-C63C-880B-D809121FE902}"/>
              </a:ext>
            </a:extLst>
          </p:cNvPr>
          <p:cNvSpPr txBox="1"/>
          <p:nvPr/>
        </p:nvSpPr>
        <p:spPr>
          <a:xfrm>
            <a:off x="3518011" y="2890049"/>
            <a:ext cx="305922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b="1" i="1" dirty="0">
                <a:solidFill>
                  <a:schemeClr val="bg1"/>
                </a:solidFill>
              </a:rPr>
              <a:t>Предоставление доступа к ограниченной версии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9147D40-7FF0-996B-F4AD-662BC77F6F8B}"/>
              </a:ext>
            </a:extLst>
          </p:cNvPr>
          <p:cNvSpPr txBox="1"/>
          <p:nvPr/>
        </p:nvSpPr>
        <p:spPr>
          <a:xfrm>
            <a:off x="707536" y="2885042"/>
            <a:ext cx="171548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b="1" i="1" dirty="0">
                <a:solidFill>
                  <a:schemeClr val="bg1"/>
                </a:solidFill>
              </a:rPr>
              <a:t>Полный доступ 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100" b="1" i="1" dirty="0">
              <a:solidFill>
                <a:schemeClr val="bg1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B96FA7B-259D-6BCA-5895-F048F93D63AD}"/>
              </a:ext>
            </a:extLst>
          </p:cNvPr>
          <p:cNvSpPr txBox="1"/>
          <p:nvPr/>
        </p:nvSpPr>
        <p:spPr>
          <a:xfrm>
            <a:off x="7474528" y="3795886"/>
            <a:ext cx="156196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i="1" dirty="0"/>
              <a:t>Бесплатный доступ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2BDE7E3-1E86-3E5C-6B66-486570FA393D}"/>
              </a:ext>
            </a:extLst>
          </p:cNvPr>
          <p:cNvSpPr txBox="1"/>
          <p:nvPr/>
        </p:nvSpPr>
        <p:spPr>
          <a:xfrm>
            <a:off x="3275862" y="3795886"/>
            <a:ext cx="367038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i="1" dirty="0"/>
              <a:t>От </a:t>
            </a:r>
            <a:r>
              <a:rPr lang="ru-RU" sz="1600" b="1" i="1" dirty="0"/>
              <a:t>30 тыс. рублей</a:t>
            </a:r>
            <a:r>
              <a:rPr lang="en-US" sz="1600" b="1" i="1" dirty="0"/>
              <a:t>/</a:t>
            </a:r>
            <a:r>
              <a:rPr lang="ru-RU" sz="1600" b="1" i="1" dirty="0"/>
              <a:t>год </a:t>
            </a:r>
            <a:r>
              <a:rPr lang="ru-RU" sz="1600" i="1" dirty="0"/>
              <a:t>в зависимости от срока доступа и количества подключений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i="1" dirty="0"/>
              <a:t>Или </a:t>
            </a:r>
            <a:r>
              <a:rPr lang="ru-RU" sz="1600" b="1" i="1" dirty="0"/>
              <a:t>3000 руб.</a:t>
            </a:r>
            <a:r>
              <a:rPr lang="en-US" sz="1600" b="1" i="1" dirty="0"/>
              <a:t>/</a:t>
            </a:r>
            <a:r>
              <a:rPr lang="ru-RU" sz="1600" b="1" i="1" dirty="0"/>
              <a:t>месяц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E068A0F-C1C2-FD9D-8BF6-06B11C736941}"/>
              </a:ext>
            </a:extLst>
          </p:cNvPr>
          <p:cNvSpPr txBox="1"/>
          <p:nvPr/>
        </p:nvSpPr>
        <p:spPr>
          <a:xfrm>
            <a:off x="358762" y="3798706"/>
            <a:ext cx="241303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i="1" dirty="0"/>
              <a:t>От </a:t>
            </a:r>
            <a:r>
              <a:rPr lang="ru-RU" sz="1600" b="1" i="1" dirty="0"/>
              <a:t>1,5 млн. рублей </a:t>
            </a:r>
            <a:r>
              <a:rPr lang="ru-RU" sz="1600" i="1" dirty="0"/>
              <a:t>в зависимости от функционала</a:t>
            </a:r>
          </a:p>
        </p:txBody>
      </p:sp>
    </p:spTree>
    <p:extLst>
      <p:ext uri="{BB962C8B-B14F-4D97-AF65-F5344CB8AC3E}">
        <p14:creationId xmlns:p14="http://schemas.microsoft.com/office/powerpoint/2010/main" val="30447375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153;p16">
            <a:extLst>
              <a:ext uri="{FF2B5EF4-FFF2-40B4-BE49-F238E27FC236}">
                <a16:creationId xmlns:a16="http://schemas.microsoft.com/office/drawing/2014/main" id="{346939D0-59AC-F5C4-00B6-42EBB8A2936D}"/>
              </a:ext>
            </a:extLst>
          </p:cNvPr>
          <p:cNvSpPr/>
          <p:nvPr/>
        </p:nvSpPr>
        <p:spPr>
          <a:xfrm>
            <a:off x="5004049" y="1846734"/>
            <a:ext cx="1871656" cy="415498"/>
          </a:xfrm>
          <a:prstGeom prst="roundRect">
            <a:avLst>
              <a:gd name="adj" fmla="val 9904"/>
            </a:avLst>
          </a:prstGeom>
          <a:solidFill>
            <a:srgbClr val="1C166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 i="0" u="none" strike="noStrike" cap="none" dirty="0">
              <a:solidFill>
                <a:schemeClr val="lt1"/>
              </a:solidFill>
              <a:cs typeface="Arial" pitchFamily="34" charset="0"/>
              <a:sym typeface="Arial"/>
            </a:endParaRPr>
          </a:p>
        </p:txBody>
      </p:sp>
      <p:sp>
        <p:nvSpPr>
          <p:cNvPr id="4" name="Google Shape;183;p18"/>
          <p:cNvSpPr txBox="1">
            <a:spLocks/>
          </p:cNvSpPr>
          <p:nvPr/>
        </p:nvSpPr>
        <p:spPr>
          <a:xfrm>
            <a:off x="395536" y="235944"/>
            <a:ext cx="4744561" cy="35113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Запрос на финансирование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F0C740-A357-BEC2-E0C9-85D72A130F79}"/>
              </a:ext>
            </a:extLst>
          </p:cNvPr>
          <p:cNvSpPr txBox="1"/>
          <p:nvPr/>
        </p:nvSpPr>
        <p:spPr>
          <a:xfrm>
            <a:off x="1043608" y="1140088"/>
            <a:ext cx="33123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/>
              <a:t>Себестоимость проекта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00E844F-7F7E-044D-DC10-E971ADA549AE}"/>
              </a:ext>
            </a:extLst>
          </p:cNvPr>
          <p:cNvSpPr txBox="1"/>
          <p:nvPr/>
        </p:nvSpPr>
        <p:spPr>
          <a:xfrm>
            <a:off x="5066453" y="1923678"/>
            <a:ext cx="18092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i="1" dirty="0">
                <a:solidFill>
                  <a:schemeClr val="bg1"/>
                </a:solidFill>
              </a:rPr>
              <a:t>700 тыс. рублей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E068A0F-C1C2-FD9D-8BF6-06B11C736941}"/>
              </a:ext>
            </a:extLst>
          </p:cNvPr>
          <p:cNvSpPr txBox="1"/>
          <p:nvPr/>
        </p:nvSpPr>
        <p:spPr>
          <a:xfrm>
            <a:off x="1763688" y="1849456"/>
            <a:ext cx="3493156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50" b="1" i="1" dirty="0"/>
              <a:t>приобретение оборудования, ПО, виртуальных мощностей, аренда серверов, покупка домена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06ABCB40-4681-E4C8-B1EA-0C6A18E1C1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36526"/>
            <a:ext cx="710208" cy="710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C0335F9B-DADA-78EE-760F-4D22CF8B7D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824837"/>
            <a:ext cx="464737" cy="464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AC9D045D-1BD8-1468-9129-83BB8B4B69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3766" y="2566356"/>
            <a:ext cx="464737" cy="464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8D2850-A343-AA57-7B99-09F8FC757AB9}"/>
              </a:ext>
            </a:extLst>
          </p:cNvPr>
          <p:cNvSpPr txBox="1"/>
          <p:nvPr/>
        </p:nvSpPr>
        <p:spPr>
          <a:xfrm>
            <a:off x="1763688" y="2562502"/>
            <a:ext cx="3024336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50" b="1" i="1" dirty="0"/>
              <a:t>фонд оплаты труда (с учетом страховых взносов и налогов)</a:t>
            </a:r>
          </a:p>
        </p:txBody>
      </p:sp>
      <p:pic>
        <p:nvPicPr>
          <p:cNvPr id="2056" name="Picture 8">
            <a:extLst>
              <a:ext uri="{FF2B5EF4-FFF2-40B4-BE49-F238E27FC236}">
                <a16:creationId xmlns:a16="http://schemas.microsoft.com/office/drawing/2014/main" id="{855908D8-C214-E2CB-E575-1C75724DE7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3766" y="4003412"/>
            <a:ext cx="464738" cy="46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6594A92-4656-8E81-9153-55707FBC3DD9}"/>
              </a:ext>
            </a:extLst>
          </p:cNvPr>
          <p:cNvSpPr txBox="1"/>
          <p:nvPr/>
        </p:nvSpPr>
        <p:spPr>
          <a:xfrm>
            <a:off x="1784477" y="4019060"/>
            <a:ext cx="307555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50" b="1" i="1" dirty="0"/>
              <a:t>накладные расходы организации (10% от суммы контракта)</a:t>
            </a:r>
          </a:p>
        </p:txBody>
      </p:sp>
      <p:sp>
        <p:nvSpPr>
          <p:cNvPr id="9" name="Google Shape;153;p16">
            <a:extLst>
              <a:ext uri="{FF2B5EF4-FFF2-40B4-BE49-F238E27FC236}">
                <a16:creationId xmlns:a16="http://schemas.microsoft.com/office/drawing/2014/main" id="{F9BE1EED-E154-9B4E-7651-0AEC00D3B822}"/>
              </a:ext>
            </a:extLst>
          </p:cNvPr>
          <p:cNvSpPr/>
          <p:nvPr/>
        </p:nvSpPr>
        <p:spPr>
          <a:xfrm>
            <a:off x="5004048" y="2571750"/>
            <a:ext cx="1871655" cy="415498"/>
          </a:xfrm>
          <a:prstGeom prst="roundRect">
            <a:avLst>
              <a:gd name="adj" fmla="val 9904"/>
            </a:avLst>
          </a:prstGeom>
          <a:solidFill>
            <a:srgbClr val="1C166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 i="0" u="none" strike="noStrike" cap="none" dirty="0">
              <a:solidFill>
                <a:schemeClr val="lt1"/>
              </a:solidFill>
              <a:cs typeface="Arial" pitchFamily="34" charset="0"/>
              <a:sym typeface="Arial"/>
            </a:endParaRPr>
          </a:p>
        </p:txBody>
      </p:sp>
      <p:sp>
        <p:nvSpPr>
          <p:cNvPr id="12" name="Google Shape;153;p16">
            <a:extLst>
              <a:ext uri="{FF2B5EF4-FFF2-40B4-BE49-F238E27FC236}">
                <a16:creationId xmlns:a16="http://schemas.microsoft.com/office/drawing/2014/main" id="{F7F88B8C-4452-5219-A3ED-88F92C9EDB33}"/>
              </a:ext>
            </a:extLst>
          </p:cNvPr>
          <p:cNvSpPr/>
          <p:nvPr/>
        </p:nvSpPr>
        <p:spPr>
          <a:xfrm>
            <a:off x="4994721" y="3296766"/>
            <a:ext cx="1880981" cy="415498"/>
          </a:xfrm>
          <a:prstGeom prst="roundRect">
            <a:avLst>
              <a:gd name="adj" fmla="val 9904"/>
            </a:avLst>
          </a:prstGeom>
          <a:solidFill>
            <a:srgbClr val="1C166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 i="0" u="none" strike="noStrike" cap="none" dirty="0">
              <a:solidFill>
                <a:schemeClr val="lt1"/>
              </a:solidFill>
              <a:cs typeface="Arial" pitchFamily="34" charset="0"/>
              <a:sym typeface="Arial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24B3CBB-5BF9-C8DC-6EA1-75B9DB33EF6A}"/>
              </a:ext>
            </a:extLst>
          </p:cNvPr>
          <p:cNvSpPr txBox="1"/>
          <p:nvPr/>
        </p:nvSpPr>
        <p:spPr>
          <a:xfrm>
            <a:off x="5075781" y="2639446"/>
            <a:ext cx="17279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i="1" dirty="0">
                <a:solidFill>
                  <a:schemeClr val="bg1"/>
                </a:solidFill>
              </a:rPr>
              <a:t>600 тыс. рублей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6458F9E-98A1-0048-B376-24D7A3E423DD}"/>
              </a:ext>
            </a:extLst>
          </p:cNvPr>
          <p:cNvSpPr txBox="1"/>
          <p:nvPr/>
        </p:nvSpPr>
        <p:spPr>
          <a:xfrm>
            <a:off x="4992519" y="3373710"/>
            <a:ext cx="18831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i="1" dirty="0">
                <a:solidFill>
                  <a:schemeClr val="bg1"/>
                </a:solidFill>
              </a:rPr>
              <a:t>5</a:t>
            </a:r>
            <a:r>
              <a:rPr lang="ru-RU" sz="1400" b="1" i="1" dirty="0">
                <a:solidFill>
                  <a:schemeClr val="bg1"/>
                </a:solidFill>
              </a:rPr>
              <a:t>00 тыс. рублей</a:t>
            </a:r>
          </a:p>
        </p:txBody>
      </p:sp>
      <p:sp>
        <p:nvSpPr>
          <p:cNvPr id="16" name="Прямоугольный треугольник 15">
            <a:extLst>
              <a:ext uri="{FF2B5EF4-FFF2-40B4-BE49-F238E27FC236}">
                <a16:creationId xmlns:a16="http://schemas.microsoft.com/office/drawing/2014/main" id="{A93802DB-C2C2-5984-2591-2F918461CA3E}"/>
              </a:ext>
            </a:extLst>
          </p:cNvPr>
          <p:cNvSpPr/>
          <p:nvPr/>
        </p:nvSpPr>
        <p:spPr>
          <a:xfrm rot="16200000">
            <a:off x="6539609" y="2548357"/>
            <a:ext cx="2292966" cy="2915816"/>
          </a:xfrm>
          <a:prstGeom prst="rtTriangle">
            <a:avLst/>
          </a:prstGeom>
          <a:solidFill>
            <a:srgbClr val="1C166C"/>
          </a:solidFill>
          <a:ln>
            <a:solidFill>
              <a:srgbClr val="1C16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09D571D-CF12-9543-8C20-1F052AD16C1B}"/>
              </a:ext>
            </a:extLst>
          </p:cNvPr>
          <p:cNvSpPr txBox="1"/>
          <p:nvPr/>
        </p:nvSpPr>
        <p:spPr>
          <a:xfrm rot="19354050">
            <a:off x="6789250" y="3926034"/>
            <a:ext cx="259309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i="1" dirty="0">
                <a:solidFill>
                  <a:schemeClr val="bg1"/>
                </a:solidFill>
              </a:rPr>
              <a:t>ИТОГО 2 млн. рублей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3CA77C5-F0DE-F09A-6B88-B3BD8240F9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3766" y="3295229"/>
            <a:ext cx="464737" cy="464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53;p16">
            <a:extLst>
              <a:ext uri="{FF2B5EF4-FFF2-40B4-BE49-F238E27FC236}">
                <a16:creationId xmlns:a16="http://schemas.microsoft.com/office/drawing/2014/main" id="{377391B5-CDC1-9D46-9CED-10680E77A5AF}"/>
              </a:ext>
            </a:extLst>
          </p:cNvPr>
          <p:cNvSpPr/>
          <p:nvPr/>
        </p:nvSpPr>
        <p:spPr>
          <a:xfrm>
            <a:off x="4994721" y="4019060"/>
            <a:ext cx="1880981" cy="415498"/>
          </a:xfrm>
          <a:prstGeom prst="roundRect">
            <a:avLst>
              <a:gd name="adj" fmla="val 9904"/>
            </a:avLst>
          </a:prstGeom>
          <a:solidFill>
            <a:srgbClr val="1C166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 i="0" u="none" strike="noStrike" cap="none" dirty="0">
              <a:solidFill>
                <a:schemeClr val="lt1"/>
              </a:solidFill>
              <a:cs typeface="Arial" pitchFamily="34" charset="0"/>
              <a:sym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370AB2-95D9-3C46-0ACC-A721230C5295}"/>
              </a:ext>
            </a:extLst>
          </p:cNvPr>
          <p:cNvSpPr txBox="1"/>
          <p:nvPr/>
        </p:nvSpPr>
        <p:spPr>
          <a:xfrm>
            <a:off x="4992519" y="4096004"/>
            <a:ext cx="18831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i="1" dirty="0">
                <a:solidFill>
                  <a:schemeClr val="bg1"/>
                </a:solidFill>
              </a:rPr>
              <a:t>200 тыс. рублей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1F71450-2592-C485-E33A-D5C2026E994E}"/>
              </a:ext>
            </a:extLst>
          </p:cNvPr>
          <p:cNvSpPr txBox="1"/>
          <p:nvPr/>
        </p:nvSpPr>
        <p:spPr>
          <a:xfrm>
            <a:off x="1842242" y="3296766"/>
            <a:ext cx="3024336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50" b="1" i="1" dirty="0"/>
              <a:t>разработка цифровой платформы</a:t>
            </a:r>
          </a:p>
        </p:txBody>
      </p:sp>
    </p:spTree>
    <p:extLst>
      <p:ext uri="{BB962C8B-B14F-4D97-AF65-F5344CB8AC3E}">
        <p14:creationId xmlns:p14="http://schemas.microsoft.com/office/powerpoint/2010/main" val="30172143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1.jpg"/>
          <p:cNvPicPr>
            <a:picLocks noChangeAspect="1"/>
          </p:cNvPicPr>
          <p:nvPr/>
        </p:nvPicPr>
        <p:blipFill>
          <a:blip r:embed="rId2">
            <a:lum bright="10000" contrast="-20000"/>
          </a:blip>
          <a:srcRect l="2857" r="40727" b="47175"/>
          <a:stretch>
            <a:fillRect/>
          </a:stretch>
        </p:blipFill>
        <p:spPr>
          <a:xfrm>
            <a:off x="357158" y="571486"/>
            <a:ext cx="8429684" cy="4214842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57158" y="1428742"/>
            <a:ext cx="8429684" cy="3357586"/>
          </a:xfrm>
          <a:prstGeom prst="rect">
            <a:avLst/>
          </a:prstGeom>
          <a:solidFill>
            <a:srgbClr val="FFFFFF">
              <a:alpha val="52941"/>
            </a:srgb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FFFF"/>
                </a:solidFill>
              </a:ln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571486"/>
            <a:ext cx="8429684" cy="1071570"/>
          </a:xfrm>
          <a:prstGeom prst="rect">
            <a:avLst/>
          </a:prstGeom>
          <a:gradFill flip="none" rotWithShape="1">
            <a:gsLst>
              <a:gs pos="100000">
                <a:srgbClr val="1C166C"/>
              </a:gs>
              <a:gs pos="0">
                <a:schemeClr val="bg1">
                  <a:alpha val="1000"/>
                </a:schemeClr>
              </a:gs>
              <a:gs pos="100000">
                <a:srgbClr val="96AB94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0692491"/>
              </p:ext>
            </p:extLst>
          </p:nvPr>
        </p:nvGraphicFramePr>
        <p:xfrm>
          <a:off x="357158" y="571484"/>
          <a:ext cx="8429685" cy="4214843"/>
        </p:xfrm>
        <a:graphic>
          <a:graphicData uri="http://schemas.openxmlformats.org/drawingml/2006/table">
            <a:tbl>
              <a:tblPr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{2D5ABB26-0587-4C30-8999-92F81FD0307C}</a:tableStyleId>
              </a:tblPr>
              <a:tblGrid>
                <a:gridCol w="23104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53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65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17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20982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1C166C"/>
                          </a:solidFill>
                          <a:effectLst/>
                          <a:latin typeface="Arial Black" pitchFamily="34" charset="0"/>
                        </a:rPr>
                        <a:t>Название</a:t>
                      </a:r>
                    </a:p>
                  </a:txBody>
                  <a:tcPr marL="38404" marR="38404" marT="30548" marB="305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1C166C"/>
                          </a:solidFill>
                          <a:effectLst/>
                          <a:latin typeface="Arial Black" pitchFamily="34" charset="0"/>
                        </a:rPr>
                        <a:t>Уровень (низкий, средний, высокий)</a:t>
                      </a:r>
                    </a:p>
                  </a:txBody>
                  <a:tcPr marL="38404" marR="38404" marT="30548" marB="305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1C166C"/>
                          </a:solidFill>
                          <a:effectLst/>
                          <a:latin typeface="Arial Black" pitchFamily="34" charset="0"/>
                        </a:rPr>
                        <a:t>Тип риска (внутренний, внешний)</a:t>
                      </a:r>
                    </a:p>
                  </a:txBody>
                  <a:tcPr marL="38404" marR="38404" marT="30548" marB="305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rgbClr val="1C166C"/>
                          </a:solidFill>
                          <a:effectLst/>
                          <a:latin typeface="Arial Black" pitchFamily="34" charset="0"/>
                        </a:rPr>
                        <a:t>Действия по предотвращению </a:t>
                      </a:r>
                      <a:endParaRPr lang="ru-RU" sz="1200" b="1" dirty="0">
                        <a:solidFill>
                          <a:srgbClr val="1C166C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L="38404" marR="38404" marT="30548" marB="305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0815"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Отказ основного стейкхолдера от приобретения нашего продукта</a:t>
                      </a:r>
                      <a:endParaRPr lang="ru-RU" sz="1200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средний</a:t>
                      </a:r>
                      <a:endParaRPr lang="ru-RU" sz="1200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внешний </a:t>
                      </a:r>
                      <a:endParaRPr lang="ru-RU" sz="1200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Расширение целевой аудитории, поиск новых ниш</a:t>
                      </a:r>
                      <a:endParaRPr lang="ru-RU" sz="1200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36523"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Некорректное отображение данных в ПО при использовании пользователем операционной системы, отличной от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Windows </a:t>
                      </a:r>
                      <a:endParaRPr lang="ru-RU" sz="1200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средний</a:t>
                      </a:r>
                      <a:endParaRPr lang="ru-RU" sz="1200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внешний </a:t>
                      </a:r>
                      <a:endParaRPr lang="ru-RU" sz="1200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Разработка кроссплатформенных решений</a:t>
                      </a:r>
                      <a:endParaRPr lang="ru-RU" sz="1200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36523"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Риск блокировки зарубежного ПО, используемого при разработке</a:t>
                      </a:r>
                      <a:endParaRPr lang="ru-RU" sz="1200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низкий</a:t>
                      </a:r>
                      <a:endParaRPr lang="ru-RU" sz="120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внешний</a:t>
                      </a:r>
                      <a:endParaRPr lang="ru-RU" sz="1200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Использование альтернативных пакетов для анализа данных, альтернативного ПО с открытым исходным кодом</a:t>
                      </a:r>
                      <a:endParaRPr lang="ru-RU" sz="1200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-214346" y="142858"/>
            <a:ext cx="7929618" cy="45719"/>
          </a:xfrm>
          <a:prstGeom prst="rect">
            <a:avLst/>
          </a:prstGeom>
          <a:solidFill>
            <a:srgbClr val="1C166C"/>
          </a:solidFill>
          <a:ln>
            <a:solidFill>
              <a:srgbClr val="1C166C"/>
            </a:solidFill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 flipV="1">
            <a:off x="2714612" y="4929204"/>
            <a:ext cx="7929618" cy="45720"/>
          </a:xfrm>
          <a:prstGeom prst="rect">
            <a:avLst/>
          </a:prstGeom>
          <a:solidFill>
            <a:srgbClr val="1C166C"/>
          </a:solidFill>
          <a:ln>
            <a:solidFill>
              <a:srgbClr val="1C166C"/>
            </a:solidFill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457200" y="214296"/>
            <a:ext cx="8229600" cy="421555"/>
          </a:xfrm>
        </p:spPr>
        <p:txBody>
          <a:bodyPr>
            <a:normAutofit fontScale="90000"/>
          </a:bodyPr>
          <a:lstStyle/>
          <a:p>
            <a:pPr algn="l"/>
            <a:r>
              <a:rPr lang="ru-RU" sz="2200" dirty="0">
                <a:latin typeface="Arial Black" panose="020B0A04020102020204" pitchFamily="34" charset="0"/>
              </a:rPr>
              <a:t>Риски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18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 flipH="1">
            <a:off x="-19119" y="497323"/>
            <a:ext cx="3288717" cy="24498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0" name="Google Shape;180;p18"/>
          <p:cNvCxnSpPr/>
          <p:nvPr/>
        </p:nvCxnSpPr>
        <p:spPr>
          <a:xfrm>
            <a:off x="10727800" y="2892299"/>
            <a:ext cx="0" cy="1800401"/>
          </a:xfrm>
          <a:prstGeom prst="straightConnector1">
            <a:avLst/>
          </a:prstGeom>
          <a:noFill/>
          <a:ln w="9525" cap="flat" cmpd="sng">
            <a:solidFill>
              <a:srgbClr val="D2CCF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1" name="Google Shape;181;p18"/>
          <p:cNvSpPr txBox="1">
            <a:spLocks noGrp="1"/>
          </p:cNvSpPr>
          <p:nvPr>
            <p:ph type="sldNum" idx="12"/>
          </p:nvPr>
        </p:nvSpPr>
        <p:spPr>
          <a:xfrm>
            <a:off x="6836208" y="4869656"/>
            <a:ext cx="2057488" cy="273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604" tIns="25295" rIns="50604" bIns="25295" anchor="ctr" anchorCtr="0">
            <a:noAutofit/>
          </a:bodyPr>
          <a:lstStyle/>
          <a:p>
            <a:pPr>
              <a:buSzPts val="1400"/>
            </a:pPr>
            <a:fld id="{00000000-1234-1234-1234-123412341234}" type="slidenum">
              <a:rPr lang="ru-RU"/>
              <a:pPr>
                <a:buSzPts val="1400"/>
              </a:pPr>
              <a:t>10</a:t>
            </a:fld>
            <a:endParaRPr/>
          </a:p>
        </p:txBody>
      </p:sp>
      <p:sp>
        <p:nvSpPr>
          <p:cNvPr id="183" name="Google Shape;183;p18"/>
          <p:cNvSpPr txBox="1">
            <a:spLocks noGrp="1"/>
          </p:cNvSpPr>
          <p:nvPr>
            <p:ph type="ctrTitle"/>
          </p:nvPr>
        </p:nvSpPr>
        <p:spPr>
          <a:xfrm>
            <a:off x="308793" y="110726"/>
            <a:ext cx="4744561" cy="351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l">
              <a:spcBef>
                <a:spcPts val="0"/>
              </a:spcBef>
              <a:buClr>
                <a:schemeClr val="dk1"/>
              </a:buClr>
              <a:buSzPts val="9354"/>
            </a:pPr>
            <a:r>
              <a:rPr lang="en-US" sz="1900" dirty="0">
                <a:solidFill>
                  <a:srgbClr val="1C166C"/>
                </a:solidFill>
                <a:latin typeface="Arial Black"/>
                <a:ea typeface="Arial Black"/>
                <a:cs typeface="Arial Black"/>
                <a:sym typeface="Arial Black"/>
              </a:rPr>
              <a:t>Lean canvas</a:t>
            </a:r>
            <a:endParaRPr sz="1900" dirty="0">
              <a:solidFill>
                <a:srgbClr val="1C166C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84" name="Google Shape;184;p18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 rot="10800000" flipH="1">
            <a:off x="5855276" y="4624678"/>
            <a:ext cx="3288717" cy="24498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61778F1-A825-FE1D-3123-3D3B215BF27F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0438" y="402733"/>
            <a:ext cx="8703124" cy="474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2973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282545"/>
            <a:ext cx="3500461" cy="1928843"/>
          </a:xfrm>
          <a:prstGeom prst="rect">
            <a:avLst/>
          </a:prstGeom>
        </p:spPr>
      </p:pic>
      <p:pic>
        <p:nvPicPr>
          <p:cNvPr id="18" name="Рисунок 17" descr="1.png"/>
          <p:cNvPicPr>
            <a:picLocks noChangeAspect="1"/>
          </p:cNvPicPr>
          <p:nvPr/>
        </p:nvPicPr>
        <p:blipFill>
          <a:blip r:embed="rId3"/>
          <a:srcRect t="17241" r="12148"/>
          <a:stretch>
            <a:fillRect/>
          </a:stretch>
        </p:blipFill>
        <p:spPr>
          <a:xfrm rot="10800000" flipH="1">
            <a:off x="1285851" y="1714493"/>
            <a:ext cx="7858148" cy="3429006"/>
          </a:xfrm>
          <a:prstGeom prst="rect">
            <a:avLst/>
          </a:prstGeom>
        </p:spPr>
      </p:pic>
      <p:pic>
        <p:nvPicPr>
          <p:cNvPr id="8" name="Рисунок 7" descr="Лого_Созвездие Юг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86512" y="142858"/>
            <a:ext cx="1161175" cy="1020633"/>
          </a:xfrm>
          <a:prstGeom prst="rect">
            <a:avLst/>
          </a:prstGeom>
        </p:spPr>
      </p:pic>
      <p:pic>
        <p:nvPicPr>
          <p:cNvPr id="17" name="Picture 2" descr="Абитуриенту РГЭУ (РИНХ) 202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00958" y="214296"/>
            <a:ext cx="1176028" cy="857256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-32" y="0"/>
            <a:ext cx="9144032" cy="5143500"/>
          </a:xfrm>
          <a:prstGeom prst="rect">
            <a:avLst/>
          </a:prstGeom>
          <a:gradFill flip="none" rotWithShape="1">
            <a:gsLst>
              <a:gs pos="100000">
                <a:srgbClr val="1C166C"/>
              </a:gs>
              <a:gs pos="0">
                <a:schemeClr val="bg1">
                  <a:alpha val="1000"/>
                </a:schemeClr>
              </a:gs>
              <a:gs pos="100000">
                <a:srgbClr val="96AB94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Google Shape;183;p18"/>
          <p:cNvSpPr txBox="1">
            <a:spLocks/>
          </p:cNvSpPr>
          <p:nvPr/>
        </p:nvSpPr>
        <p:spPr>
          <a:xfrm>
            <a:off x="714348" y="2211388"/>
            <a:ext cx="4744561" cy="35113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Контакты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/>
              <a:ea typeface="Arial Black"/>
              <a:cs typeface="Arial Black"/>
              <a:sym typeface="Arial Black"/>
            </a:endParaRPr>
          </a:p>
        </p:txBody>
      </p:sp>
      <p:grpSp>
        <p:nvGrpSpPr>
          <p:cNvPr id="11" name="Группа 10"/>
          <p:cNvGrpSpPr/>
          <p:nvPr/>
        </p:nvGrpSpPr>
        <p:grpSpPr>
          <a:xfrm>
            <a:off x="6286512" y="2643188"/>
            <a:ext cx="3929090" cy="3367110"/>
            <a:chOff x="6215074" y="2211388"/>
            <a:chExt cx="4357718" cy="3724300"/>
          </a:xfrm>
        </p:grpSpPr>
        <p:sp>
          <p:nvSpPr>
            <p:cNvPr id="12" name="Кольцо 11"/>
            <p:cNvSpPr/>
            <p:nvPr/>
          </p:nvSpPr>
          <p:spPr>
            <a:xfrm>
              <a:off x="7358082" y="2500312"/>
              <a:ext cx="2786082" cy="2786082"/>
            </a:xfrm>
            <a:prstGeom prst="donut">
              <a:avLst>
                <a:gd name="adj" fmla="val 0"/>
              </a:avLst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3" name="Кольцо 12"/>
            <p:cNvSpPr/>
            <p:nvPr/>
          </p:nvSpPr>
          <p:spPr>
            <a:xfrm>
              <a:off x="6215074" y="3714758"/>
              <a:ext cx="2347930" cy="2220930"/>
            </a:xfrm>
            <a:prstGeom prst="donut">
              <a:avLst>
                <a:gd name="adj" fmla="val 5236"/>
              </a:avLst>
            </a:prstGeom>
            <a:solidFill>
              <a:srgbClr val="1C166C"/>
            </a:solidFill>
            <a:ln>
              <a:solidFill>
                <a:srgbClr val="1C16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4" name="Кольцо 13"/>
            <p:cNvSpPr/>
            <p:nvPr/>
          </p:nvSpPr>
          <p:spPr>
            <a:xfrm>
              <a:off x="7000892" y="2211388"/>
              <a:ext cx="3571900" cy="3357586"/>
            </a:xfrm>
            <a:prstGeom prst="donut">
              <a:avLst>
                <a:gd name="adj" fmla="val 5236"/>
              </a:avLst>
            </a:prstGeom>
            <a:solidFill>
              <a:srgbClr val="1C166C"/>
            </a:solidFill>
            <a:ln>
              <a:solidFill>
                <a:srgbClr val="1C16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</p:grpSp>
      <p:graphicFrame>
        <p:nvGraphicFramePr>
          <p:cNvPr id="15" name="Google Shape;293;p26"/>
          <p:cNvGraphicFramePr/>
          <p:nvPr>
            <p:extLst>
              <p:ext uri="{D42A27DB-BD31-4B8C-83A1-F6EECF244321}">
                <p14:modId xmlns:p14="http://schemas.microsoft.com/office/powerpoint/2010/main" val="1596281382"/>
              </p:ext>
            </p:extLst>
          </p:nvPr>
        </p:nvGraphicFramePr>
        <p:xfrm>
          <a:off x="500034" y="3071816"/>
          <a:ext cx="5863725" cy="1021338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8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7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7901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</a:rPr>
                        <a:t>Телефон</a:t>
                      </a:r>
                      <a:endParaRPr sz="160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i="0" dirty="0">
                          <a:solidFill>
                            <a:schemeClr val="bg1"/>
                          </a:solidFill>
                        </a:rPr>
                        <a:t>+7 (</a:t>
                      </a:r>
                      <a:r>
                        <a:rPr lang="en-US" sz="1800" i="0" dirty="0">
                          <a:solidFill>
                            <a:schemeClr val="bg1"/>
                          </a:solidFill>
                        </a:rPr>
                        <a:t>908</a:t>
                      </a:r>
                      <a:r>
                        <a:rPr lang="ru-RU" sz="1800" i="0" dirty="0">
                          <a:solidFill>
                            <a:schemeClr val="bg1"/>
                          </a:solidFill>
                        </a:rPr>
                        <a:t>) </a:t>
                      </a:r>
                      <a:r>
                        <a:rPr lang="en-US" sz="1800" i="0" dirty="0">
                          <a:solidFill>
                            <a:schemeClr val="bg1"/>
                          </a:solidFill>
                        </a:rPr>
                        <a:t>518</a:t>
                      </a:r>
                      <a:r>
                        <a:rPr lang="ru-RU" sz="1800" i="0" dirty="0">
                          <a:solidFill>
                            <a:schemeClr val="bg1"/>
                          </a:solidFill>
                        </a:rPr>
                        <a:t>-</a:t>
                      </a:r>
                      <a:r>
                        <a:rPr lang="en-US" sz="1800" i="0" dirty="0">
                          <a:solidFill>
                            <a:schemeClr val="bg1"/>
                          </a:solidFill>
                        </a:rPr>
                        <a:t>81</a:t>
                      </a:r>
                      <a:r>
                        <a:rPr lang="ru-RU" sz="1800" i="0" dirty="0">
                          <a:solidFill>
                            <a:schemeClr val="bg1"/>
                          </a:solidFill>
                        </a:rPr>
                        <a:t>-</a:t>
                      </a:r>
                      <a:r>
                        <a:rPr lang="en-US" sz="1800" i="0" dirty="0">
                          <a:solidFill>
                            <a:schemeClr val="bg1"/>
                          </a:solidFill>
                        </a:rPr>
                        <a:t>97</a:t>
                      </a:r>
                      <a:endParaRPr sz="1400" i="0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</a:rPr>
                        <a:t>email</a:t>
                      </a:r>
                      <a:endParaRPr sz="160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i="0">
                          <a:solidFill>
                            <a:schemeClr val="bg1"/>
                          </a:solidFill>
                        </a:rPr>
                        <a:t>riyachan2807</a:t>
                      </a:r>
                      <a:r>
                        <a:rPr lang="en-US" sz="1800" i="0" dirty="0">
                          <a:solidFill>
                            <a:schemeClr val="bg1"/>
                          </a:solidFill>
                        </a:rPr>
                        <a:t>@gmail.com</a:t>
                      </a:r>
                      <a:r>
                        <a:rPr lang="en-US" sz="1800" i="0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ru-RU" sz="1800" i="0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771</TotalTime>
  <Words>485</Words>
  <Application>Microsoft Office PowerPoint</Application>
  <PresentationFormat>Экран (16:9)</PresentationFormat>
  <Paragraphs>94</Paragraphs>
  <Slides>11</Slides>
  <Notes>2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Arial Black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Демонстрационная версия</vt:lpstr>
      <vt:lpstr>Текущие результаты</vt:lpstr>
      <vt:lpstr>Презентация PowerPoint</vt:lpstr>
      <vt:lpstr>Презентация PowerPoint</vt:lpstr>
      <vt:lpstr>Риски</vt:lpstr>
      <vt:lpstr>Lean canvas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Сергей</dc:creator>
  <cp:lastModifiedBy>Valeria Dmitrieva</cp:lastModifiedBy>
  <cp:revision>33</cp:revision>
  <dcterms:created xsi:type="dcterms:W3CDTF">2022-11-08T16:20:10Z</dcterms:created>
  <dcterms:modified xsi:type="dcterms:W3CDTF">2023-08-07T08:35:47Z</dcterms:modified>
</cp:coreProperties>
</file>