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6" r:id="rId3"/>
    <p:sldId id="294" r:id="rId4"/>
    <p:sldId id="295" r:id="rId5"/>
    <p:sldId id="297" r:id="rId6"/>
    <p:sldId id="303" r:id="rId7"/>
    <p:sldId id="300" r:id="rId8"/>
    <p:sldId id="301" r:id="rId9"/>
    <p:sldId id="302" r:id="rId10"/>
    <p:sldId id="298" r:id="rId11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3984"/>
    <a:srgbClr val="9F70AD"/>
    <a:srgbClr val="0070C0"/>
    <a:srgbClr val="EB4B0B"/>
    <a:srgbClr val="AF3908"/>
    <a:srgbClr val="C43641"/>
    <a:srgbClr val="00B6F6"/>
    <a:srgbClr val="006DF2"/>
    <a:srgbClr val="164194"/>
    <a:srgbClr val="6D78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016" autoAdjust="0"/>
  </p:normalViewPr>
  <p:slideViewPr>
    <p:cSldViewPr snapToGrid="0" snapToObjects="1">
      <p:cViewPr>
        <p:scale>
          <a:sx n="66" d="100"/>
          <a:sy n="66" d="100"/>
        </p:scale>
        <p:origin x="72" y="-192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0307F5-0E7F-403A-899E-748EC4861F2F}" type="doc">
      <dgm:prSet loTypeId="urn:microsoft.com/office/officeart/2005/8/layout/process1" loCatId="process" qsTypeId="urn:microsoft.com/office/officeart/2005/8/quickstyle/3d2" qsCatId="3D" csTypeId="urn:microsoft.com/office/officeart/2005/8/colors/accent1_2" csCatId="accent1" phldr="1"/>
      <dgm:spPr/>
    </dgm:pt>
    <dgm:pt modelId="{F1E6788F-6D3D-447A-B124-40E8ED41C2AF}">
      <dgm:prSet phldrT="[Текст]"/>
      <dgm:spPr/>
      <dgm:t>
        <a:bodyPr/>
        <a:lstStyle/>
        <a:p>
          <a:r>
            <a:rPr lang="ru-RU" dirty="0" smtClean="0"/>
            <a:t>Получение гранта в «Умник»</a:t>
          </a:r>
        </a:p>
        <a:p>
          <a:r>
            <a:rPr lang="en-US" dirty="0" smtClean="0"/>
            <a:t>IV</a:t>
          </a:r>
          <a:r>
            <a:rPr lang="ru-RU" dirty="0" smtClean="0"/>
            <a:t> кв. 2023</a:t>
          </a:r>
          <a:endParaRPr lang="ru-RU" dirty="0"/>
        </a:p>
      </dgm:t>
    </dgm:pt>
    <dgm:pt modelId="{7E113000-7C9A-42E7-A315-1DD331F71AA3}" type="parTrans" cxnId="{1CB627E7-6CA1-40A7-B831-A789DE15FA14}">
      <dgm:prSet/>
      <dgm:spPr/>
      <dgm:t>
        <a:bodyPr/>
        <a:lstStyle/>
        <a:p>
          <a:endParaRPr lang="ru-RU"/>
        </a:p>
      </dgm:t>
    </dgm:pt>
    <dgm:pt modelId="{7C421ADE-4D78-488E-BF45-2765D0B34219}" type="sibTrans" cxnId="{1CB627E7-6CA1-40A7-B831-A789DE15FA14}">
      <dgm:prSet/>
      <dgm:spPr/>
      <dgm:t>
        <a:bodyPr/>
        <a:lstStyle/>
        <a:p>
          <a:endParaRPr lang="ru-RU"/>
        </a:p>
      </dgm:t>
    </dgm:pt>
    <dgm:pt modelId="{49EE51A4-7DD3-46D7-9524-67429E8C83FD}">
      <dgm:prSet phldrT="[Текст]"/>
      <dgm:spPr/>
      <dgm:t>
        <a:bodyPr/>
        <a:lstStyle/>
        <a:p>
          <a:r>
            <a:rPr lang="ru-RU" dirty="0" smtClean="0"/>
            <a:t>Создание прототипа</a:t>
          </a:r>
        </a:p>
        <a:p>
          <a:r>
            <a:rPr lang="ru-RU" dirty="0" smtClean="0"/>
            <a:t>I кв. 2024</a:t>
          </a:r>
          <a:endParaRPr lang="ru-RU" dirty="0"/>
        </a:p>
      </dgm:t>
    </dgm:pt>
    <dgm:pt modelId="{EDBF23C0-43B9-427E-88AA-5FDAA4362306}" type="parTrans" cxnId="{3E5DEE0F-C1F5-41BF-A99A-D46D8954FED4}">
      <dgm:prSet/>
      <dgm:spPr/>
      <dgm:t>
        <a:bodyPr/>
        <a:lstStyle/>
        <a:p>
          <a:endParaRPr lang="ru-RU"/>
        </a:p>
      </dgm:t>
    </dgm:pt>
    <dgm:pt modelId="{61EBDE99-7595-4516-A6FA-3CF8B71BFC00}" type="sibTrans" cxnId="{3E5DEE0F-C1F5-41BF-A99A-D46D8954FED4}">
      <dgm:prSet/>
      <dgm:spPr/>
      <dgm:t>
        <a:bodyPr/>
        <a:lstStyle/>
        <a:p>
          <a:endParaRPr lang="ru-RU"/>
        </a:p>
      </dgm:t>
    </dgm:pt>
    <dgm:pt modelId="{BC070B50-A44C-419F-BAD0-BCEE2B6D9F07}">
      <dgm:prSet/>
      <dgm:spPr/>
      <dgm:t>
        <a:bodyPr/>
        <a:lstStyle/>
        <a:p>
          <a:r>
            <a:rPr lang="ru-RU" dirty="0" smtClean="0"/>
            <a:t>Создание странички для продвижения в социальной сети</a:t>
          </a:r>
          <a:endParaRPr lang="en-US" dirty="0" smtClean="0"/>
        </a:p>
        <a:p>
          <a:r>
            <a:rPr lang="en-US" dirty="0" smtClean="0"/>
            <a:t>II</a:t>
          </a:r>
          <a:r>
            <a:rPr lang="ru-RU" dirty="0" smtClean="0"/>
            <a:t> кв. 202</a:t>
          </a:r>
          <a:r>
            <a:rPr lang="en-US" dirty="0" smtClean="0"/>
            <a:t>4</a:t>
          </a:r>
          <a:endParaRPr lang="ru-RU" dirty="0"/>
        </a:p>
      </dgm:t>
    </dgm:pt>
    <dgm:pt modelId="{FFF3B6B1-891D-486B-8DA9-B90273142779}" type="parTrans" cxnId="{4DAE9B7E-B129-4402-9FD8-B80BC05EB9EA}">
      <dgm:prSet/>
      <dgm:spPr/>
      <dgm:t>
        <a:bodyPr/>
        <a:lstStyle/>
        <a:p>
          <a:endParaRPr lang="ru-RU"/>
        </a:p>
      </dgm:t>
    </dgm:pt>
    <dgm:pt modelId="{E4A5C17F-A33C-4678-8652-2F11ED84726F}" type="sibTrans" cxnId="{4DAE9B7E-B129-4402-9FD8-B80BC05EB9EA}">
      <dgm:prSet/>
      <dgm:spPr/>
      <dgm:t>
        <a:bodyPr/>
        <a:lstStyle/>
        <a:p>
          <a:endParaRPr lang="ru-RU"/>
        </a:p>
      </dgm:t>
    </dgm:pt>
    <dgm:pt modelId="{1C9AA959-30AC-4BBC-944C-F9C309767BD2}">
      <dgm:prSet phldrT="[Текст]"/>
      <dgm:spPr/>
      <dgm:t>
        <a:bodyPr/>
        <a:lstStyle/>
        <a:p>
          <a:r>
            <a:rPr lang="ru-RU" dirty="0" smtClean="0"/>
            <a:t>Регистрация в качестве </a:t>
          </a:r>
          <a:r>
            <a:rPr lang="ru-RU" dirty="0" err="1" smtClean="0"/>
            <a:t>самозанятого</a:t>
          </a:r>
          <a:r>
            <a:rPr lang="ru-RU" dirty="0" smtClean="0"/>
            <a:t> </a:t>
          </a:r>
          <a:r>
            <a:rPr lang="en-US" dirty="0" smtClean="0"/>
            <a:t>III</a:t>
          </a:r>
          <a:r>
            <a:rPr lang="ru-RU" dirty="0" smtClean="0"/>
            <a:t> кв. 2023</a:t>
          </a:r>
          <a:endParaRPr lang="ru-RU" dirty="0"/>
        </a:p>
      </dgm:t>
    </dgm:pt>
    <dgm:pt modelId="{1DFC2352-11F3-47AC-AD72-A979B37BA307}" type="parTrans" cxnId="{F1FC68C9-CCD7-461F-B2F7-F6A855EFA307}">
      <dgm:prSet/>
      <dgm:spPr/>
      <dgm:t>
        <a:bodyPr/>
        <a:lstStyle/>
        <a:p>
          <a:endParaRPr lang="ru-RU"/>
        </a:p>
      </dgm:t>
    </dgm:pt>
    <dgm:pt modelId="{E77EBCC4-68A1-487B-B0C0-93874A93A35F}" type="sibTrans" cxnId="{F1FC68C9-CCD7-461F-B2F7-F6A855EFA307}">
      <dgm:prSet/>
      <dgm:spPr/>
      <dgm:t>
        <a:bodyPr/>
        <a:lstStyle/>
        <a:p>
          <a:endParaRPr lang="ru-RU"/>
        </a:p>
      </dgm:t>
    </dgm:pt>
    <dgm:pt modelId="{38C934CC-BE49-44C1-A7B2-82B003F03C2A}" type="pres">
      <dgm:prSet presAssocID="{9E0307F5-0E7F-403A-899E-748EC4861F2F}" presName="Name0" presStyleCnt="0">
        <dgm:presLayoutVars>
          <dgm:dir/>
          <dgm:resizeHandles val="exact"/>
        </dgm:presLayoutVars>
      </dgm:prSet>
      <dgm:spPr/>
    </dgm:pt>
    <dgm:pt modelId="{CC94C899-429B-4BDA-B6C8-CF70E79954B2}" type="pres">
      <dgm:prSet presAssocID="{1C9AA959-30AC-4BBC-944C-F9C309767BD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030589-28C5-4809-AE0B-EC06D2008F3B}" type="pres">
      <dgm:prSet presAssocID="{E77EBCC4-68A1-487B-B0C0-93874A93A35F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1BC0369-A489-4284-A617-00CAE3EF8990}" type="pres">
      <dgm:prSet presAssocID="{E77EBCC4-68A1-487B-B0C0-93874A93A35F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184585A4-F402-4934-8AF7-26ABD10E9D6E}" type="pres">
      <dgm:prSet presAssocID="{F1E6788F-6D3D-447A-B124-40E8ED41C2A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EDC705-8337-46CF-A09F-F5DE3A4F350A}" type="pres">
      <dgm:prSet presAssocID="{7C421ADE-4D78-488E-BF45-2765D0B34219}" presName="sibTrans" presStyleLbl="sibTrans2D1" presStyleIdx="1" presStyleCnt="3"/>
      <dgm:spPr/>
      <dgm:t>
        <a:bodyPr/>
        <a:lstStyle/>
        <a:p>
          <a:endParaRPr lang="ru-RU"/>
        </a:p>
      </dgm:t>
    </dgm:pt>
    <dgm:pt modelId="{8A1EF3F4-26FE-40B7-8A99-9228B647C443}" type="pres">
      <dgm:prSet presAssocID="{7C421ADE-4D78-488E-BF45-2765D0B34219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FA6B5FEC-DCE4-4EE0-B81F-5106B3A592A5}" type="pres">
      <dgm:prSet presAssocID="{49EE51A4-7DD3-46D7-9524-67429E8C83F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09A2EF-186F-45AF-BFE0-59BC0CBCB40A}" type="pres">
      <dgm:prSet presAssocID="{61EBDE99-7595-4516-A6FA-3CF8B71BFC00}" presName="sibTrans" presStyleLbl="sibTrans2D1" presStyleIdx="2" presStyleCnt="3"/>
      <dgm:spPr/>
      <dgm:t>
        <a:bodyPr/>
        <a:lstStyle/>
        <a:p>
          <a:endParaRPr lang="ru-RU"/>
        </a:p>
      </dgm:t>
    </dgm:pt>
    <dgm:pt modelId="{139AA2AB-BC7B-4559-B8B2-DEFA853832F2}" type="pres">
      <dgm:prSet presAssocID="{61EBDE99-7595-4516-A6FA-3CF8B71BFC00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50857F63-5D09-467B-8327-0D69E5A54DCA}" type="pres">
      <dgm:prSet presAssocID="{BC070B50-A44C-419F-BAD0-BCEE2B6D9F07}" presName="node" presStyleLbl="node1" presStyleIdx="3" presStyleCnt="4" custLinFactX="50431" custLinFactNeighborX="100000" custLinFactNeighborY="-27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997C82-3A06-420F-8B37-815C4B7AA9D6}" type="presOf" srcId="{BC070B50-A44C-419F-BAD0-BCEE2B6D9F07}" destId="{50857F63-5D09-467B-8327-0D69E5A54DCA}" srcOrd="0" destOrd="0" presId="urn:microsoft.com/office/officeart/2005/8/layout/process1"/>
    <dgm:cxn modelId="{4A561E8B-26EC-47F9-A83E-ED1C838513CB}" type="presOf" srcId="{7C421ADE-4D78-488E-BF45-2765D0B34219}" destId="{8A1EF3F4-26FE-40B7-8A99-9228B647C443}" srcOrd="1" destOrd="0" presId="urn:microsoft.com/office/officeart/2005/8/layout/process1"/>
    <dgm:cxn modelId="{DF4AE945-A1E2-4746-8095-EC0D3E8C13F5}" type="presOf" srcId="{7C421ADE-4D78-488E-BF45-2765D0B34219}" destId="{87EDC705-8337-46CF-A09F-F5DE3A4F350A}" srcOrd="0" destOrd="0" presId="urn:microsoft.com/office/officeart/2005/8/layout/process1"/>
    <dgm:cxn modelId="{AF109E47-FA2D-459F-A1ED-2A4956DA3F24}" type="presOf" srcId="{49EE51A4-7DD3-46D7-9524-67429E8C83FD}" destId="{FA6B5FEC-DCE4-4EE0-B81F-5106B3A592A5}" srcOrd="0" destOrd="0" presId="urn:microsoft.com/office/officeart/2005/8/layout/process1"/>
    <dgm:cxn modelId="{ADBD34E3-7172-43BD-BAFA-80319219F0D0}" type="presOf" srcId="{E77EBCC4-68A1-487B-B0C0-93874A93A35F}" destId="{88030589-28C5-4809-AE0B-EC06D2008F3B}" srcOrd="0" destOrd="0" presId="urn:microsoft.com/office/officeart/2005/8/layout/process1"/>
    <dgm:cxn modelId="{1CB627E7-6CA1-40A7-B831-A789DE15FA14}" srcId="{9E0307F5-0E7F-403A-899E-748EC4861F2F}" destId="{F1E6788F-6D3D-447A-B124-40E8ED41C2AF}" srcOrd="1" destOrd="0" parTransId="{7E113000-7C9A-42E7-A315-1DD331F71AA3}" sibTransId="{7C421ADE-4D78-488E-BF45-2765D0B34219}"/>
    <dgm:cxn modelId="{3E5DEE0F-C1F5-41BF-A99A-D46D8954FED4}" srcId="{9E0307F5-0E7F-403A-899E-748EC4861F2F}" destId="{49EE51A4-7DD3-46D7-9524-67429E8C83FD}" srcOrd="2" destOrd="0" parTransId="{EDBF23C0-43B9-427E-88AA-5FDAA4362306}" sibTransId="{61EBDE99-7595-4516-A6FA-3CF8B71BFC00}"/>
    <dgm:cxn modelId="{C0A3C0D4-FDFE-4381-963A-88FF03C7450D}" type="presOf" srcId="{9E0307F5-0E7F-403A-899E-748EC4861F2F}" destId="{38C934CC-BE49-44C1-A7B2-82B003F03C2A}" srcOrd="0" destOrd="0" presId="urn:microsoft.com/office/officeart/2005/8/layout/process1"/>
    <dgm:cxn modelId="{F1FC68C9-CCD7-461F-B2F7-F6A855EFA307}" srcId="{9E0307F5-0E7F-403A-899E-748EC4861F2F}" destId="{1C9AA959-30AC-4BBC-944C-F9C309767BD2}" srcOrd="0" destOrd="0" parTransId="{1DFC2352-11F3-47AC-AD72-A979B37BA307}" sibTransId="{E77EBCC4-68A1-487B-B0C0-93874A93A35F}"/>
    <dgm:cxn modelId="{1679F39D-6239-4F7D-AABA-8ED98D144305}" type="presOf" srcId="{F1E6788F-6D3D-447A-B124-40E8ED41C2AF}" destId="{184585A4-F402-4934-8AF7-26ABD10E9D6E}" srcOrd="0" destOrd="0" presId="urn:microsoft.com/office/officeart/2005/8/layout/process1"/>
    <dgm:cxn modelId="{FB4CB08F-197C-434C-B269-7869B3DD9EFE}" type="presOf" srcId="{61EBDE99-7595-4516-A6FA-3CF8B71BFC00}" destId="{139AA2AB-BC7B-4559-B8B2-DEFA853832F2}" srcOrd="1" destOrd="0" presId="urn:microsoft.com/office/officeart/2005/8/layout/process1"/>
    <dgm:cxn modelId="{4DAE9B7E-B129-4402-9FD8-B80BC05EB9EA}" srcId="{9E0307F5-0E7F-403A-899E-748EC4861F2F}" destId="{BC070B50-A44C-419F-BAD0-BCEE2B6D9F07}" srcOrd="3" destOrd="0" parTransId="{FFF3B6B1-891D-486B-8DA9-B90273142779}" sibTransId="{E4A5C17F-A33C-4678-8652-2F11ED84726F}"/>
    <dgm:cxn modelId="{43571F1D-4D02-452E-B4FF-B953BCB89DEF}" type="presOf" srcId="{E77EBCC4-68A1-487B-B0C0-93874A93A35F}" destId="{C1BC0369-A489-4284-A617-00CAE3EF8990}" srcOrd="1" destOrd="0" presId="urn:microsoft.com/office/officeart/2005/8/layout/process1"/>
    <dgm:cxn modelId="{AE2FD349-DEF2-4BCD-A04D-2373FE2C557A}" type="presOf" srcId="{61EBDE99-7595-4516-A6FA-3CF8B71BFC00}" destId="{2609A2EF-186F-45AF-BFE0-59BC0CBCB40A}" srcOrd="0" destOrd="0" presId="urn:microsoft.com/office/officeart/2005/8/layout/process1"/>
    <dgm:cxn modelId="{82122F73-C62A-46A6-B3EE-7E9682049A79}" type="presOf" srcId="{1C9AA959-30AC-4BBC-944C-F9C309767BD2}" destId="{CC94C899-429B-4BDA-B6C8-CF70E79954B2}" srcOrd="0" destOrd="0" presId="urn:microsoft.com/office/officeart/2005/8/layout/process1"/>
    <dgm:cxn modelId="{E60C1F6C-5A49-4F35-8092-7093DCFCF2E5}" type="presParOf" srcId="{38C934CC-BE49-44C1-A7B2-82B003F03C2A}" destId="{CC94C899-429B-4BDA-B6C8-CF70E79954B2}" srcOrd="0" destOrd="0" presId="urn:microsoft.com/office/officeart/2005/8/layout/process1"/>
    <dgm:cxn modelId="{5F08DD92-C81C-4731-BF4A-BB9BE5767704}" type="presParOf" srcId="{38C934CC-BE49-44C1-A7B2-82B003F03C2A}" destId="{88030589-28C5-4809-AE0B-EC06D2008F3B}" srcOrd="1" destOrd="0" presId="urn:microsoft.com/office/officeart/2005/8/layout/process1"/>
    <dgm:cxn modelId="{1DBD7551-7220-4B7E-8B38-CA0AEE6A3D38}" type="presParOf" srcId="{88030589-28C5-4809-AE0B-EC06D2008F3B}" destId="{C1BC0369-A489-4284-A617-00CAE3EF8990}" srcOrd="0" destOrd="0" presId="urn:microsoft.com/office/officeart/2005/8/layout/process1"/>
    <dgm:cxn modelId="{97995152-05E9-4C7A-9671-B5BCF1264A20}" type="presParOf" srcId="{38C934CC-BE49-44C1-A7B2-82B003F03C2A}" destId="{184585A4-F402-4934-8AF7-26ABD10E9D6E}" srcOrd="2" destOrd="0" presId="urn:microsoft.com/office/officeart/2005/8/layout/process1"/>
    <dgm:cxn modelId="{D18ED428-DD83-48BD-B5A9-39F99FA6CD80}" type="presParOf" srcId="{38C934CC-BE49-44C1-A7B2-82B003F03C2A}" destId="{87EDC705-8337-46CF-A09F-F5DE3A4F350A}" srcOrd="3" destOrd="0" presId="urn:microsoft.com/office/officeart/2005/8/layout/process1"/>
    <dgm:cxn modelId="{62BA4386-3538-420D-AF6E-51DF6C4FE9D4}" type="presParOf" srcId="{87EDC705-8337-46CF-A09F-F5DE3A4F350A}" destId="{8A1EF3F4-26FE-40B7-8A99-9228B647C443}" srcOrd="0" destOrd="0" presId="urn:microsoft.com/office/officeart/2005/8/layout/process1"/>
    <dgm:cxn modelId="{273FB60F-0BC4-4760-91BF-1ED0AAA7A754}" type="presParOf" srcId="{38C934CC-BE49-44C1-A7B2-82B003F03C2A}" destId="{FA6B5FEC-DCE4-4EE0-B81F-5106B3A592A5}" srcOrd="4" destOrd="0" presId="urn:microsoft.com/office/officeart/2005/8/layout/process1"/>
    <dgm:cxn modelId="{FE1513DC-156A-48E4-B41E-D9EE31F036FF}" type="presParOf" srcId="{38C934CC-BE49-44C1-A7B2-82B003F03C2A}" destId="{2609A2EF-186F-45AF-BFE0-59BC0CBCB40A}" srcOrd="5" destOrd="0" presId="urn:microsoft.com/office/officeart/2005/8/layout/process1"/>
    <dgm:cxn modelId="{893E0DA1-0651-48B0-91F8-55E37D766B98}" type="presParOf" srcId="{2609A2EF-186F-45AF-BFE0-59BC0CBCB40A}" destId="{139AA2AB-BC7B-4559-B8B2-DEFA853832F2}" srcOrd="0" destOrd="0" presId="urn:microsoft.com/office/officeart/2005/8/layout/process1"/>
    <dgm:cxn modelId="{6C51D8DB-A46E-4E3B-BDBF-FED81CFEB18C}" type="presParOf" srcId="{38C934CC-BE49-44C1-A7B2-82B003F03C2A}" destId="{50857F63-5D09-467B-8327-0D69E5A54DCA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FC604B-B1A9-4792-9B83-C5E058AEF94E}" type="doc">
      <dgm:prSet loTypeId="urn:microsoft.com/office/officeart/2005/8/layout/process1" loCatId="process" qsTypeId="urn:microsoft.com/office/officeart/2005/8/quickstyle/3d2" qsCatId="3D" csTypeId="urn:microsoft.com/office/officeart/2005/8/colors/accent1_2" csCatId="accent1" phldr="1"/>
      <dgm:spPr/>
    </dgm:pt>
    <dgm:pt modelId="{43C078D3-C7CF-438E-B09B-1C731F802835}">
      <dgm:prSet phldrT="[Текст]"/>
      <dgm:spPr/>
      <dgm:t>
        <a:bodyPr/>
        <a:lstStyle/>
        <a:p>
          <a:r>
            <a:rPr lang="ru-RU" dirty="0"/>
            <a:t>Поиск </a:t>
          </a:r>
          <a:r>
            <a:rPr lang="ru-RU" dirty="0" smtClean="0"/>
            <a:t>поставщиков, сотрудников для расширения</a:t>
          </a:r>
          <a:endParaRPr lang="en-US" dirty="0"/>
        </a:p>
        <a:p>
          <a:r>
            <a:rPr lang="en-US" dirty="0"/>
            <a:t>IV</a:t>
          </a:r>
          <a:r>
            <a:rPr lang="ru-RU" dirty="0"/>
            <a:t> кв. 202</a:t>
          </a:r>
          <a:r>
            <a:rPr lang="en-US" dirty="0"/>
            <a:t>4</a:t>
          </a:r>
          <a:r>
            <a:rPr lang="ru-RU" dirty="0"/>
            <a:t> </a:t>
          </a:r>
        </a:p>
      </dgm:t>
    </dgm:pt>
    <dgm:pt modelId="{822D7848-05F0-4826-912A-FB2F37C48224}" type="parTrans" cxnId="{93B31F98-687F-4F6A-B3C2-C1A71D5587D5}">
      <dgm:prSet/>
      <dgm:spPr/>
      <dgm:t>
        <a:bodyPr/>
        <a:lstStyle/>
        <a:p>
          <a:endParaRPr lang="ru-RU"/>
        </a:p>
      </dgm:t>
    </dgm:pt>
    <dgm:pt modelId="{5D8F3016-0B00-4635-AB6D-E3185DCA94D4}" type="sibTrans" cxnId="{93B31F98-687F-4F6A-B3C2-C1A71D5587D5}">
      <dgm:prSet/>
      <dgm:spPr/>
      <dgm:t>
        <a:bodyPr/>
        <a:lstStyle/>
        <a:p>
          <a:endParaRPr lang="ru-RU"/>
        </a:p>
      </dgm:t>
    </dgm:pt>
    <dgm:pt modelId="{BB7CB435-38E5-47C2-9FA9-D05309119298}">
      <dgm:prSet phldrT="[Текст]" custT="1"/>
      <dgm:spPr/>
      <dgm:t>
        <a:bodyPr/>
        <a:lstStyle/>
        <a:p>
          <a:r>
            <a:rPr lang="ru-RU" sz="1600" dirty="0"/>
            <a:t>Подписание договора с магазином здорового питания «Жизнь Март»</a:t>
          </a:r>
          <a:endParaRPr lang="en-US" sz="1600" dirty="0"/>
        </a:p>
        <a:p>
          <a:r>
            <a:rPr lang="en-US" sz="1400" dirty="0" smtClean="0"/>
            <a:t>VI</a:t>
          </a:r>
          <a:r>
            <a:rPr lang="ru-RU" sz="1400" dirty="0" smtClean="0"/>
            <a:t> </a:t>
          </a:r>
          <a:r>
            <a:rPr lang="ru-RU" sz="1400" dirty="0"/>
            <a:t>кв. 202</a:t>
          </a:r>
          <a:r>
            <a:rPr lang="en-US" sz="1400" dirty="0"/>
            <a:t>5</a:t>
          </a:r>
          <a:endParaRPr lang="ru-RU" sz="1400" dirty="0"/>
        </a:p>
      </dgm:t>
    </dgm:pt>
    <dgm:pt modelId="{36C978B0-CB8F-40AE-8496-C280EE326014}" type="parTrans" cxnId="{67857DD1-70C7-4C62-A736-95C8B8FD6DCA}">
      <dgm:prSet/>
      <dgm:spPr/>
      <dgm:t>
        <a:bodyPr/>
        <a:lstStyle/>
        <a:p>
          <a:endParaRPr lang="ru-RU"/>
        </a:p>
      </dgm:t>
    </dgm:pt>
    <dgm:pt modelId="{C486FDBE-CCF1-4D5D-BCF2-3454551A1FF5}" type="sibTrans" cxnId="{67857DD1-70C7-4C62-A736-95C8B8FD6DCA}">
      <dgm:prSet/>
      <dgm:spPr/>
      <dgm:t>
        <a:bodyPr/>
        <a:lstStyle/>
        <a:p>
          <a:endParaRPr lang="ru-RU"/>
        </a:p>
      </dgm:t>
    </dgm:pt>
    <dgm:pt modelId="{DD841929-4726-4508-A74C-1D236B0708CD}" type="pres">
      <dgm:prSet presAssocID="{6AFC604B-B1A9-4792-9B83-C5E058AEF94E}" presName="Name0" presStyleCnt="0">
        <dgm:presLayoutVars>
          <dgm:dir/>
          <dgm:resizeHandles val="exact"/>
        </dgm:presLayoutVars>
      </dgm:prSet>
      <dgm:spPr/>
    </dgm:pt>
    <dgm:pt modelId="{D33EC9F9-E3F7-45AF-9AB8-876091CEFE21}" type="pres">
      <dgm:prSet presAssocID="{43C078D3-C7CF-438E-B09B-1C731F802835}" presName="node" presStyleLbl="node1" presStyleIdx="0" presStyleCnt="2" custLinFactNeighborX="-48461" custLinFactNeighborY="-12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7AB052-356D-4EDD-B1BB-8B956AE206DE}" type="pres">
      <dgm:prSet presAssocID="{5D8F3016-0B00-4635-AB6D-E3185DCA94D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87FF547D-2FC3-4D61-A9FB-7159307B677F}" type="pres">
      <dgm:prSet presAssocID="{5D8F3016-0B00-4635-AB6D-E3185DCA94D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A0C2821E-394E-401E-901D-1D4D4E3DF463}" type="pres">
      <dgm:prSet presAssocID="{BB7CB435-38E5-47C2-9FA9-D0530911929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6DE597-C3AC-4060-A0C9-B47087ECF99E}" type="presOf" srcId="{BB7CB435-38E5-47C2-9FA9-D05309119298}" destId="{A0C2821E-394E-401E-901D-1D4D4E3DF463}" srcOrd="0" destOrd="0" presId="urn:microsoft.com/office/officeart/2005/8/layout/process1"/>
    <dgm:cxn modelId="{67857DD1-70C7-4C62-A736-95C8B8FD6DCA}" srcId="{6AFC604B-B1A9-4792-9B83-C5E058AEF94E}" destId="{BB7CB435-38E5-47C2-9FA9-D05309119298}" srcOrd="1" destOrd="0" parTransId="{36C978B0-CB8F-40AE-8496-C280EE326014}" sibTransId="{C486FDBE-CCF1-4D5D-BCF2-3454551A1FF5}"/>
    <dgm:cxn modelId="{9A66E9D8-30E3-4E7D-9BC3-9510E745AA50}" type="presOf" srcId="{5D8F3016-0B00-4635-AB6D-E3185DCA94D4}" destId="{C87AB052-356D-4EDD-B1BB-8B956AE206DE}" srcOrd="0" destOrd="0" presId="urn:microsoft.com/office/officeart/2005/8/layout/process1"/>
    <dgm:cxn modelId="{723EAC46-058E-4DA2-80E4-F198152BEDA9}" type="presOf" srcId="{43C078D3-C7CF-438E-B09B-1C731F802835}" destId="{D33EC9F9-E3F7-45AF-9AB8-876091CEFE21}" srcOrd="0" destOrd="0" presId="urn:microsoft.com/office/officeart/2005/8/layout/process1"/>
    <dgm:cxn modelId="{73520B4F-F071-4CA5-AEA6-63AC81CD8C47}" type="presOf" srcId="{5D8F3016-0B00-4635-AB6D-E3185DCA94D4}" destId="{87FF547D-2FC3-4D61-A9FB-7159307B677F}" srcOrd="1" destOrd="0" presId="urn:microsoft.com/office/officeart/2005/8/layout/process1"/>
    <dgm:cxn modelId="{93B31F98-687F-4F6A-B3C2-C1A71D5587D5}" srcId="{6AFC604B-B1A9-4792-9B83-C5E058AEF94E}" destId="{43C078D3-C7CF-438E-B09B-1C731F802835}" srcOrd="0" destOrd="0" parTransId="{822D7848-05F0-4826-912A-FB2F37C48224}" sibTransId="{5D8F3016-0B00-4635-AB6D-E3185DCA94D4}"/>
    <dgm:cxn modelId="{0A355C82-81F4-41C5-A5AF-FF843D733FFF}" type="presOf" srcId="{6AFC604B-B1A9-4792-9B83-C5E058AEF94E}" destId="{DD841929-4726-4508-A74C-1D236B0708CD}" srcOrd="0" destOrd="0" presId="urn:microsoft.com/office/officeart/2005/8/layout/process1"/>
    <dgm:cxn modelId="{6A084B51-A6AF-40C9-B2ED-CC68309B6727}" type="presParOf" srcId="{DD841929-4726-4508-A74C-1D236B0708CD}" destId="{D33EC9F9-E3F7-45AF-9AB8-876091CEFE21}" srcOrd="0" destOrd="0" presId="urn:microsoft.com/office/officeart/2005/8/layout/process1"/>
    <dgm:cxn modelId="{34E4C460-0960-418A-AEB7-7392B3AFFFF4}" type="presParOf" srcId="{DD841929-4726-4508-A74C-1D236B0708CD}" destId="{C87AB052-356D-4EDD-B1BB-8B956AE206DE}" srcOrd="1" destOrd="0" presId="urn:microsoft.com/office/officeart/2005/8/layout/process1"/>
    <dgm:cxn modelId="{87C2B7DC-5A7E-4AD1-8632-F49E9082AB77}" type="presParOf" srcId="{C87AB052-356D-4EDD-B1BB-8B956AE206DE}" destId="{87FF547D-2FC3-4D61-A9FB-7159307B677F}" srcOrd="0" destOrd="0" presId="urn:microsoft.com/office/officeart/2005/8/layout/process1"/>
    <dgm:cxn modelId="{6A4C9278-211D-4470-A27A-AD3B1A5BE41E}" type="presParOf" srcId="{DD841929-4726-4508-A74C-1D236B0708CD}" destId="{A0C2821E-394E-401E-901D-1D4D4E3DF46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94C899-429B-4BDA-B6C8-CF70E79954B2}">
      <dsp:nvSpPr>
        <dsp:cNvPr id="0" name=""/>
        <dsp:cNvSpPr/>
      </dsp:nvSpPr>
      <dsp:spPr>
        <a:xfrm>
          <a:off x="3974" y="584525"/>
          <a:ext cx="1737634" cy="1879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Регистрация в качестве </a:t>
          </a:r>
          <a:r>
            <a:rPr lang="ru-RU" sz="1600" kern="1200" dirty="0" err="1" smtClean="0"/>
            <a:t>самозанятого</a:t>
          </a:r>
          <a:r>
            <a:rPr lang="ru-RU" sz="1600" kern="1200" dirty="0" smtClean="0"/>
            <a:t> </a:t>
          </a:r>
          <a:r>
            <a:rPr lang="en-US" sz="1600" kern="1200" dirty="0" smtClean="0"/>
            <a:t>III</a:t>
          </a:r>
          <a:r>
            <a:rPr lang="ru-RU" sz="1600" kern="1200" dirty="0" smtClean="0"/>
            <a:t> кв. 2023</a:t>
          </a:r>
          <a:endParaRPr lang="ru-RU" sz="1600" kern="1200" dirty="0"/>
        </a:p>
      </dsp:txBody>
      <dsp:txXfrm>
        <a:off x="54868" y="635419"/>
        <a:ext cx="1635846" cy="1777708"/>
      </dsp:txXfrm>
    </dsp:sp>
    <dsp:sp modelId="{88030589-28C5-4809-AE0B-EC06D2008F3B}">
      <dsp:nvSpPr>
        <dsp:cNvPr id="0" name=""/>
        <dsp:cNvSpPr/>
      </dsp:nvSpPr>
      <dsp:spPr>
        <a:xfrm>
          <a:off x="1915372" y="1308806"/>
          <a:ext cx="368378" cy="4309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1915372" y="1394993"/>
        <a:ext cx="257865" cy="258559"/>
      </dsp:txXfrm>
    </dsp:sp>
    <dsp:sp modelId="{184585A4-F402-4934-8AF7-26ABD10E9D6E}">
      <dsp:nvSpPr>
        <dsp:cNvPr id="0" name=""/>
        <dsp:cNvSpPr/>
      </dsp:nvSpPr>
      <dsp:spPr>
        <a:xfrm>
          <a:off x="2436662" y="584525"/>
          <a:ext cx="1737634" cy="1879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Получение гранта в «Умник»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IV</a:t>
          </a:r>
          <a:r>
            <a:rPr lang="ru-RU" sz="1600" kern="1200" dirty="0" smtClean="0"/>
            <a:t> кв. 2023</a:t>
          </a:r>
          <a:endParaRPr lang="ru-RU" sz="1600" kern="1200" dirty="0"/>
        </a:p>
      </dsp:txBody>
      <dsp:txXfrm>
        <a:off x="2487556" y="635419"/>
        <a:ext cx="1635846" cy="1777708"/>
      </dsp:txXfrm>
    </dsp:sp>
    <dsp:sp modelId="{87EDC705-8337-46CF-A09F-F5DE3A4F350A}">
      <dsp:nvSpPr>
        <dsp:cNvPr id="0" name=""/>
        <dsp:cNvSpPr/>
      </dsp:nvSpPr>
      <dsp:spPr>
        <a:xfrm>
          <a:off x="4348060" y="1308806"/>
          <a:ext cx="368378" cy="4309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4348060" y="1394993"/>
        <a:ext cx="257865" cy="258559"/>
      </dsp:txXfrm>
    </dsp:sp>
    <dsp:sp modelId="{FA6B5FEC-DCE4-4EE0-B81F-5106B3A592A5}">
      <dsp:nvSpPr>
        <dsp:cNvPr id="0" name=""/>
        <dsp:cNvSpPr/>
      </dsp:nvSpPr>
      <dsp:spPr>
        <a:xfrm>
          <a:off x="4869350" y="584525"/>
          <a:ext cx="1737634" cy="1879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Создание прототипа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I кв. 2024</a:t>
          </a:r>
          <a:endParaRPr lang="ru-RU" sz="1600" kern="1200" dirty="0"/>
        </a:p>
      </dsp:txBody>
      <dsp:txXfrm>
        <a:off x="4920244" y="635419"/>
        <a:ext cx="1635846" cy="1777708"/>
      </dsp:txXfrm>
    </dsp:sp>
    <dsp:sp modelId="{2609A2EF-186F-45AF-BFE0-59BC0CBCB40A}">
      <dsp:nvSpPr>
        <dsp:cNvPr id="0" name=""/>
        <dsp:cNvSpPr/>
      </dsp:nvSpPr>
      <dsp:spPr>
        <a:xfrm rot="21526454">
          <a:off x="6781700" y="1282513"/>
          <a:ext cx="370569" cy="4309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6781713" y="1369889"/>
        <a:ext cx="259398" cy="258559"/>
      </dsp:txXfrm>
    </dsp:sp>
    <dsp:sp modelId="{50857F63-5D09-467B-8327-0D69E5A54DCA}">
      <dsp:nvSpPr>
        <dsp:cNvPr id="0" name=""/>
        <dsp:cNvSpPr/>
      </dsp:nvSpPr>
      <dsp:spPr>
        <a:xfrm>
          <a:off x="7306013" y="532388"/>
          <a:ext cx="1737634" cy="1879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Создание странички для продвижения в социальной сети</a:t>
          </a: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II</a:t>
          </a:r>
          <a:r>
            <a:rPr lang="ru-RU" sz="1600" kern="1200" dirty="0" smtClean="0"/>
            <a:t> кв. 202</a:t>
          </a:r>
          <a:r>
            <a:rPr lang="en-US" sz="1600" kern="1200" dirty="0" smtClean="0"/>
            <a:t>4</a:t>
          </a:r>
          <a:endParaRPr lang="ru-RU" sz="1600" kern="1200" dirty="0"/>
        </a:p>
      </dsp:txBody>
      <dsp:txXfrm>
        <a:off x="7356907" y="583282"/>
        <a:ext cx="1635846" cy="17777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EC9F9-E3F7-45AF-9AB8-876091CEFE21}">
      <dsp:nvSpPr>
        <dsp:cNvPr id="0" name=""/>
        <dsp:cNvSpPr/>
      </dsp:nvSpPr>
      <dsp:spPr>
        <a:xfrm>
          <a:off x="0" y="0"/>
          <a:ext cx="2556265" cy="1503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Поиск </a:t>
          </a:r>
          <a:r>
            <a:rPr lang="ru-RU" sz="1700" kern="1200" dirty="0" smtClean="0"/>
            <a:t>поставщиков, сотрудников для расширения</a:t>
          </a:r>
          <a:endParaRPr lang="en-US" sz="1700" kern="1200" dirty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IV</a:t>
          </a:r>
          <a:r>
            <a:rPr lang="ru-RU" sz="1700" kern="1200" dirty="0"/>
            <a:t> кв. 202</a:t>
          </a:r>
          <a:r>
            <a:rPr lang="en-US" sz="1700" kern="1200" dirty="0"/>
            <a:t>4</a:t>
          </a:r>
          <a:r>
            <a:rPr lang="ru-RU" sz="1700" kern="1200" dirty="0"/>
            <a:t> </a:t>
          </a:r>
        </a:p>
      </dsp:txBody>
      <dsp:txXfrm>
        <a:off x="44039" y="44039"/>
        <a:ext cx="2468187" cy="1415528"/>
      </dsp:txXfrm>
    </dsp:sp>
    <dsp:sp modelId="{C87AB052-356D-4EDD-B1BB-8B956AE206DE}">
      <dsp:nvSpPr>
        <dsp:cNvPr id="0" name=""/>
        <dsp:cNvSpPr/>
      </dsp:nvSpPr>
      <dsp:spPr>
        <a:xfrm>
          <a:off x="2812942" y="434826"/>
          <a:ext cx="544153" cy="6339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812942" y="561617"/>
        <a:ext cx="380907" cy="380371"/>
      </dsp:txXfrm>
    </dsp:sp>
    <dsp:sp modelId="{A0C2821E-394E-401E-901D-1D4D4E3DF463}">
      <dsp:nvSpPr>
        <dsp:cNvPr id="0" name=""/>
        <dsp:cNvSpPr/>
      </dsp:nvSpPr>
      <dsp:spPr>
        <a:xfrm>
          <a:off x="3582970" y="0"/>
          <a:ext cx="2556265" cy="1503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Подписание договора с магазином здорового питания «Жизнь Март»</a:t>
          </a:r>
          <a:endParaRPr lang="en-U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VI</a:t>
          </a:r>
          <a:r>
            <a:rPr lang="ru-RU" sz="1400" kern="1200" dirty="0" smtClean="0"/>
            <a:t> </a:t>
          </a:r>
          <a:r>
            <a:rPr lang="ru-RU" sz="1400" kern="1200" dirty="0"/>
            <a:t>кв. 202</a:t>
          </a:r>
          <a:r>
            <a:rPr lang="en-US" sz="1400" kern="1200" dirty="0"/>
            <a:t>5</a:t>
          </a:r>
          <a:endParaRPr lang="ru-RU" sz="1400" kern="1200" dirty="0"/>
        </a:p>
      </dsp:txBody>
      <dsp:txXfrm>
        <a:off x="3627009" y="44039"/>
        <a:ext cx="2468187" cy="1415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" panose="020B0504040000020004" pitchFamily="34" charset="0"/>
                <a:ea typeface="Fedra Sans Pro" panose="020B0504040000020004" pitchFamily="34" charset="0"/>
                <a:cs typeface="Fedra Sans Pro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/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2280999"/>
            <a:ext cx="10290003" cy="227699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Функциональные кондитерские изделия </a:t>
            </a:r>
            <a:r>
              <a:rPr lang="ru-RU" dirty="0" err="1"/>
              <a:t>противоаллергенного</a:t>
            </a:r>
            <a:r>
              <a:rPr lang="ru-RU" dirty="0"/>
              <a:t> действия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(Злаковый батончик </a:t>
            </a:r>
            <a:r>
              <a:rPr lang="ru-RU" dirty="0"/>
              <a:t>«Несахарный»)</a:t>
            </a:r>
            <a:endParaRPr lang="ru-RU" dirty="0">
              <a:latin typeface="Fedra Sans Pro" panose="020B0504040000020004" pitchFamily="34" charset="0"/>
            </a:endParaRP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/>
          </p:nvPr>
        </p:nvSpPr>
        <p:spPr>
          <a:xfrm>
            <a:off x="1046781" y="4753154"/>
            <a:ext cx="9126141" cy="1570007"/>
          </a:xfrm>
        </p:spPr>
        <p:txBody>
          <a:bodyPr>
            <a:normAutofit/>
          </a:bodyPr>
          <a:lstStyle/>
          <a:p>
            <a:r>
              <a:rPr lang="ru-RU" dirty="0"/>
              <a:t>Команда «Несахарные»:</a:t>
            </a:r>
          </a:p>
          <a:p>
            <a:r>
              <a:rPr lang="ru-RU" dirty="0" err="1"/>
              <a:t>Мысовских</a:t>
            </a:r>
            <a:r>
              <a:rPr lang="ru-RU" dirty="0"/>
              <a:t> Анна, Савина Ксения, </a:t>
            </a:r>
            <a:r>
              <a:rPr lang="ru-RU" dirty="0" err="1"/>
              <a:t>Амирагян</a:t>
            </a:r>
            <a:r>
              <a:rPr lang="ru-RU" dirty="0"/>
              <a:t> Ангелина</a:t>
            </a:r>
          </a:p>
          <a:p>
            <a:r>
              <a:rPr lang="ru-RU" dirty="0" smtClean="0"/>
              <a:t>Обучающиеся </a:t>
            </a:r>
            <a:r>
              <a:rPr lang="ru-RU" dirty="0"/>
              <a:t>2 курса группы РДб-22-1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65" y="1151389"/>
            <a:ext cx="868269" cy="212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1" y="1030521"/>
            <a:ext cx="2287002" cy="6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Функциональные кондитерские изделия </a:t>
            </a:r>
            <a:r>
              <a:rPr lang="ru-RU" dirty="0" err="1"/>
              <a:t>противоаллергенного</a:t>
            </a:r>
            <a:r>
              <a:rPr lang="ru-RU" dirty="0"/>
              <a:t> действия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Что делает проект?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Суть проекта, стадия проекта</a:t>
            </a:r>
            <a:b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B3A9F8F-3E2C-CD74-7270-25805C4EBA54}"/>
              </a:ext>
            </a:extLst>
          </p:cNvPr>
          <p:cNvSpPr txBox="1"/>
          <p:nvPr/>
        </p:nvSpPr>
        <p:spPr>
          <a:xfrm>
            <a:off x="496094" y="1138943"/>
            <a:ext cx="1078680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Суть проекта </a:t>
            </a:r>
            <a:r>
              <a:rPr lang="ru-RU" sz="2000" dirty="0"/>
              <a:t>заключается в создании </a:t>
            </a:r>
            <a:r>
              <a:rPr lang="ru-RU" sz="2000" dirty="0" smtClean="0"/>
              <a:t>функционального продукта, для людей с аллергией – </a:t>
            </a:r>
            <a:r>
              <a:rPr lang="ru-RU" sz="2000" b="1" dirty="0" smtClean="0"/>
              <a:t>злаковых батончиков «Несахарные» </a:t>
            </a:r>
            <a:r>
              <a:rPr lang="ru-RU" sz="2000" dirty="0" smtClean="0"/>
              <a:t>с высокой усвояемостью, за счет уникальной технологии. 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ru-RU" sz="2000" b="1" dirty="0"/>
              <a:t>Стадия проекта</a:t>
            </a:r>
            <a:r>
              <a:rPr lang="ru-RU" sz="2000" dirty="0"/>
              <a:t>: </a:t>
            </a:r>
            <a:r>
              <a:rPr lang="ru-RU" sz="2000" dirty="0" smtClean="0"/>
              <a:t> уровень </a:t>
            </a:r>
            <a:r>
              <a:rPr lang="en-US" sz="2000" dirty="0" smtClean="0"/>
              <a:t>TRL </a:t>
            </a:r>
            <a:r>
              <a:rPr lang="ru-RU" sz="2000" dirty="0" smtClean="0"/>
              <a:t> </a:t>
            </a:r>
            <a:r>
              <a:rPr lang="en-US" sz="2000" dirty="0" smtClean="0"/>
              <a:t>3</a:t>
            </a:r>
            <a:r>
              <a:rPr lang="ru-RU" sz="2000" dirty="0" smtClean="0"/>
              <a:t>, создание прототипа, лабораторного образца.</a:t>
            </a:r>
          </a:p>
          <a:p>
            <a:pPr algn="just"/>
            <a:endParaRPr lang="ru-RU" sz="2000" dirty="0"/>
          </a:p>
          <a:p>
            <a:pPr algn="just"/>
            <a:endParaRPr lang="ru-RU" sz="2000" dirty="0" smtClean="0"/>
          </a:p>
          <a:p>
            <a:pPr algn="just"/>
            <a:endParaRPr lang="ru-RU" sz="2000" dirty="0"/>
          </a:p>
          <a:p>
            <a:pPr algn="just"/>
            <a:endParaRPr lang="ru-RU" sz="1800" dirty="0"/>
          </a:p>
          <a:p>
            <a:pPr algn="just"/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*Функциональный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продукт – это пищевой продукт, предназначенный для систематического употребления в составе пищевых рационов всеми возрастными группами здорового населения, снижающий риск развития заболеваний, связанных с питанием, сохраняющий и улучшающий здоровье за счет наличия в его составе физиологически функциональных пищевых ингредиентов.(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ГОСТ Р 52349-2005)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2347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авнобедренный треугольник 10">
            <a:extLst>
              <a:ext uri="{FF2B5EF4-FFF2-40B4-BE49-F238E27FC236}">
                <a16:creationId xmlns="" xmlns:a16="http://schemas.microsoft.com/office/drawing/2014/main" id="{DFF6018A-C9D6-9B50-955A-51CF5CBF1B27}"/>
              </a:ext>
            </a:extLst>
          </p:cNvPr>
          <p:cNvSpPr/>
          <p:nvPr/>
        </p:nvSpPr>
        <p:spPr>
          <a:xfrm rot="13053775">
            <a:off x="327179" y="2250084"/>
            <a:ext cx="498167" cy="516835"/>
          </a:xfrm>
          <a:prstGeom prst="triangle">
            <a:avLst/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Функциональные кондитерские изделия </a:t>
            </a:r>
            <a:r>
              <a:rPr lang="ru-RU" dirty="0" err="1"/>
              <a:t>противоаллергенного</a:t>
            </a:r>
            <a:r>
              <a:rPr lang="ru-RU" dirty="0"/>
              <a:t> действия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Проблемы</a:t>
            </a:r>
            <a:r>
              <a:rPr lang="ru-RU" sz="6000" b="1" kern="0" dirty="0">
                <a:solidFill>
                  <a:srgbClr val="70AD4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ru-RU" sz="6000" b="1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F0E1C23-ED3D-0103-C38A-DD2923FA7652}"/>
              </a:ext>
            </a:extLst>
          </p:cNvPr>
          <p:cNvSpPr txBox="1"/>
          <p:nvPr/>
        </p:nvSpPr>
        <p:spPr>
          <a:xfrm>
            <a:off x="536178" y="2698782"/>
            <a:ext cx="8686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—Расширение ассортимента продукции для людей, имеющих склонность к аллергическим реакциям на определенные категории продуктов</a:t>
            </a:r>
          </a:p>
        </p:txBody>
      </p:sp>
      <p:sp>
        <p:nvSpPr>
          <p:cNvPr id="10" name="Прямоугольник: скругленные углы 9" descr="сфчф">
            <a:extLst>
              <a:ext uri="{FF2B5EF4-FFF2-40B4-BE49-F238E27FC236}">
                <a16:creationId xmlns="" xmlns:a16="http://schemas.microsoft.com/office/drawing/2014/main" id="{D0365811-8653-0F60-0406-C4F59B1CC17A}"/>
              </a:ext>
            </a:extLst>
          </p:cNvPr>
          <p:cNvSpPr/>
          <p:nvPr/>
        </p:nvSpPr>
        <p:spPr>
          <a:xfrm>
            <a:off x="496094" y="1593718"/>
            <a:ext cx="9705429" cy="918893"/>
          </a:xfrm>
          <a:prstGeom prst="roundRect">
            <a:avLst>
              <a:gd name="adj" fmla="val 36478"/>
            </a:avLst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Мой ребенок сильно ограничен в еде, в связи с сильно аллергией. Это затрудняет выбор перекуса. На данный момент в основном дочь перекусывает свежими фруктами и батончиками от </a:t>
            </a:r>
            <a:r>
              <a:rPr lang="en-US" sz="1400" b="1" i="0" dirty="0" err="1">
                <a:solidFill>
                  <a:srgbClr val="21201F"/>
                </a:solidFill>
                <a:effectLst/>
                <a:latin typeface="YSDisplay"/>
              </a:rPr>
              <a:t>Musler</a:t>
            </a:r>
            <a:r>
              <a:rPr lang="ru-RU" sz="1400" b="1" i="0" dirty="0">
                <a:solidFill>
                  <a:srgbClr val="21201F"/>
                </a:solidFill>
                <a:effectLst/>
                <a:latin typeface="YSDisplay"/>
              </a:rPr>
              <a:t>, </a:t>
            </a:r>
            <a:r>
              <a:rPr lang="ru-RU" sz="1400" i="0" dirty="0">
                <a:solidFill>
                  <a:srgbClr val="21201F"/>
                </a:solidFill>
                <a:effectLst/>
                <a:latin typeface="+mj-lt"/>
              </a:rPr>
              <a:t>но в их состав в небольшом количестве входит ананас. Это не трагично, но имеет свои последствия</a:t>
            </a:r>
            <a:endParaRPr lang="ru-RU" sz="1400" dirty="0">
              <a:latin typeface="+mj-lt"/>
              <a:ea typeface="Fedra Sans Alt Pro Light" charset="0"/>
              <a:cs typeface="Fedra Sans Alt Pro Light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4BF4428-794E-C99D-A2D9-8C96B56A08A5}"/>
              </a:ext>
            </a:extLst>
          </p:cNvPr>
          <p:cNvSpPr txBox="1"/>
          <p:nvPr/>
        </p:nvSpPr>
        <p:spPr>
          <a:xfrm>
            <a:off x="569089" y="1222775"/>
            <a:ext cx="1858201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Проблема №1</a:t>
            </a:r>
          </a:p>
        </p:txBody>
      </p:sp>
      <p:sp>
        <p:nvSpPr>
          <p:cNvPr id="13" name="Равнобедренный треугольник 12">
            <a:extLst>
              <a:ext uri="{FF2B5EF4-FFF2-40B4-BE49-F238E27FC236}">
                <a16:creationId xmlns="" xmlns:a16="http://schemas.microsoft.com/office/drawing/2014/main" id="{84985487-83E3-EACC-6A27-14BE11C762B0}"/>
              </a:ext>
            </a:extLst>
          </p:cNvPr>
          <p:cNvSpPr/>
          <p:nvPr/>
        </p:nvSpPr>
        <p:spPr>
          <a:xfrm rot="13053775">
            <a:off x="327179" y="4625402"/>
            <a:ext cx="498167" cy="516835"/>
          </a:xfrm>
          <a:prstGeom prst="triangle">
            <a:avLst/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5" name="Прямоугольник: скругленные углы 14" descr="сфчф">
            <a:extLst>
              <a:ext uri="{FF2B5EF4-FFF2-40B4-BE49-F238E27FC236}">
                <a16:creationId xmlns="" xmlns:a16="http://schemas.microsoft.com/office/drawing/2014/main" id="{33FCCACE-B5C1-476D-1878-DC5FA87D6AA4}"/>
              </a:ext>
            </a:extLst>
          </p:cNvPr>
          <p:cNvSpPr/>
          <p:nvPr/>
        </p:nvSpPr>
        <p:spPr>
          <a:xfrm>
            <a:off x="496094" y="3860790"/>
            <a:ext cx="9705429" cy="1027140"/>
          </a:xfrm>
          <a:prstGeom prst="roundRect">
            <a:avLst>
              <a:gd name="adj" fmla="val 36478"/>
            </a:avLst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400" dirty="0">
                <a:latin typeface="+mj-lt"/>
                <a:ea typeface="Fedra Sans Alt Pro Light" charset="0"/>
                <a:cs typeface="Fedra Sans Alt Pro Light" charset="0"/>
              </a:rPr>
              <a:t>Я очень хочу вести здоровый образ жизни, а начать планирую со смены перекуса. Обычно его сложно назвать здоровым, поэтому хочу перейти на злаковые батончики. Но батончики просто с отсутствием сахара меня не интересует, хотелось бы найти такой батончик, который будет нести какую-то пользу.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810065D-5A47-224A-5F18-CE31585445F7}"/>
              </a:ext>
            </a:extLst>
          </p:cNvPr>
          <p:cNvSpPr txBox="1"/>
          <p:nvPr/>
        </p:nvSpPr>
        <p:spPr>
          <a:xfrm>
            <a:off x="569089" y="3519648"/>
            <a:ext cx="1906291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Проблема №2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7EFAAF7-E865-10D2-7BA8-C6A65215F58F}"/>
              </a:ext>
            </a:extLst>
          </p:cNvPr>
          <p:cNvSpPr txBox="1"/>
          <p:nvPr/>
        </p:nvSpPr>
        <p:spPr>
          <a:xfrm>
            <a:off x="536178" y="5080364"/>
            <a:ext cx="86863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—Увеличение количества батончиков с функциональной добавкой</a:t>
            </a:r>
          </a:p>
        </p:txBody>
      </p:sp>
      <p:pic>
        <p:nvPicPr>
          <p:cNvPr id="2050" name="Picture 2" descr="Роскачество исследовало полезные батончики | New-Retail.r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5" t="38742" b="3909"/>
          <a:stretch/>
        </p:blipFill>
        <p:spPr bwMode="auto">
          <a:xfrm>
            <a:off x="8782646" y="88436"/>
            <a:ext cx="3218829" cy="131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11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Функциональные кондитерские изделия </a:t>
            </a:r>
            <a:r>
              <a:rPr lang="ru-RU" dirty="0" err="1"/>
              <a:t>противоаллергенного</a:t>
            </a:r>
            <a:r>
              <a:rPr lang="ru-RU" dirty="0"/>
              <a:t> действия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A5CEBBD-995B-19EB-C098-68DAF4B09819}"/>
              </a:ext>
            </a:extLst>
          </p:cNvPr>
          <p:cNvSpPr txBox="1"/>
          <p:nvPr/>
        </p:nvSpPr>
        <p:spPr>
          <a:xfrm>
            <a:off x="350632" y="871469"/>
            <a:ext cx="6427539" cy="1197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Исключить продукты, входящие в топ аллергенных </a:t>
            </a:r>
            <a:r>
              <a:rPr lang="ru-RU" dirty="0" smtClean="0"/>
              <a:t>продуктов (</a:t>
            </a:r>
            <a:r>
              <a:rPr lang="ru-RU" dirty="0" err="1" smtClean="0"/>
              <a:t>глютен</a:t>
            </a:r>
            <a:r>
              <a:rPr lang="ru-RU" dirty="0" smtClean="0"/>
              <a:t> и сахар)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Внедрить в состав функциональную </a:t>
            </a:r>
            <a:r>
              <a:rPr lang="ru-RU" dirty="0" smtClean="0"/>
              <a:t>комплексную пищевую </a:t>
            </a:r>
            <a:r>
              <a:rPr lang="ru-RU" dirty="0"/>
              <a:t>добавку из арктических ягод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32" y="2917371"/>
            <a:ext cx="2448795" cy="3403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86D6BDC-87C7-A8B9-60D3-C24720B09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9427" y="2069233"/>
            <a:ext cx="4890564" cy="3654156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381696"/>
              </p:ext>
            </p:extLst>
          </p:nvPr>
        </p:nvGraphicFramePr>
        <p:xfrm>
          <a:off x="7142531" y="451745"/>
          <a:ext cx="4818742" cy="5582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9371"/>
                <a:gridCol w="2409371"/>
              </a:tblGrid>
              <a:tr h="417757">
                <a:tc rowSpan="9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Рецептура</a:t>
                      </a:r>
                      <a:r>
                        <a:rPr lang="ru-RU" sz="1600" baseline="0" dirty="0" smtClean="0"/>
                        <a:t> злакового батончика «Несахарный» </a:t>
                      </a:r>
                    </a:p>
                    <a:p>
                      <a:pPr algn="ctr"/>
                      <a:r>
                        <a:rPr lang="ru-RU" sz="1600" baseline="0" dirty="0" smtClean="0"/>
                        <a:t> 30 </a:t>
                      </a:r>
                      <a:r>
                        <a:rPr lang="ru-RU" sz="1600" baseline="0" dirty="0" err="1" smtClean="0"/>
                        <a:t>гр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Ингредиенты</a:t>
                      </a:r>
                      <a:endParaRPr lang="ru-RU" sz="1600" dirty="0"/>
                    </a:p>
                  </a:txBody>
                  <a:tcPr/>
                </a:tc>
              </a:tr>
              <a:tr h="417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Пюре яблока</a:t>
                      </a:r>
                      <a:endParaRPr lang="ru-RU" sz="1600" dirty="0"/>
                    </a:p>
                  </a:txBody>
                  <a:tcPr/>
                </a:tc>
              </a:tr>
              <a:tr h="417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Пюре банана</a:t>
                      </a:r>
                      <a:endParaRPr lang="ru-RU" sz="1600" dirty="0"/>
                    </a:p>
                  </a:txBody>
                  <a:tcPr/>
                </a:tc>
              </a:tr>
              <a:tr h="417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Кукуруза воздушная</a:t>
                      </a:r>
                      <a:endParaRPr lang="ru-RU" sz="1600" dirty="0"/>
                    </a:p>
                  </a:txBody>
                  <a:tcPr/>
                </a:tc>
              </a:tr>
              <a:tr h="417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Гречневые хлопья</a:t>
                      </a:r>
                      <a:endParaRPr lang="ru-RU" sz="1600" dirty="0"/>
                    </a:p>
                  </a:txBody>
                  <a:tcPr/>
                </a:tc>
              </a:tr>
              <a:tr h="417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Кокосовое масло</a:t>
                      </a:r>
                      <a:endParaRPr lang="ru-RU" sz="1600" dirty="0"/>
                    </a:p>
                  </a:txBody>
                  <a:tcPr/>
                </a:tc>
              </a:tr>
              <a:tr h="417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Тыквенные семечки</a:t>
                      </a:r>
                      <a:endParaRPr lang="ru-RU" sz="1600" dirty="0"/>
                    </a:p>
                  </a:txBody>
                  <a:tcPr/>
                </a:tc>
              </a:tr>
              <a:tr h="417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Пектин</a:t>
                      </a:r>
                    </a:p>
                  </a:txBody>
                  <a:tcPr/>
                </a:tc>
              </a:tr>
              <a:tr h="224069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Комплексная пищевая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добавка (клюква, брусника,</a:t>
                      </a:r>
                      <a:r>
                        <a:rPr lang="ru-RU" sz="1600" baseline="0" dirty="0" smtClean="0"/>
                        <a:t> подсолнечный лецитин, янтарная кислота, </a:t>
                      </a:r>
                      <a:r>
                        <a:rPr lang="ru-RU" sz="1600" baseline="0" dirty="0" err="1" smtClean="0"/>
                        <a:t>мальтодекстрин</a:t>
                      </a:r>
                      <a:r>
                        <a:rPr lang="ru-RU" sz="1600" baseline="0" dirty="0" smtClean="0"/>
                        <a:t>)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42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Функциональные кондитерские изделия </a:t>
            </a:r>
            <a:r>
              <a:rPr lang="ru-RU" dirty="0" err="1"/>
              <a:t>противоаллергенного</a:t>
            </a:r>
            <a:r>
              <a:rPr lang="ru-RU" dirty="0"/>
              <a:t> действия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3890C44-F406-F7ED-1BF4-F7F6215F7410}"/>
              </a:ext>
            </a:extLst>
          </p:cNvPr>
          <p:cNvSpPr txBox="1"/>
          <p:nvPr/>
        </p:nvSpPr>
        <p:spPr>
          <a:xfrm>
            <a:off x="1942403" y="2563139"/>
            <a:ext cx="2061203" cy="253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Целевая аудитория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50635FD6-0180-736C-8365-4B1C1232F721}"/>
              </a:ext>
            </a:extLst>
          </p:cNvPr>
          <p:cNvSpPr/>
          <p:nvPr/>
        </p:nvSpPr>
        <p:spPr>
          <a:xfrm>
            <a:off x="334043" y="1583300"/>
            <a:ext cx="1869912" cy="729861"/>
          </a:xfrm>
          <a:prstGeom prst="roundRect">
            <a:avLst>
              <a:gd name="adj" fmla="val 25321"/>
            </a:avLst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Дети 3</a:t>
            </a: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+</a:t>
            </a:r>
          </a:p>
          <a:p>
            <a:pPr algn="ctr">
              <a:lnSpc>
                <a:spcPct val="80000"/>
              </a:lnSpc>
            </a:pPr>
            <a:r>
              <a:rPr lang="ru-RU" sz="1050" b="1" dirty="0">
                <a:solidFill>
                  <a:schemeClr val="accent3">
                    <a:lumMod val="50000"/>
                  </a:schemeClr>
                </a:solidFill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375 тыс</a:t>
            </a:r>
            <a:r>
              <a:rPr lang="ru-RU" sz="1050" b="1" dirty="0" smtClean="0">
                <a:solidFill>
                  <a:schemeClr val="accent3">
                    <a:lumMod val="50000"/>
                  </a:schemeClr>
                </a:solidFill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. чел.</a:t>
            </a:r>
            <a:endParaRPr lang="ru-RU" sz="1050" b="1" dirty="0">
              <a:solidFill>
                <a:schemeClr val="accent3">
                  <a:lumMod val="50000"/>
                </a:schemeClr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3A2F2AB9-BFA4-4BCF-8378-EEBFE4234FB9}"/>
              </a:ext>
            </a:extLst>
          </p:cNvPr>
          <p:cNvSpPr/>
          <p:nvPr/>
        </p:nvSpPr>
        <p:spPr>
          <a:xfrm>
            <a:off x="334043" y="3218136"/>
            <a:ext cx="1869912" cy="686744"/>
          </a:xfrm>
          <a:prstGeom prst="roundRect">
            <a:avLst>
              <a:gd name="adj" fmla="val 25321"/>
            </a:avLst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12+</a:t>
            </a:r>
          </a:p>
          <a:p>
            <a:pPr algn="ctr">
              <a:lnSpc>
                <a:spcPct val="80000"/>
              </a:lnSpc>
            </a:pPr>
            <a:r>
              <a:rPr lang="ru-RU" sz="1050" b="1" dirty="0">
                <a:solidFill>
                  <a:schemeClr val="accent3">
                    <a:lumMod val="50000"/>
                  </a:schemeClr>
                </a:solidFill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444 </a:t>
            </a:r>
            <a:r>
              <a:rPr lang="ru-RU" sz="1050" b="1" dirty="0" smtClean="0">
                <a:solidFill>
                  <a:schemeClr val="accent3">
                    <a:lumMod val="50000"/>
                  </a:schemeClr>
                </a:solidFill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тыс. чел.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79278EEC-5698-CE54-E764-C6EC364EE59F}"/>
              </a:ext>
            </a:extLst>
          </p:cNvPr>
          <p:cNvSpPr/>
          <p:nvPr/>
        </p:nvSpPr>
        <p:spPr>
          <a:xfrm>
            <a:off x="3629965" y="1583300"/>
            <a:ext cx="1701762" cy="658948"/>
          </a:xfrm>
          <a:prstGeom prst="roundRect">
            <a:avLst>
              <a:gd name="adj" fmla="val 25321"/>
            </a:avLst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Аллергики</a:t>
            </a:r>
          </a:p>
          <a:p>
            <a:pPr algn="ctr"/>
            <a:r>
              <a:rPr lang="ru-RU" sz="1050" b="1" dirty="0" smtClean="0">
                <a:solidFill>
                  <a:schemeClr val="accent3">
                    <a:lumMod val="50000"/>
                  </a:schemeClr>
                </a:solidFill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80 тыс. чел.**    </a:t>
            </a:r>
            <a:endParaRPr lang="ru-RU" sz="1050" b="1" dirty="0">
              <a:solidFill>
                <a:schemeClr val="accent3">
                  <a:lumMod val="50000"/>
                </a:schemeClr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A1B9F6B4-3588-329F-46DF-53DBA8545AB0}"/>
              </a:ext>
            </a:extLst>
          </p:cNvPr>
          <p:cNvSpPr/>
          <p:nvPr/>
        </p:nvSpPr>
        <p:spPr>
          <a:xfrm>
            <a:off x="3721928" y="3300663"/>
            <a:ext cx="1701762" cy="694307"/>
          </a:xfrm>
          <a:prstGeom prst="roundRect">
            <a:avLst>
              <a:gd name="adj" fmla="val 25321"/>
            </a:avLst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 err="1">
                <a:solidFill>
                  <a:schemeClr val="bg1"/>
                </a:solidFill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зож</a:t>
            </a:r>
            <a:endParaRPr lang="ru-RU" sz="2800" b="1" dirty="0">
              <a:solidFill>
                <a:schemeClr val="bg1"/>
              </a:solidFill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="" xmlns:a16="http://schemas.microsoft.com/office/drawing/2014/main" id="{6980CACB-C952-6D43-23C2-885D75ECF283}"/>
              </a:ext>
            </a:extLst>
          </p:cNvPr>
          <p:cNvSpPr/>
          <p:nvPr/>
        </p:nvSpPr>
        <p:spPr>
          <a:xfrm rot="9135886">
            <a:off x="1831487" y="2152407"/>
            <a:ext cx="301034" cy="398754"/>
          </a:xfrm>
          <a:prstGeom prst="triangle">
            <a:avLst/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="" xmlns:a16="http://schemas.microsoft.com/office/drawing/2014/main" id="{5AB9534C-A62D-4CA7-7526-5B9F0970F5BC}"/>
              </a:ext>
            </a:extLst>
          </p:cNvPr>
          <p:cNvSpPr/>
          <p:nvPr/>
        </p:nvSpPr>
        <p:spPr>
          <a:xfrm rot="12464114" flipH="1">
            <a:off x="3533249" y="2072869"/>
            <a:ext cx="301034" cy="398754"/>
          </a:xfrm>
          <a:prstGeom prst="triangle">
            <a:avLst/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="" xmlns:a16="http://schemas.microsoft.com/office/drawing/2014/main" id="{E9BA1D83-A5C1-3152-62AD-4CF8843F41DC}"/>
              </a:ext>
            </a:extLst>
          </p:cNvPr>
          <p:cNvSpPr/>
          <p:nvPr/>
        </p:nvSpPr>
        <p:spPr>
          <a:xfrm rot="9135886" flipH="1" flipV="1">
            <a:off x="3627077" y="3144205"/>
            <a:ext cx="301034" cy="398754"/>
          </a:xfrm>
          <a:prstGeom prst="triangle">
            <a:avLst/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13" name="Равнобедренный треугольник 12">
            <a:extLst>
              <a:ext uri="{FF2B5EF4-FFF2-40B4-BE49-F238E27FC236}">
                <a16:creationId xmlns="" xmlns:a16="http://schemas.microsoft.com/office/drawing/2014/main" id="{553463AA-6701-076C-6CC1-587E65302F9A}"/>
              </a:ext>
            </a:extLst>
          </p:cNvPr>
          <p:cNvSpPr/>
          <p:nvPr/>
        </p:nvSpPr>
        <p:spPr>
          <a:xfrm rot="12464114" flipV="1">
            <a:off x="1827426" y="3074976"/>
            <a:ext cx="301034" cy="398754"/>
          </a:xfrm>
          <a:prstGeom prst="triangle">
            <a:avLst/>
          </a:prstGeom>
          <a:solidFill>
            <a:srgbClr val="92D050"/>
          </a:solidFill>
          <a:ln w="190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A4B552B2-6C3A-12CA-CB89-3175728595FD}"/>
              </a:ext>
            </a:extLst>
          </p:cNvPr>
          <p:cNvSpPr txBox="1"/>
          <p:nvPr/>
        </p:nvSpPr>
        <p:spPr>
          <a:xfrm>
            <a:off x="5901258" y="825015"/>
            <a:ext cx="3171411" cy="1053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7 708 435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тыс.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руб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dirty="0">
                <a:latin typeface="+mj-lt"/>
              </a:rPr>
              <a:t>В РФ за 2020 г.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89559004-5817-37EC-9FC5-677F82872B6B}"/>
              </a:ext>
            </a:extLst>
          </p:cNvPr>
          <p:cNvSpPr txBox="1"/>
          <p:nvPr/>
        </p:nvSpPr>
        <p:spPr>
          <a:xfrm>
            <a:off x="9738254" y="894234"/>
            <a:ext cx="60849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14,2%</a:t>
            </a:r>
          </a:p>
          <a:p>
            <a:r>
              <a:rPr lang="ru-RU" sz="18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Леовит</a:t>
            </a:r>
            <a:r>
              <a:rPr lang="ru-RU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Нутрио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A474B71-5661-F176-6434-9CB633AF9854}"/>
              </a:ext>
            </a:extLst>
          </p:cNvPr>
          <p:cNvSpPr txBox="1"/>
          <p:nvPr/>
        </p:nvSpPr>
        <p:spPr>
          <a:xfrm>
            <a:off x="5901258" y="2385089"/>
            <a:ext cx="3703426" cy="758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1 434 225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тыс. руб.</a:t>
            </a:r>
          </a:p>
          <a:p>
            <a:pPr>
              <a:lnSpc>
                <a:spcPct val="80000"/>
              </a:lnSpc>
            </a:pPr>
            <a:r>
              <a:rPr lang="ru-RU" dirty="0">
                <a:latin typeface="+mj-lt"/>
              </a:rPr>
              <a:t>Импорта в 2020 г.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5C405579-6ECB-47D0-6659-EF1E370AA564}"/>
              </a:ext>
            </a:extLst>
          </p:cNvPr>
          <p:cNvSpPr txBox="1"/>
          <p:nvPr/>
        </p:nvSpPr>
        <p:spPr>
          <a:xfrm>
            <a:off x="9738254" y="2223445"/>
            <a:ext cx="24299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ru-RU" sz="36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,7%</a:t>
            </a:r>
          </a:p>
          <a:p>
            <a:r>
              <a:rPr lang="ru-RU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SCHWARTAUER WERKE GMBH &amp; CO. KGAA</a:t>
            </a:r>
            <a:endParaRPr lang="ru-RU" sz="1400" dirty="0">
              <a:latin typeface="+mj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AA35AD9-D588-C342-BA35-CAF0A10B6902}"/>
              </a:ext>
            </a:extLst>
          </p:cNvPr>
          <p:cNvSpPr txBox="1"/>
          <p:nvPr/>
        </p:nvSpPr>
        <p:spPr>
          <a:xfrm>
            <a:off x="5901258" y="3855871"/>
            <a:ext cx="3703426" cy="758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26 860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тыс. руб.</a:t>
            </a:r>
          </a:p>
          <a:p>
            <a:pPr>
              <a:lnSpc>
                <a:spcPct val="80000"/>
              </a:lnSpc>
            </a:pPr>
            <a:r>
              <a:rPr lang="ru-RU" dirty="0">
                <a:latin typeface="+mj-lt"/>
              </a:rPr>
              <a:t>Экспорта в 2020 г.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DF9E9087-E642-7703-F253-733B22ADD743}"/>
              </a:ext>
            </a:extLst>
          </p:cNvPr>
          <p:cNvSpPr txBox="1"/>
          <p:nvPr/>
        </p:nvSpPr>
        <p:spPr>
          <a:xfrm>
            <a:off x="9738254" y="3610579"/>
            <a:ext cx="242993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22%</a:t>
            </a:r>
          </a:p>
          <a:p>
            <a:r>
              <a:rPr lang="ru-RU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АО СОБИНСКИЙ ХЛЕБОКОМБИНАТ</a:t>
            </a:r>
            <a:endParaRPr lang="ru-RU" sz="1600" dirty="0">
              <a:latin typeface="+mj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D237565-D597-B7A6-748C-811A1371B303}"/>
              </a:ext>
            </a:extLst>
          </p:cNvPr>
          <p:cNvSpPr txBox="1"/>
          <p:nvPr/>
        </p:nvSpPr>
        <p:spPr>
          <a:xfrm>
            <a:off x="257695" y="4793962"/>
            <a:ext cx="1167475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По оценкам </a:t>
            </a:r>
            <a:r>
              <a:rPr lang="ru-RU" sz="2000" dirty="0" err="1"/>
              <a:t>Euromonitor</a:t>
            </a:r>
            <a:r>
              <a:rPr lang="ru-RU" sz="2000" dirty="0"/>
              <a:t> International, в 2022 году розничные продажи </a:t>
            </a:r>
            <a:r>
              <a:rPr lang="ru-RU" sz="2000" dirty="0" err="1"/>
              <a:t>снековых</a:t>
            </a:r>
            <a:r>
              <a:rPr lang="ru-RU" sz="2000" dirty="0"/>
              <a:t> батончиков в России составили </a:t>
            </a:r>
            <a:r>
              <a:rPr lang="ru-RU" sz="2000" dirty="0">
                <a:solidFill>
                  <a:srgbClr val="00B050"/>
                </a:solidFill>
              </a:rPr>
              <a:t>9,35 </a:t>
            </a:r>
            <a:r>
              <a:rPr lang="ru-RU" sz="2000" dirty="0"/>
              <a:t>млрд </a:t>
            </a:r>
            <a:r>
              <a:rPr lang="ru-RU" sz="2000" dirty="0" smtClean="0"/>
              <a:t>рублей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**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по данным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врача-аллерголог-иммунолог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Университетской многопрофильной клиники Тюменского ГМУ, к.м.н., доцент Елена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Сагадеева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Заголовок 5"/>
          <p:cNvSpPr txBox="1">
            <a:spLocks/>
          </p:cNvSpPr>
          <p:nvPr/>
        </p:nvSpPr>
        <p:spPr>
          <a:xfrm>
            <a:off x="5724482" y="357810"/>
            <a:ext cx="2960076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/>
            <a:r>
              <a:rPr lang="ru-RU" sz="8000" b="1" kern="0" dirty="0" smtClean="0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Объем </a:t>
            </a:r>
            <a:r>
              <a:rPr lang="ru-RU" sz="8000" b="1" kern="0" dirty="0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рынка</a:t>
            </a:r>
            <a:r>
              <a:rPr lang="ru-RU" sz="36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b="1" dirty="0"/>
          </a:p>
        </p:txBody>
      </p:sp>
      <p:sp>
        <p:nvSpPr>
          <p:cNvPr id="23" name="Заголовок 5"/>
          <p:cNvSpPr txBox="1">
            <a:spLocks/>
          </p:cNvSpPr>
          <p:nvPr/>
        </p:nvSpPr>
        <p:spPr>
          <a:xfrm>
            <a:off x="8978051" y="497158"/>
            <a:ext cx="2923620" cy="116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7200" b="1" kern="0" dirty="0">
                <a:solidFill>
                  <a:schemeClr val="accent5">
                    <a:lumMod val="40000"/>
                    <a:lumOff val="6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Доля </a:t>
            </a:r>
            <a:r>
              <a:rPr lang="ru-RU" sz="7200" b="1" kern="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лидеров в </a:t>
            </a:r>
            <a:r>
              <a:rPr lang="ru-RU" sz="7200" b="1" kern="0" dirty="0">
                <a:solidFill>
                  <a:schemeClr val="accent5">
                    <a:lumMod val="40000"/>
                    <a:lumOff val="6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производстве батончиков</a:t>
            </a:r>
            <a:r>
              <a:rPr lang="ru-RU" sz="36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b="1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5852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987" y="236533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kern="0" dirty="0">
                <a:solidFill>
                  <a:srgbClr val="70AD47"/>
                </a:solidFill>
                <a:latin typeface="Montserrat"/>
                <a:ea typeface="Montserrat"/>
                <a:cs typeface="Montserrat"/>
                <a:sym typeface="Montserrat"/>
              </a:rPr>
              <a:t>Конкуренты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6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728742"/>
              </p:ext>
            </p:extLst>
          </p:nvPr>
        </p:nvGraphicFramePr>
        <p:xfrm>
          <a:off x="1630393" y="1266848"/>
          <a:ext cx="9012536" cy="45994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31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531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531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531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0786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Название</a:t>
                      </a:r>
                      <a:r>
                        <a:rPr lang="ru-RU" sz="1800" b="1" baseline="0" dirty="0"/>
                        <a:t> батончика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Натуральность состава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Наличие</a:t>
                      </a:r>
                      <a:r>
                        <a:rPr lang="ru-RU" sz="1800" b="1" baseline="0" dirty="0"/>
                        <a:t> аллергенных компонентов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Содержание</a:t>
                      </a:r>
                      <a:r>
                        <a:rPr lang="ru-RU" sz="1800" b="1" baseline="0" dirty="0"/>
                        <a:t> витаминов</a:t>
                      </a:r>
                      <a:endParaRPr lang="ru-RU" sz="1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4071">
                <a:tc>
                  <a:txBody>
                    <a:bodyPr/>
                    <a:lstStyle/>
                    <a:p>
                      <a:r>
                        <a:rPr lang="ru-RU" dirty="0"/>
                        <a:t>ООО ЛЕОВИТ</a:t>
                      </a:r>
                      <a:r>
                        <a:rPr lang="ru-RU" baseline="0" dirty="0"/>
                        <a:t> НУТРИО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1090">
                <a:tc>
                  <a:txBody>
                    <a:bodyPr/>
                    <a:lstStyle/>
                    <a:p>
                      <a:pPr marL="0" marR="0" lvl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dirty="0">
                          <a:solidFill>
                            <a:schemeClr val="tx1"/>
                          </a:solidFill>
                        </a:rPr>
                        <a:t>SCHWARTAUER WERKE GMBH &amp; CO. KGAA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1090">
                <a:tc>
                  <a:txBody>
                    <a:bodyPr/>
                    <a:lstStyle/>
                    <a:p>
                      <a:pPr marL="0" marR="0" lvl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АО СОБИНСКИЙ ХЛЕБОКОМБИНАТ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090">
                <a:tc>
                  <a:txBody>
                    <a:bodyPr/>
                    <a:lstStyle/>
                    <a:p>
                      <a:pPr marL="0" marR="0" lvl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CORNLINE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1090">
                <a:tc>
                  <a:txBody>
                    <a:bodyPr/>
                    <a:lstStyle/>
                    <a:p>
                      <a:r>
                        <a:rPr lang="ru-RU" dirty="0"/>
                        <a:t>НЕСАХАРНЫЙ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130" y="2251310"/>
            <a:ext cx="721696" cy="5001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8409" y="2228555"/>
            <a:ext cx="719390" cy="49991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376" y="3075341"/>
            <a:ext cx="475529" cy="40846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039" y="3058783"/>
            <a:ext cx="719390" cy="49991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376" y="2225550"/>
            <a:ext cx="721696" cy="50018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05" y="3960384"/>
            <a:ext cx="475529" cy="40846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759" y="3917869"/>
            <a:ext cx="719390" cy="49991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7094" y="3917869"/>
            <a:ext cx="719390" cy="49991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978" y="4718457"/>
            <a:ext cx="475529" cy="40846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7224" y="4642116"/>
            <a:ext cx="719390" cy="49991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5413" y="4672732"/>
            <a:ext cx="719390" cy="49991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3903" y="3065363"/>
            <a:ext cx="475529" cy="40846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376" y="5274661"/>
            <a:ext cx="721696" cy="50018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2767" y="5331157"/>
            <a:ext cx="475529" cy="40846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5413" y="5270290"/>
            <a:ext cx="719390" cy="499915"/>
          </a:xfrm>
          <a:prstGeom prst="rect">
            <a:avLst/>
          </a:prstGeom>
        </p:spPr>
      </p:pic>
      <p:sp>
        <p:nvSpPr>
          <p:cNvPr id="5" name="Улыбающееся лицо 4"/>
          <p:cNvSpPr/>
          <p:nvPr/>
        </p:nvSpPr>
        <p:spPr>
          <a:xfrm>
            <a:off x="885371" y="5239723"/>
            <a:ext cx="522515" cy="535123"/>
          </a:xfrm>
          <a:prstGeom prst="smileyFace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866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Функциональные кондитерские изделия </a:t>
            </a:r>
            <a:r>
              <a:rPr lang="ru-RU" dirty="0" err="1"/>
              <a:t>противоаллергенного</a:t>
            </a:r>
            <a:r>
              <a:rPr lang="ru-RU" dirty="0"/>
              <a:t> действия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3752" y="315348"/>
            <a:ext cx="11024393" cy="356529"/>
          </a:xfrm>
        </p:spPr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Экономика сейчас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прогноз на ближайшее время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1E0B082-1A7A-0A00-9E4E-38898AFEB81D}"/>
              </a:ext>
            </a:extLst>
          </p:cNvPr>
          <p:cNvSpPr txBox="1"/>
          <p:nvPr/>
        </p:nvSpPr>
        <p:spPr>
          <a:xfrm>
            <a:off x="254827" y="2007394"/>
            <a:ext cx="5683980" cy="368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  <a:p>
            <a:r>
              <a:rPr lang="ru-RU" b="1" dirty="0"/>
              <a:t>1 </a:t>
            </a:r>
            <a:r>
              <a:rPr lang="ru-RU" b="1" dirty="0" smtClean="0"/>
              <a:t>февраля 2024 </a:t>
            </a:r>
            <a:r>
              <a:rPr lang="ru-RU" b="1" dirty="0" smtClean="0"/>
              <a:t>г (старт </a:t>
            </a:r>
            <a:r>
              <a:rPr lang="ru-RU" b="1" dirty="0"/>
              <a:t>продаж): </a:t>
            </a:r>
            <a:endParaRPr lang="en-US" b="1" dirty="0"/>
          </a:p>
          <a:p>
            <a:endParaRPr lang="ru-RU" b="1" dirty="0"/>
          </a:p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—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Объём производства: </a:t>
            </a:r>
            <a:r>
              <a:rPr lang="ru-RU" dirty="0"/>
              <a:t>32 728 батончиков в год </a:t>
            </a:r>
          </a:p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—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Объём производства:</a:t>
            </a:r>
            <a:r>
              <a:rPr lang="ru-RU" dirty="0"/>
              <a:t> 2 728 батончиков в месяц </a:t>
            </a:r>
          </a:p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—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Объём производства:</a:t>
            </a:r>
            <a:r>
              <a:rPr lang="ru-RU" dirty="0"/>
              <a:t> 91 батончик в день 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—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Выручка: </a:t>
            </a:r>
            <a:r>
              <a:rPr lang="ru-RU" dirty="0"/>
              <a:t>150 040 руб. в месяц 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—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Выручка: </a:t>
            </a:r>
            <a:r>
              <a:rPr lang="ru-RU" dirty="0"/>
              <a:t>5005 руб. в день </a:t>
            </a:r>
          </a:p>
          <a:p>
            <a:r>
              <a:rPr lang="en-US" dirty="0">
                <a:solidFill>
                  <a:srgbClr val="FFC000"/>
                </a:solidFill>
              </a:rPr>
              <a:t>—</a:t>
            </a:r>
            <a:r>
              <a:rPr lang="ru-RU" dirty="0">
                <a:solidFill>
                  <a:srgbClr val="FFC000"/>
                </a:solidFill>
              </a:rPr>
              <a:t>Прибыль:</a:t>
            </a:r>
            <a:r>
              <a:rPr lang="ru-RU" dirty="0"/>
              <a:t> 90 024 руб. в месяц </a:t>
            </a:r>
          </a:p>
          <a:p>
            <a:r>
              <a:rPr lang="en-US" dirty="0">
                <a:solidFill>
                  <a:srgbClr val="FFC000"/>
                </a:solidFill>
              </a:rPr>
              <a:t>—</a:t>
            </a:r>
            <a:r>
              <a:rPr lang="ru-RU" dirty="0">
                <a:solidFill>
                  <a:srgbClr val="FFC000"/>
                </a:solidFill>
              </a:rPr>
              <a:t>Прибыль: </a:t>
            </a:r>
            <a:r>
              <a:rPr lang="ru-RU" dirty="0"/>
              <a:t>3003 руб. в день  </a:t>
            </a:r>
          </a:p>
          <a:p>
            <a:r>
              <a:rPr lang="ru-RU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AB8F8E2-42AC-6586-CB86-6B563B420AF8}"/>
              </a:ext>
            </a:extLst>
          </p:cNvPr>
          <p:cNvSpPr txBox="1"/>
          <p:nvPr/>
        </p:nvSpPr>
        <p:spPr>
          <a:xfrm>
            <a:off x="220320" y="921868"/>
            <a:ext cx="12539894" cy="1197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Сейчас: </a:t>
            </a:r>
          </a:p>
          <a:p>
            <a:r>
              <a:rPr lang="ru-RU" dirty="0"/>
              <a:t>Себестоимость 30 г - 15,5 руб. </a:t>
            </a:r>
          </a:p>
          <a:p>
            <a:r>
              <a:rPr lang="ru-RU" dirty="0"/>
              <a:t>Продажная цена 30 г - 55 руб. </a:t>
            </a:r>
          </a:p>
          <a:p>
            <a:r>
              <a:rPr lang="ru-RU" sz="1750" dirty="0" smtClean="0"/>
              <a:t>- Реально </a:t>
            </a:r>
            <a:r>
              <a:rPr lang="ru-RU" sz="1750" dirty="0"/>
              <a:t>достижимый объем рынка батончиков в Тюменской области для  проекта SOM 1,8 </a:t>
            </a:r>
            <a:r>
              <a:rPr lang="ru-RU" sz="1750" dirty="0" err="1"/>
              <a:t>млн.руб</a:t>
            </a:r>
            <a:r>
              <a:rPr lang="ru-RU" sz="1750" dirty="0"/>
              <a:t>.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47D8BC3-A416-F1A4-F250-934C650EF508}"/>
              </a:ext>
            </a:extLst>
          </p:cNvPr>
          <p:cNvSpPr txBox="1"/>
          <p:nvPr/>
        </p:nvSpPr>
        <p:spPr>
          <a:xfrm>
            <a:off x="5973313" y="2230179"/>
            <a:ext cx="5988116" cy="3961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1 ноября 2025 г: </a:t>
            </a:r>
            <a:endParaRPr lang="en-US" b="1" dirty="0"/>
          </a:p>
          <a:p>
            <a:endParaRPr lang="ru-RU" b="1" dirty="0"/>
          </a:p>
          <a:p>
            <a:r>
              <a:rPr lang="ru-RU" u="sng" dirty="0"/>
              <a:t>Продажная цена 30 г – 65 руб. </a:t>
            </a:r>
            <a:endParaRPr lang="en-US" u="sng" dirty="0"/>
          </a:p>
          <a:p>
            <a:endParaRPr lang="ru-RU" dirty="0"/>
          </a:p>
          <a:p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Объём производства: </a:t>
            </a:r>
            <a:r>
              <a:rPr lang="ru-RU" dirty="0"/>
              <a:t>56 924 батончиков в год </a:t>
            </a:r>
          </a:p>
          <a:p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Объём производства:</a:t>
            </a:r>
            <a:r>
              <a:rPr lang="ru-RU" dirty="0"/>
              <a:t> 4 744 батончиков в месяц </a:t>
            </a:r>
          </a:p>
          <a:p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Объём производства: </a:t>
            </a:r>
            <a:r>
              <a:rPr lang="ru-RU" dirty="0"/>
              <a:t>159 батончиков в день 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Выручка: </a:t>
            </a:r>
            <a:r>
              <a:rPr lang="ru-RU" dirty="0"/>
              <a:t>308 360 руб. в месяц 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Выручка: </a:t>
            </a:r>
            <a:r>
              <a:rPr lang="ru-RU" dirty="0"/>
              <a:t>10 335 руб. в день </a:t>
            </a:r>
          </a:p>
          <a:p>
            <a:r>
              <a:rPr lang="ru-RU" dirty="0">
                <a:solidFill>
                  <a:srgbClr val="FFC000"/>
                </a:solidFill>
              </a:rPr>
              <a:t>Прибыль: </a:t>
            </a:r>
            <a:r>
              <a:rPr lang="ru-RU" dirty="0"/>
              <a:t>185 016 руб. в месяц </a:t>
            </a:r>
          </a:p>
          <a:p>
            <a:r>
              <a:rPr lang="ru-RU" dirty="0">
                <a:solidFill>
                  <a:srgbClr val="FFC000"/>
                </a:solidFill>
              </a:rPr>
              <a:t>Прибыль: </a:t>
            </a:r>
            <a:r>
              <a:rPr lang="ru-RU" dirty="0"/>
              <a:t>6 201 руб. в день  </a:t>
            </a:r>
          </a:p>
          <a:p>
            <a:r>
              <a:rPr lang="ru-RU" dirty="0"/>
              <a:t>Реально достижимый объем рынка батончиков в Тюменской области для  проекта SOM 3,7 </a:t>
            </a:r>
            <a:r>
              <a:rPr lang="ru-RU" dirty="0" err="1"/>
              <a:t>млн.руб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7138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Функциональные кондитерские изделия </a:t>
            </a:r>
            <a:r>
              <a:rPr lang="ru-RU" dirty="0" err="1"/>
              <a:t>противоаллергенного</a:t>
            </a:r>
            <a:r>
              <a:rPr lang="ru-RU" dirty="0"/>
              <a:t> действия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5B9BD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Стратегия развития</a:t>
            </a:r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Конкретные действия на ближайшие месяцы/годы</a:t>
            </a:r>
            <a: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5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85682545"/>
              </p:ext>
            </p:extLst>
          </p:nvPr>
        </p:nvGraphicFramePr>
        <p:xfrm>
          <a:off x="1567544" y="1335314"/>
          <a:ext cx="9043648" cy="3048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935993538"/>
              </p:ext>
            </p:extLst>
          </p:nvPr>
        </p:nvGraphicFramePr>
        <p:xfrm>
          <a:off x="5546995" y="4511615"/>
          <a:ext cx="6143435" cy="1503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10" name="Группа 9"/>
          <p:cNvGrpSpPr/>
          <p:nvPr/>
        </p:nvGrpSpPr>
        <p:grpSpPr>
          <a:xfrm>
            <a:off x="10729570" y="2677497"/>
            <a:ext cx="451775" cy="528492"/>
            <a:chOff x="2351248" y="1133232"/>
            <a:chExt cx="451775" cy="52849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трелка вправо 10"/>
            <p:cNvSpPr/>
            <p:nvPr/>
          </p:nvSpPr>
          <p:spPr>
            <a:xfrm>
              <a:off x="2351248" y="1133232"/>
              <a:ext cx="451775" cy="528492"/>
            </a:xfrm>
            <a:prstGeom prst="rightArrow">
              <a:avLst>
                <a:gd name="adj1" fmla="val 60000"/>
                <a:gd name="adj2" fmla="val 50000"/>
              </a:avLst>
            </a:prstGeom>
            <a:sp3d z="-70000" extrusionH="63500" prstMaterial="matte">
              <a:bevelT w="25400" h="6350" prst="relaxedInset"/>
              <a:contourClr>
                <a:schemeClr val="bg1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" name="Стрелка вправо 4"/>
            <p:cNvSpPr/>
            <p:nvPr/>
          </p:nvSpPr>
          <p:spPr>
            <a:xfrm>
              <a:off x="2351248" y="1238930"/>
              <a:ext cx="316243" cy="317096"/>
            </a:xfrm>
            <a:prstGeom prst="rect">
              <a:avLst/>
            </a:prstGeom>
            <a:sp3d z="-7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500" kern="120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879577" y="5000103"/>
            <a:ext cx="451775" cy="528492"/>
            <a:chOff x="2351248" y="1133232"/>
            <a:chExt cx="451775" cy="52849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трелка вправо 14"/>
            <p:cNvSpPr/>
            <p:nvPr/>
          </p:nvSpPr>
          <p:spPr>
            <a:xfrm>
              <a:off x="2351248" y="1133232"/>
              <a:ext cx="451775" cy="528492"/>
            </a:xfrm>
            <a:prstGeom prst="rightArrow">
              <a:avLst>
                <a:gd name="adj1" fmla="val 60000"/>
                <a:gd name="adj2" fmla="val 50000"/>
              </a:avLst>
            </a:prstGeom>
            <a:sp3d z="-70000" extrusionH="63500" prstMaterial="matte">
              <a:bevelT w="25400" h="6350" prst="relaxedInset"/>
              <a:contourClr>
                <a:schemeClr val="bg1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" name="Стрелка вправо 4"/>
            <p:cNvSpPr/>
            <p:nvPr/>
          </p:nvSpPr>
          <p:spPr>
            <a:xfrm>
              <a:off x="2351248" y="1238930"/>
              <a:ext cx="316243" cy="317096"/>
            </a:xfrm>
            <a:prstGeom prst="rect">
              <a:avLst/>
            </a:prstGeom>
            <a:sp3d z="-7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500" kern="1200"/>
            </a:p>
          </p:txBody>
        </p:sp>
      </p:grpSp>
      <p:sp>
        <p:nvSpPr>
          <p:cNvPr id="2" name="Плюс 1"/>
          <p:cNvSpPr/>
          <p:nvPr/>
        </p:nvSpPr>
        <p:spPr>
          <a:xfrm>
            <a:off x="3004457" y="1770743"/>
            <a:ext cx="508000" cy="537028"/>
          </a:xfrm>
          <a:prstGeom prst="mathPlus">
            <a:avLst/>
          </a:prstGeom>
          <a:solidFill>
            <a:srgbClr val="F03984"/>
          </a:solidFill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86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 </a:t>
            </a:r>
            <a:r>
              <a:rPr lang="ru-RU" dirty="0"/>
              <a:t>Функциональные кондитерские изделия </a:t>
            </a:r>
            <a:r>
              <a:rPr lang="ru-RU" dirty="0" err="1"/>
              <a:t>противоаллергенного</a:t>
            </a:r>
            <a:r>
              <a:rPr lang="ru-RU" dirty="0"/>
              <a:t> действия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C6043-E933-254F-AF58-BD9BDD4CBC0E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br>
              <a:rPr lang="ru-RU" sz="3600" kern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dirty="0"/>
          </a:p>
        </p:txBody>
      </p:sp>
      <p:sp>
        <p:nvSpPr>
          <p:cNvPr id="2" name="Заголовок 5">
            <a:extLst>
              <a:ext uri="{FF2B5EF4-FFF2-40B4-BE49-F238E27FC236}">
                <a16:creationId xmlns="" xmlns:a16="http://schemas.microsoft.com/office/drawing/2014/main" id="{88F49614-7073-1526-2DC6-33C527E220E0}"/>
              </a:ext>
            </a:extLst>
          </p:cNvPr>
          <p:cNvSpPr txBox="1">
            <a:spLocks/>
          </p:cNvSpPr>
          <p:nvPr/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edra Sans Pro Bold" panose="020B0804040000020004" pitchFamily="34" charset="0"/>
                <a:ea typeface="Fedra Sans Alt Pro" charset="0"/>
                <a:cs typeface="Fedra Sans Alt Pro" charset="0"/>
              </a:defRPr>
            </a:lvl1pPr>
          </a:lstStyle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C886BE6-FB1B-BF3E-3CCF-36B231DBEAEE}"/>
              </a:ext>
            </a:extLst>
          </p:cNvPr>
          <p:cNvSpPr txBox="1"/>
          <p:nvPr/>
        </p:nvSpPr>
        <p:spPr>
          <a:xfrm>
            <a:off x="3185974" y="3440800"/>
            <a:ext cx="2708568" cy="92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Мысовских</a:t>
            </a:r>
            <a:r>
              <a:rPr lang="ru-RU" dirty="0"/>
              <a:t> Анна</a:t>
            </a:r>
          </a:p>
          <a:p>
            <a:pPr algn="ctr"/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Генеральный директор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E8F214D-29B0-5A56-E544-9BE6F8D65A0D}"/>
              </a:ext>
            </a:extLst>
          </p:cNvPr>
          <p:cNvSpPr txBox="1"/>
          <p:nvPr/>
        </p:nvSpPr>
        <p:spPr>
          <a:xfrm>
            <a:off x="121045" y="3440800"/>
            <a:ext cx="2951874" cy="92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Амирагян Ангелина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Директор по маркетингу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3F024B9-440D-0D5D-3663-C223FCCA80AE}"/>
              </a:ext>
            </a:extLst>
          </p:cNvPr>
          <p:cNvSpPr txBox="1"/>
          <p:nvPr/>
        </p:nvSpPr>
        <p:spPr>
          <a:xfrm>
            <a:off x="8968757" y="3491706"/>
            <a:ext cx="2926834" cy="2026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Аксентьева Виктория</a:t>
            </a:r>
          </a:p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Финансовый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директор, 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сотрудник кафедры Товароведения и технологии продуктов питания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983B2F0-A1F2-E8B2-4215-E75CCF4E45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9346" r="120" b="22443"/>
          <a:stretch/>
        </p:blipFill>
        <p:spPr>
          <a:xfrm>
            <a:off x="3439370" y="1060852"/>
            <a:ext cx="2201777" cy="2253994"/>
          </a:xfrm>
          <a:prstGeom prst="flowChartConnector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A8E66E0-F70F-5EA1-D3F7-9CB69B3273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378" t="33766" r="16056" b="25982"/>
          <a:stretch/>
        </p:blipFill>
        <p:spPr>
          <a:xfrm>
            <a:off x="6382647" y="1060852"/>
            <a:ext cx="2201777" cy="2230097"/>
          </a:xfrm>
          <a:prstGeom prst="flowChartConnector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224214E-7760-FF7D-A365-7208D54BF3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752" t="22928" r="11316" b="23640"/>
          <a:stretch/>
        </p:blipFill>
        <p:spPr>
          <a:xfrm>
            <a:off x="496094" y="1036955"/>
            <a:ext cx="2201776" cy="2253994"/>
          </a:xfrm>
          <a:prstGeom prst="flowChartConnector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21F5EA52-2EAD-511B-D90C-1C864AF84A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56" r="1888" b="28485"/>
          <a:stretch/>
        </p:blipFill>
        <p:spPr>
          <a:xfrm>
            <a:off x="9343862" y="1031793"/>
            <a:ext cx="2176625" cy="2264318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407166A-D059-C16D-F1A8-01682035F3B2}"/>
              </a:ext>
            </a:extLst>
          </p:cNvPr>
          <p:cNvSpPr txBox="1"/>
          <p:nvPr/>
        </p:nvSpPr>
        <p:spPr>
          <a:xfrm>
            <a:off x="5922902" y="3491706"/>
            <a:ext cx="3121265" cy="92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Савина Ксения</a:t>
            </a:r>
          </a:p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Коммерческий директор</a:t>
            </a:r>
          </a:p>
        </p:txBody>
      </p:sp>
    </p:spTree>
    <p:extLst>
      <p:ext uri="{BB962C8B-B14F-4D97-AF65-F5344CB8AC3E}">
        <p14:creationId xmlns:p14="http://schemas.microsoft.com/office/powerpoint/2010/main" val="92063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38781" y="161913"/>
            <a:ext cx="9126141" cy="1071802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lang="ru-RU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267449" y="942762"/>
            <a:ext cx="3728419" cy="581905"/>
          </a:xfrm>
        </p:spPr>
        <p:txBody>
          <a:bodyPr/>
          <a:lstStyle/>
          <a:p>
            <a:r>
              <a:rPr lang="ru-RU" b="1" dirty="0" smtClean="0"/>
              <a:t>Сделай заказ первым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1771816" y="1524667"/>
            <a:ext cx="3728419" cy="490143"/>
          </a:xfrm>
        </p:spPr>
        <p:txBody>
          <a:bodyPr/>
          <a:lstStyle/>
          <a:p>
            <a:r>
              <a:rPr lang="ru-RU" b="1" dirty="0" smtClean="0"/>
              <a:t>8 982 922 33 10 - Анна</a:t>
            </a:r>
            <a:endParaRPr lang="ru-RU" b="1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4294967295"/>
          </p:nvPr>
        </p:nvSpPr>
        <p:spPr>
          <a:xfrm>
            <a:off x="952778" y="5921375"/>
            <a:ext cx="4106863" cy="365125"/>
          </a:xfrm>
          <a:prstGeom prst="rect">
            <a:avLst/>
          </a:prstGeom>
        </p:spPr>
        <p:txBody>
          <a:bodyPr/>
          <a:lstStyle/>
          <a:p>
            <a:r>
              <a:rPr lang="en-US" sz="1200" dirty="0"/>
              <a:t>/ </a:t>
            </a:r>
            <a:r>
              <a:rPr lang="ru-RU" sz="1200" dirty="0"/>
              <a:t>Функциональные кондитерские изделия </a:t>
            </a:r>
            <a:r>
              <a:rPr lang="ru-RU" sz="1200" dirty="0" err="1"/>
              <a:t>противоаллергенного</a:t>
            </a:r>
            <a:r>
              <a:rPr lang="ru-RU" sz="1200" dirty="0"/>
              <a:t> действия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429750" y="6302375"/>
            <a:ext cx="2738438" cy="331788"/>
          </a:xfrm>
          <a:prstGeom prst="rect">
            <a:avLst/>
          </a:prstGeom>
        </p:spPr>
        <p:txBody>
          <a:bodyPr/>
          <a:lstStyle/>
          <a:p>
            <a:fld id="{674C6043-E933-254F-AF58-BD9BDD4CBC0E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61" y="6337300"/>
            <a:ext cx="741484" cy="216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E2E06317-6F4F-FB9B-5514-DDCFFAE65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867" y="2798808"/>
            <a:ext cx="3744686" cy="3136174"/>
          </a:xfrm>
          <a:prstGeom prst="rect">
            <a:avLst/>
          </a:prstGeom>
        </p:spPr>
      </p:pic>
      <p:pic>
        <p:nvPicPr>
          <p:cNvPr id="1026" name="Picture 2" descr="C:\Users\aksentevavv\Downloads\qr-cod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457" y="1739493"/>
            <a:ext cx="4616404" cy="461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Выгнутая вправо стрелка 6"/>
          <p:cNvSpPr/>
          <p:nvPr/>
        </p:nvSpPr>
        <p:spPr>
          <a:xfrm>
            <a:off x="10595429" y="1233715"/>
            <a:ext cx="841828" cy="1320799"/>
          </a:xfrm>
          <a:prstGeom prst="curvedLeftArrow">
            <a:avLst/>
          </a:prstGeom>
          <a:ln w="19050">
            <a:solidFill>
              <a:srgbClr val="9460A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dirty="0" smtClean="0"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056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8599</TotalTime>
  <Words>760</Words>
  <Application>Microsoft Office PowerPoint</Application>
  <PresentationFormat>Произвольный</PresentationFormat>
  <Paragraphs>149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Функциональные кондитерские изделия противоаллергенного действия   (Злаковый батончик «Несахарный»)</vt:lpstr>
      <vt:lpstr>Что делает проект? Суть проекта, стадия проекта </vt:lpstr>
      <vt:lpstr>Проблемы  </vt:lpstr>
      <vt:lpstr>Решение  </vt:lpstr>
      <vt:lpstr>Рынок  </vt:lpstr>
      <vt:lpstr>Конкуренты</vt:lpstr>
      <vt:lpstr>Экономика сейчас и прогноз на ближайшее время</vt:lpstr>
      <vt:lpstr>Стратегия развития  Конкретные действия на ближайшие месяцы/годы </vt:lpstr>
      <vt:lpstr>Команда 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Аксентьева Виктория Вячеславовна</cp:lastModifiedBy>
  <cp:revision>212</cp:revision>
  <cp:lastPrinted>2021-05-14T10:36:39Z</cp:lastPrinted>
  <dcterms:created xsi:type="dcterms:W3CDTF">2021-05-14T09:45:42Z</dcterms:created>
  <dcterms:modified xsi:type="dcterms:W3CDTF">2023-09-06T12:45:12Z</dcterms:modified>
</cp:coreProperties>
</file>