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303" r:id="rId7"/>
    <p:sldId id="263" r:id="rId8"/>
    <p:sldId id="309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C33"/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84" d="100"/>
          <a:sy n="84" d="100"/>
        </p:scale>
        <p:origin x="-720" y="-8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5848961354596"/>
          <c:y val="2.2588243664008769E-2"/>
          <c:w val="0.51878037301633462"/>
          <c:h val="0.9378823299239759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D4-4D8C-A574-E2286B38273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3D4-4D8C-A574-E2286B38273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3D4-4D8C-A574-E2286B38273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3D4-4D8C-A574-E2286B382739}"/>
              </c:ext>
            </c:extLst>
          </c:dPt>
          <c:dLbls>
            <c:dLbl>
              <c:idx val="0"/>
              <c:layout>
                <c:manualLayout>
                  <c:x val="-2.3129516561375798E-3"/>
                  <c:y val="-7.9099729987303996E-2"/>
                </c:manualLayout>
              </c:layout>
              <c:tx>
                <c:rich>
                  <a:bodyPr/>
                  <a:lstStyle/>
                  <a:p>
                    <a:fld id="{D4259984-A41D-4E42-9E4F-122C2FC8892F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3D4-4D8C-A574-E2286B382739}"/>
                </c:ext>
              </c:extLst>
            </c:dLbl>
            <c:dLbl>
              <c:idx val="1"/>
              <c:layout>
                <c:manualLayout>
                  <c:x val="-6.0787168480106207E-2"/>
                  <c:y val="-2.287237198479802E-2"/>
                </c:manualLayout>
              </c:layout>
              <c:tx>
                <c:rich>
                  <a:bodyPr/>
                  <a:lstStyle/>
                  <a:p>
                    <a:fld id="{C89F5FB0-EC5D-4A6B-A577-9CFEE3575ACC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3D4-4D8C-A574-E2286B382739}"/>
                </c:ext>
              </c:extLst>
            </c:dLbl>
            <c:dLbl>
              <c:idx val="2"/>
              <c:layout>
                <c:manualLayout>
                  <c:x val="-4.1717246087209649E-2"/>
                  <c:y val="-2.6438606320263124E-3"/>
                </c:manualLayout>
              </c:layout>
              <c:tx>
                <c:rich>
                  <a:bodyPr/>
                  <a:lstStyle/>
                  <a:p>
                    <a:fld id="{17103114-2899-45CB-9CA8-614C9248EF35}" type="PERCENTAGE">
                      <a:rPr lang="en-US" sz="1600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3D4-4D8C-A574-E2286B382739}"/>
                </c:ext>
              </c:extLst>
            </c:dLbl>
            <c:dLbl>
              <c:idx val="3"/>
              <c:layout>
                <c:manualLayout>
                  <c:x val="-0.11006045682388582"/>
                  <c:y val="2.7804761532572182E-3"/>
                </c:manualLayout>
              </c:layout>
              <c:tx>
                <c:rich>
                  <a:bodyPr/>
                  <a:lstStyle/>
                  <a:p>
                    <a:fld id="{CEAA50D2-CA29-424B-AA84-CA33EAD868D5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3D4-4D8C-A574-E2286B3827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Студенты</c:v>
                </c:pt>
                <c:pt idx="1">
                  <c:v>Преподаватели, учителя технологии</c:v>
                </c:pt>
                <c:pt idx="2">
                  <c:v>Дети, занимающие в доп. образование</c:v>
                </c:pt>
                <c:pt idx="3">
                  <c:v>Любители своего дела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</c:v>
                </c:pt>
                <c:pt idx="1">
                  <c:v>13</c:v>
                </c:pt>
                <c:pt idx="2">
                  <c:v>8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D4-4D8C-A574-E2286B38273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5624211025602464"/>
          <c:y val="0.30040373827356076"/>
          <c:w val="0.32360515475365798"/>
          <c:h val="0.50958114863440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 smtClean="0"/>
            <a:t>Преподаватели и студенты</a:t>
          </a:r>
          <a:endParaRPr lang="ru-RU" sz="32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800" dirty="0" smtClean="0"/>
            <a:t>Нет продуманных держателей для наждачной бумаги</a:t>
          </a:r>
          <a:endParaRPr lang="ru-RU" sz="28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-499" custLinFactNeighborY="-1126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 custScaleX="105681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Изделие из подручных материалов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-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Качество товара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002F2EF6-1E2C-4F3A-AFD5-D6EA723B1D1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Удобно в использовании</a:t>
          </a:r>
          <a:endParaRPr lang="ru-RU" dirty="0"/>
        </a:p>
      </dgm:t>
    </dgm:pt>
    <dgm:pt modelId="{2C1CBEA0-2EA7-4EB2-BC76-FDD5B3418CC6}" type="parTrans" cxnId="{7B20F545-DB09-45C9-B124-62B56496D151}">
      <dgm:prSet/>
      <dgm:spPr/>
      <dgm:t>
        <a:bodyPr/>
        <a:lstStyle/>
        <a:p>
          <a:endParaRPr lang="ru-RU"/>
        </a:p>
      </dgm:t>
    </dgm:pt>
    <dgm:pt modelId="{99A66D42-D613-4B06-9614-2131BDE23D32}" type="sibTrans" cxnId="{7B20F545-DB09-45C9-B124-62B56496D151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7B20F545-DB09-45C9-B124-62B56496D151}" srcId="{C1DCF8D2-41C8-416E-B988-A9BFE3AC37E6}" destId="{002F2EF6-1E2C-4F3A-AFD5-D6EA723B1D12}" srcOrd="1" destOrd="0" parTransId="{2C1CBEA0-2EA7-4EB2-BC76-FDD5B3418CC6}" sibTransId="{99A66D42-D613-4B06-9614-2131BDE23D32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A747A2D4-6AE3-4EB8-864E-5863361F4449}" type="presOf" srcId="{002F2EF6-1E2C-4F3A-AFD5-D6EA723B1D12}" destId="{0C85A15E-56D2-44B3-8E52-7FFFB1AE2983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Нет продуманных держателей для наждачной бумаги</a:t>
          </a:r>
          <a:endParaRPr lang="ru-RU" sz="2800" kern="1200" dirty="0"/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Преподаватели и студенты</a:t>
          </a:r>
          <a:endParaRPr lang="ru-RU" sz="3200" kern="1200" dirty="0"/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140252" y="0"/>
          <a:ext cx="3456384" cy="3456384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1385241" y="172819"/>
        <a:ext cx="966404" cy="518457"/>
      </dsp:txXfrm>
    </dsp:sp>
    <dsp:sp modelId="{71F9D321-AD24-4B2F-9858-808383740F5B}">
      <dsp:nvSpPr>
        <dsp:cNvPr id="0" name=""/>
        <dsp:cNvSpPr/>
      </dsp:nvSpPr>
      <dsp:spPr>
        <a:xfrm>
          <a:off x="424595" y="691276"/>
          <a:ext cx="2922192" cy="2765107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1375038" y="857183"/>
        <a:ext cx="1021306" cy="497719"/>
      </dsp:txXfrm>
    </dsp:sp>
    <dsp:sp modelId="{F4F73ED0-32D2-41A1-B72D-C2D81FC80C1A}">
      <dsp:nvSpPr>
        <dsp:cNvPr id="0" name=""/>
        <dsp:cNvSpPr/>
      </dsp:nvSpPr>
      <dsp:spPr>
        <a:xfrm>
          <a:off x="848776" y="1382553"/>
          <a:ext cx="2073830" cy="2073830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1402489" y="1538090"/>
        <a:ext cx="966404" cy="466611"/>
      </dsp:txXfrm>
    </dsp:sp>
    <dsp:sp modelId="{C12AB981-CE2A-46AD-A1EC-BC438E315F66}">
      <dsp:nvSpPr>
        <dsp:cNvPr id="0" name=""/>
        <dsp:cNvSpPr/>
      </dsp:nvSpPr>
      <dsp:spPr>
        <a:xfrm>
          <a:off x="1194414" y="2073830"/>
          <a:ext cx="1382553" cy="1382553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1396884" y="2419468"/>
        <a:ext cx="977613" cy="6912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040044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1040044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909583"/>
          <a:ext cx="3059169" cy="1783134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Изделие из подручных материалов</a:t>
          </a:r>
          <a:endParaRPr lang="ru-RU" sz="2600" kern="1200" dirty="0"/>
        </a:p>
      </dsp:txBody>
      <dsp:txXfrm>
        <a:off x="0" y="1909583"/>
        <a:ext cx="3059169" cy="1783134"/>
      </dsp:txXfrm>
    </dsp:sp>
    <dsp:sp modelId="{34E68AF3-FEED-4A3D-869A-6E2B7BBFBA4D}">
      <dsp:nvSpPr>
        <dsp:cNvPr id="0" name=""/>
        <dsp:cNvSpPr/>
      </dsp:nvSpPr>
      <dsp:spPr>
        <a:xfrm>
          <a:off x="3490590" y="1040044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1040044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937240"/>
          <a:ext cx="3059169" cy="178313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-</a:t>
          </a:r>
          <a:endParaRPr lang="ru-RU" sz="2600" kern="1200" dirty="0"/>
        </a:p>
      </dsp:txBody>
      <dsp:txXfrm>
        <a:off x="3490590" y="1937240"/>
        <a:ext cx="3059169" cy="1783134"/>
      </dsp:txXfrm>
    </dsp:sp>
    <dsp:sp modelId="{869E6585-1C72-4E82-914E-39E2C4E28665}">
      <dsp:nvSpPr>
        <dsp:cNvPr id="0" name=""/>
        <dsp:cNvSpPr/>
      </dsp:nvSpPr>
      <dsp:spPr>
        <a:xfrm>
          <a:off x="6981180" y="1032615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1032615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937240"/>
          <a:ext cx="3059169" cy="178313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Качество товара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Удобно в использовании</a:t>
          </a:r>
          <a:endParaRPr lang="ru-RU" sz="2600" kern="1200" dirty="0"/>
        </a:p>
      </dsp:txBody>
      <dsp:txXfrm>
        <a:off x="6978043" y="1937240"/>
        <a:ext cx="3059169" cy="1783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48072-41F0-417D-A44B-2B594B4C91B4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B8C6-74E2-49C0-8C56-F97CD9356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2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B8C6-74E2-49C0-8C56-F97CD93563B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1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B8C6-74E2-49C0-8C56-F97CD93563B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595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B8C6-74E2-49C0-8C56-F97CD93563B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490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B8C6-74E2-49C0-8C56-F97CD93563B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674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katiusha05" TargetMode="External"/><Relationship Id="rId13" Type="http://schemas.openxmlformats.org/officeDocument/2006/relationships/image" Target="../media/image20.png"/><Relationship Id="rId3" Type="http://schemas.openxmlformats.org/officeDocument/2006/relationships/hyperlink" Target="mailto:renatahaiii123@gmail.com" TargetMode="External"/><Relationship Id="rId7" Type="http://schemas.openxmlformats.org/officeDocument/2006/relationships/hyperlink" Target="mailto:Khurmatova0404@mail.ru" TargetMode="External"/><Relationship Id="rId12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vk.com/vassilina_l" TargetMode="External"/><Relationship Id="rId11" Type="http://schemas.openxmlformats.org/officeDocument/2006/relationships/image" Target="../media/image18.png"/><Relationship Id="rId5" Type="http://schemas.openxmlformats.org/officeDocument/2006/relationships/hyperlink" Target="mailto:lavassilina@gmail.com" TargetMode="External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hyperlink" Target="https://vk.com/r.khayrullina16" TargetMode="External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359792" y="2118488"/>
            <a:ext cx="6731280" cy="14366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b="0" strike="noStrike" spc="-1" dirty="0" smtClean="0">
                <a:latin typeface="Arial"/>
              </a:rPr>
              <a:t>Держатель</a:t>
            </a:r>
          </a:p>
          <a:p>
            <a:pPr algn="ctr">
              <a:lnSpc>
                <a:spcPct val="100000"/>
              </a:lnSpc>
            </a:pPr>
            <a:r>
              <a:rPr lang="en-US" sz="4800" spc="-1" dirty="0" err="1" smtClean="0">
                <a:latin typeface="Arial"/>
              </a:rPr>
              <a:t>TeamWork</a:t>
            </a:r>
            <a:endParaRPr lang="ru-RU" sz="4800" b="0" strike="noStrike" spc="-1" dirty="0" smtClean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647824" y="3309923"/>
            <a:ext cx="2592288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/>
              <a:t> Рената Хайруллина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7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/>
              <a:t> Полезные навыки: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700" i="1" dirty="0" smtClean="0"/>
              <a:t>- </a:t>
            </a:r>
            <a:r>
              <a:rPr lang="ru-RU" sz="1700" i="1" dirty="0"/>
              <a:t>о</a:t>
            </a:r>
            <a:r>
              <a:rPr lang="ru-RU" sz="1700" i="1" dirty="0" smtClean="0"/>
              <a:t>тветственная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700" i="1" dirty="0" smtClean="0"/>
              <a:t>- креативная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7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/>
              <a:t> Роль в команде: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700" i="1" dirty="0" smtClean="0"/>
              <a:t>- 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700" i="1" dirty="0" smtClean="0"/>
              <a:t>- дизайнер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700" i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913162" y="3264893"/>
            <a:ext cx="2567310" cy="273873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 Екатерина </a:t>
            </a:r>
            <a:r>
              <a:rPr lang="ru-RU" sz="1600" i="1" dirty="0" err="1" smtClean="0"/>
              <a:t>Хурматова</a:t>
            </a:r>
            <a:endParaRPr lang="ru-RU" sz="1600" i="1" dirty="0" smtClean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 Полезные навыки: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- трудолюбивая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- дисциплинированная 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Char char="-"/>
              <a:tabLst/>
              <a:defRPr/>
            </a:pP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 Роль </a:t>
            </a:r>
            <a:r>
              <a:rPr lang="ru-RU" sz="1600" i="1" dirty="0"/>
              <a:t>в </a:t>
            </a:r>
            <a:r>
              <a:rPr lang="ru-RU" sz="1600" i="1" dirty="0" smtClean="0"/>
              <a:t>команде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- </a:t>
            </a:r>
            <a:r>
              <a:rPr lang="en-US" sz="1600" i="1" dirty="0" smtClean="0"/>
              <a:t>3D </a:t>
            </a:r>
            <a:r>
              <a:rPr lang="ru-RU" sz="1600" i="1" dirty="0" err="1" smtClean="0"/>
              <a:t>моделлер</a:t>
            </a:r>
            <a:r>
              <a:rPr lang="ru-RU" sz="1600" i="1" dirty="0" smtClean="0"/>
              <a:t> </a:t>
            </a:r>
            <a:endParaRPr lang="ru-RU" sz="1600" i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7056536" y="3269911"/>
            <a:ext cx="2883092" cy="1901616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 Василина Лазуренко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 Полезные навыки: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- расчетливая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- сосредоточенная  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Char char="-"/>
              <a:tabLst/>
              <a:defRPr/>
            </a:pP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/>
              <a:t> Роль </a:t>
            </a:r>
            <a:r>
              <a:rPr lang="ru-RU" sz="1600" i="1" dirty="0"/>
              <a:t>в команде </a:t>
            </a:r>
            <a:endParaRPr lang="ru-RU" sz="1600" b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- экономист</a:t>
            </a:r>
            <a:endParaRPr lang="ru-RU" sz="16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48" y="1177190"/>
            <a:ext cx="1956986" cy="18594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279" y="1237676"/>
            <a:ext cx="1963082" cy="18594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544" y="1242364"/>
            <a:ext cx="1956986" cy="18500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798" y="1147691"/>
            <a:ext cx="2020414" cy="19184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601" y="1223484"/>
            <a:ext cx="2030438" cy="19418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t="-794" b="33016"/>
          <a:stretch/>
        </p:blipFill>
        <p:spPr>
          <a:xfrm>
            <a:off x="7105781" y="1211607"/>
            <a:ext cx="1979749" cy="19442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804355"/>
            <a:ext cx="9730897" cy="518901"/>
          </a:xfrm>
        </p:spPr>
        <p:txBody>
          <a:bodyPr/>
          <a:lstStyle/>
          <a:p>
            <a:r>
              <a:rPr lang="ru-RU" dirty="0" smtClean="0">
                <a:ea typeface="MS Gothic" pitchFamily="49" charset="-128"/>
              </a:rPr>
              <a:t>Нехватка держателей для наждачной бумаги в мастерских</a:t>
            </a:r>
            <a:endParaRPr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6" y="3123328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8"/>
            <a:ext cx="8890243" cy="864096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698292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87052" y="3987403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Наш проект помогает преподавателям и студентам решить проблему с нехваткой приборов в мастерских для удобного и практичного </a:t>
            </a:r>
            <a:r>
              <a:rPr lang="ru-RU" dirty="0" smtClean="0"/>
              <a:t>использования </a:t>
            </a:r>
            <a:r>
              <a:rPr lang="ru-RU" dirty="0"/>
              <a:t>на занятиях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436344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smtClean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8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</a:t>
                      </a:r>
                      <a:r>
                        <a:rPr lang="ru-RU" baseline="0" dirty="0" smtClean="0"/>
                        <a:t> не используем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160" y="4347443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294933" y="747043"/>
            <a:ext cx="8099640" cy="48245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180" y="-22093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701419625"/>
              </p:ext>
            </p:extLst>
          </p:nvPr>
        </p:nvGraphicFramePr>
        <p:xfrm>
          <a:off x="1074255" y="1026141"/>
          <a:ext cx="8320318" cy="4567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496" y="2115195"/>
            <a:ext cx="4563109" cy="35786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7784" y="951739"/>
            <a:ext cx="547070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000" dirty="0"/>
              <a:t>Студенты вуза, которые посещают занятия, работая в </a:t>
            </a:r>
            <a:r>
              <a:rPr lang="ru-RU" sz="2000" dirty="0" smtClean="0"/>
              <a:t>мастерских (41%)</a:t>
            </a:r>
          </a:p>
          <a:p>
            <a:pPr marL="342900" indent="-342900">
              <a:buFontTx/>
              <a:buAutoNum type="arabicPeriod"/>
            </a:pPr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 smtClean="0"/>
              <a:t>Преподаватели вуза и учителя технологии, </a:t>
            </a:r>
            <a:r>
              <a:rPr lang="ru-RU" sz="2000" dirty="0"/>
              <a:t>которые преподают </a:t>
            </a:r>
            <a:r>
              <a:rPr lang="ru-RU" sz="2000" dirty="0" smtClean="0"/>
              <a:t>уроки</a:t>
            </a:r>
            <a:r>
              <a:rPr lang="en-US" sz="2000" dirty="0"/>
              <a:t>/</a:t>
            </a:r>
            <a:r>
              <a:rPr lang="ru-RU" sz="2000" dirty="0" smtClean="0"/>
              <a:t>пары </a:t>
            </a:r>
            <a:r>
              <a:rPr lang="ru-RU" sz="2000" dirty="0"/>
              <a:t>в мастерских по </a:t>
            </a:r>
            <a:r>
              <a:rPr lang="ru-RU" sz="2000" dirty="0" smtClean="0"/>
              <a:t>предмету «Технология»</a:t>
            </a:r>
            <a:r>
              <a:rPr lang="en-US" sz="2000" dirty="0" smtClean="0"/>
              <a:t> (32%)</a:t>
            </a:r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 smtClean="0"/>
          </a:p>
          <a:p>
            <a:pPr marL="342900" indent="-342900">
              <a:buFontTx/>
              <a:buAutoNum type="arabicPeriod"/>
            </a:pPr>
            <a:r>
              <a:rPr lang="ru-RU" sz="2000" dirty="0"/>
              <a:t>Школьники, которые посещают занятия по дополнительному образованию тем самым занимаясь в </a:t>
            </a:r>
            <a:r>
              <a:rPr lang="ru-RU" sz="2000" dirty="0" smtClean="0"/>
              <a:t>мастерских</a:t>
            </a:r>
            <a:r>
              <a:rPr lang="en-US" sz="2000" dirty="0" smtClean="0"/>
              <a:t> (20%)</a:t>
            </a:r>
          </a:p>
          <a:p>
            <a:pPr marL="342900" indent="-342900">
              <a:buFontTx/>
              <a:buAutoNum type="arabicPeriod"/>
            </a:pPr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 smtClean="0"/>
              <a:t>Люди</a:t>
            </a:r>
            <a:r>
              <a:rPr lang="ru-RU" sz="2000" dirty="0"/>
              <a:t>, которые в свое свободное время увлекаются занятиями в </a:t>
            </a:r>
            <a:r>
              <a:rPr lang="ru-RU" sz="2000" dirty="0" smtClean="0"/>
              <a:t>мастерских</a:t>
            </a:r>
            <a:r>
              <a:rPr lang="en-US" sz="2000" dirty="0" smtClean="0"/>
              <a:t> (7%)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659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5298726"/>
              </p:ext>
            </p:extLst>
          </p:nvPr>
        </p:nvGraphicFramePr>
        <p:xfrm>
          <a:off x="6368274" y="1578022"/>
          <a:ext cx="3771383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143768" y="941879"/>
            <a:ext cx="6474534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b="1" i="1" dirty="0">
                <a:effectLst/>
              </a:rPr>
              <a:t>PAM </a:t>
            </a:r>
            <a:r>
              <a:rPr lang="ru-RU" sz="1200" b="1" i="1" dirty="0"/>
              <a:t>– Население Ижевска составляет 623 472 человека, из них, предположим примерно 70 преподавателей по технологи и примерно 150 студентов, которые учатся на технических специальностях где в обучении предполагает себя занятие в мастерских это </a:t>
            </a:r>
            <a:r>
              <a:rPr lang="ru-RU" sz="1200" b="1" i="1" dirty="0" smtClean="0"/>
              <a:t>примерно 0,04% - составляет 220 человек</a:t>
            </a:r>
          </a:p>
          <a:p>
            <a:endParaRPr lang="ru-RU" sz="1200" b="1" i="1" dirty="0">
              <a:effectLst/>
            </a:endParaRPr>
          </a:p>
          <a:p>
            <a:r>
              <a:rPr lang="ru-RU" sz="1200" b="1" i="1" dirty="0">
                <a:effectLst/>
              </a:rPr>
              <a:t>TAM </a:t>
            </a:r>
            <a:r>
              <a:rPr lang="ru-RU" sz="1200" b="1" i="1" dirty="0"/>
              <a:t>– Перспектива рынка держателей для наждачно бумаги, да и в целом в дальнейшем перспектива разработок подручных инструментов для мастерских имеется в зависимости от спроса потребителей и успеха продвижений </a:t>
            </a:r>
            <a:r>
              <a:rPr lang="ru-RU" sz="1200" b="1" i="1" dirty="0" smtClean="0"/>
              <a:t>продукта</a:t>
            </a:r>
          </a:p>
          <a:p>
            <a:endParaRPr lang="ru-RU" sz="1200" b="1" i="1" dirty="0">
              <a:effectLst/>
            </a:endParaRPr>
          </a:p>
          <a:p>
            <a:r>
              <a:rPr lang="ru-RU" sz="1200" b="1" i="1" dirty="0"/>
              <a:t>SAM – На рынках Ижевска мы не столкнулись с официальными компаниями, которые занимаются  изготовлением  держателей для наждачной бумаги или каких-то других подручных инструментов для школьных/вузовских </a:t>
            </a:r>
            <a:r>
              <a:rPr lang="ru-RU" sz="1200" b="1" i="1" dirty="0" smtClean="0"/>
              <a:t>мастерских</a:t>
            </a:r>
          </a:p>
          <a:p>
            <a:endParaRPr lang="ru-RU" sz="1200" b="1" i="1" dirty="0">
              <a:effectLst/>
            </a:endParaRPr>
          </a:p>
          <a:p>
            <a:r>
              <a:rPr lang="ru-RU" sz="1200" b="1" i="1" dirty="0"/>
              <a:t>SOM – Для продвижения нашей продукции, а именно держатель для наждачной бумаги, следует использовать различные </a:t>
            </a:r>
            <a:r>
              <a:rPr lang="ru-RU" sz="1200" b="1" i="1" dirty="0" smtClean="0"/>
              <a:t>маркетинговые </a:t>
            </a:r>
            <a:r>
              <a:rPr lang="ru-RU" sz="1200" b="1" i="1" dirty="0"/>
              <a:t>стратегии такие как работа с </a:t>
            </a:r>
            <a:r>
              <a:rPr lang="ru-RU" sz="1200" b="1" i="1" dirty="0" smtClean="0"/>
              <a:t>Интернет-ресурсами, например создание </a:t>
            </a:r>
            <a:r>
              <a:rPr lang="ru-RU" sz="1200" b="1" i="1" dirty="0"/>
              <a:t>сайта предприятия для продвижении и распространении </a:t>
            </a:r>
            <a:r>
              <a:rPr lang="ru-RU" sz="1200" b="1" i="1" dirty="0" smtClean="0"/>
              <a:t>продукции</a:t>
            </a:r>
          </a:p>
          <a:p>
            <a:endParaRPr lang="ru-RU" sz="1200" i="1" dirty="0"/>
          </a:p>
          <a:p>
            <a:r>
              <a:rPr lang="ru-RU" sz="1200" i="1" dirty="0"/>
              <a:t>Таким образом, можно сделать вывод, что потенциальный объем рынка держателей для наждачной бумаги может оцениваться примерно </a:t>
            </a:r>
            <a:r>
              <a:rPr lang="ru-RU" sz="1200" i="1" dirty="0" smtClean="0"/>
              <a:t>в 200-500 человек</a:t>
            </a:r>
            <a:r>
              <a:rPr lang="ru-RU" sz="1200" i="1" dirty="0"/>
              <a:t>, что будет зависеть от многих факторов, таких как полезность товара для потребителей, финансовые </a:t>
            </a:r>
            <a:r>
              <a:rPr lang="ru-RU" sz="1200" i="1" dirty="0" smtClean="0"/>
              <a:t>возможности </a:t>
            </a:r>
            <a:r>
              <a:rPr lang="ru-RU" sz="1200" i="1" dirty="0"/>
              <a:t>потребителей товара и уровень конкуренции в данном сегменте рынка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809889"/>
              </p:ext>
            </p:extLst>
          </p:nvPr>
        </p:nvGraphicFramePr>
        <p:xfrm>
          <a:off x="30205" y="242987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1" t="12883" r="8503" b="5991"/>
          <a:stretch/>
        </p:blipFill>
        <p:spPr>
          <a:xfrm>
            <a:off x="1007864" y="3725051"/>
            <a:ext cx="2736305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420507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клиентами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643520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Нишевой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rgbClr val="002060"/>
                </a:solidFill>
              </a:rPr>
              <a:t>рынок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104208" y="1335461"/>
            <a:ext cx="18722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Производительность</a:t>
            </a:r>
            <a:endParaRPr lang="ru-RU" sz="1400" i="1" dirty="0">
              <a:solidFill>
                <a:srgbClr val="00206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>
                <a:solidFill>
                  <a:srgbClr val="002060"/>
                </a:solidFill>
              </a:rPr>
              <a:t>Изготовление на </a:t>
            </a:r>
            <a:r>
              <a:rPr lang="ru-RU" sz="1400" i="1" dirty="0" smtClean="0">
                <a:solidFill>
                  <a:srgbClr val="002060"/>
                </a:solidFill>
              </a:rPr>
              <a:t>заказ</a:t>
            </a:r>
            <a:endParaRPr lang="ru-RU" sz="1400" i="1" dirty="0">
              <a:solidFill>
                <a:srgbClr val="00206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Цена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Уникальность </a:t>
            </a:r>
            <a:endParaRPr lang="ru-RU" sz="1400" i="1" dirty="0">
              <a:solidFill>
                <a:srgbClr val="00206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Доступность</a:t>
            </a:r>
            <a:endParaRPr lang="ru-RU" sz="1400" i="1" dirty="0">
              <a:solidFill>
                <a:srgbClr val="00206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>
                <a:solidFill>
                  <a:srgbClr val="002060"/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82243" y="2956395"/>
            <a:ext cx="187196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i="1" dirty="0" smtClean="0">
                <a:solidFill>
                  <a:srgbClr val="002060"/>
                </a:solidFill>
              </a:rPr>
              <a:t>Прямые </a:t>
            </a:r>
            <a:r>
              <a:rPr lang="ru-RU" sz="1400" i="1" dirty="0">
                <a:solidFill>
                  <a:srgbClr val="002060"/>
                </a:solidFill>
              </a:rPr>
              <a:t>(торговые агенты, продажи через </a:t>
            </a:r>
            <a:r>
              <a:rPr lang="ru-RU" sz="1400" i="1" dirty="0" smtClean="0">
                <a:solidFill>
                  <a:srgbClr val="002060"/>
                </a:solidFill>
              </a:rPr>
              <a:t>интернет)</a:t>
            </a:r>
            <a:endParaRPr lang="ru-RU" sz="1400" i="1" dirty="0">
              <a:solidFill>
                <a:srgbClr val="002060"/>
              </a:solidFill>
            </a:endParaRPr>
          </a:p>
          <a:p>
            <a:endParaRPr lang="ru-RU" sz="1200" i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078749" y="1654740"/>
            <a:ext cx="197891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129820" y="4334174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Разовые </a:t>
            </a:r>
            <a:r>
              <a:rPr lang="ru-RU" sz="1400" i="1" dirty="0">
                <a:solidFill>
                  <a:srgbClr val="002060"/>
                </a:solidFill>
              </a:rPr>
              <a:t>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Продажа </a:t>
            </a:r>
            <a:r>
              <a:rPr lang="ru-RU" sz="1400" i="1" dirty="0">
                <a:solidFill>
                  <a:srgbClr val="002060"/>
                </a:solidFill>
              </a:rPr>
              <a:t>продукта / актива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Реклама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61571" y="3081551"/>
            <a:ext cx="18719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Материальные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rgbClr val="002060"/>
                </a:solidFill>
              </a:rPr>
              <a:t>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35815" y="1655440"/>
            <a:ext cx="19789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002060"/>
                </a:solidFill>
              </a:rPr>
              <a:t>Производство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rgbClr val="002060"/>
                </a:solidFill>
              </a:rPr>
              <a:t>товара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 smtClean="0">
                <a:solidFill>
                  <a:srgbClr val="002060"/>
                </a:solidFill>
              </a:rPr>
              <a:t>УдГУ</a:t>
            </a:r>
            <a:r>
              <a:rPr lang="ru-RU" sz="1400" i="1" dirty="0" smtClean="0">
                <a:solidFill>
                  <a:srgbClr val="002060"/>
                </a:solidFill>
              </a:rPr>
              <a:t> (ДНК)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2065716" y="4059411"/>
            <a:ext cx="4392488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200" i="1" dirty="0" smtClean="0">
                <a:solidFill>
                  <a:srgbClr val="002060"/>
                </a:solidFill>
              </a:rPr>
              <a:t>Фиксированные издержки</a:t>
            </a:r>
            <a:r>
              <a:rPr lang="ru-RU" sz="1200" i="1" dirty="0" smtClean="0">
                <a:solidFill>
                  <a:srgbClr val="002060"/>
                </a:solidFill>
              </a:rPr>
              <a:t>:</a:t>
            </a:r>
            <a:endParaRPr lang="ru-RU" sz="1200" i="1" dirty="0" smtClean="0">
              <a:solidFill>
                <a:srgbClr val="002060"/>
              </a:solidFill>
            </a:endParaRPr>
          </a:p>
          <a:p>
            <a:r>
              <a:rPr lang="ru-RU" sz="1200" i="1" dirty="0" smtClean="0">
                <a:solidFill>
                  <a:srgbClr val="002060"/>
                </a:solidFill>
              </a:rPr>
              <a:t>- </a:t>
            </a:r>
            <a:r>
              <a:rPr lang="ru-RU" sz="1200" i="1" dirty="0">
                <a:solidFill>
                  <a:srgbClr val="002060"/>
                </a:solidFill>
              </a:rPr>
              <a:t>а</a:t>
            </a:r>
            <a:r>
              <a:rPr lang="ru-RU" sz="1200" i="1" dirty="0" smtClean="0">
                <a:solidFill>
                  <a:srgbClr val="002060"/>
                </a:solidFill>
              </a:rPr>
              <a:t>ренда оборудования</a:t>
            </a:r>
            <a:endParaRPr lang="ru-RU" sz="1200" i="1" dirty="0">
              <a:solidFill>
                <a:srgbClr val="002060"/>
              </a:solidFill>
            </a:endParaRPr>
          </a:p>
          <a:p>
            <a:r>
              <a:rPr lang="ru-RU" sz="1200" i="1" dirty="0" smtClean="0">
                <a:solidFill>
                  <a:srgbClr val="002060"/>
                </a:solidFill>
              </a:rPr>
              <a:t>- налоги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i="1" dirty="0" smtClean="0">
                <a:solidFill>
                  <a:srgbClr val="002060"/>
                </a:solidFill>
              </a:rPr>
              <a:t>Переменные издержки:</a:t>
            </a:r>
          </a:p>
          <a:p>
            <a:r>
              <a:rPr lang="ru-RU" sz="1200" i="1" dirty="0" smtClean="0">
                <a:solidFill>
                  <a:srgbClr val="002060"/>
                </a:solidFill>
              </a:rPr>
              <a:t>- </a:t>
            </a:r>
            <a:r>
              <a:rPr lang="ru-RU" sz="1200" i="1" dirty="0" smtClean="0">
                <a:solidFill>
                  <a:srgbClr val="002060"/>
                </a:solidFill>
              </a:rPr>
              <a:t>затраты на сырье и материалы</a:t>
            </a:r>
          </a:p>
          <a:p>
            <a:r>
              <a:rPr lang="ru-RU" sz="1200" i="1" dirty="0" smtClean="0">
                <a:solidFill>
                  <a:srgbClr val="002060"/>
                </a:solidFill>
              </a:rPr>
              <a:t>- энергоресурсы</a:t>
            </a:r>
          </a:p>
          <a:p>
            <a:r>
              <a:rPr lang="ru-RU" sz="1200" i="1" dirty="0" smtClean="0">
                <a:solidFill>
                  <a:srgbClr val="002060"/>
                </a:solidFill>
              </a:rPr>
              <a:t>- </a:t>
            </a:r>
            <a:r>
              <a:rPr lang="ru-RU" sz="1200" i="1" dirty="0" smtClean="0">
                <a:solidFill>
                  <a:srgbClr val="002060"/>
                </a:solidFill>
              </a:rPr>
              <a:t>реклама</a:t>
            </a:r>
            <a:endParaRPr lang="ru-RU" sz="1200" i="1" dirty="0">
              <a:solidFill>
                <a:srgbClr val="002060"/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451" y="4203426"/>
            <a:ext cx="1973307" cy="14671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9000" r="69773"/>
          <a:stretch/>
        </p:blipFill>
        <p:spPr>
          <a:xfrm>
            <a:off x="143768" y="4659606"/>
            <a:ext cx="770299" cy="7683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8430" y="1990780"/>
            <a:ext cx="1603814" cy="8230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Получение заказа </a:t>
            </a:r>
            <a:endParaRPr lang="ru-RU" dirty="0"/>
          </a:p>
        </p:txBody>
      </p:sp>
      <p:cxnSp>
        <p:nvCxnSpPr>
          <p:cNvPr id="10" name="Прямая со стрелкой 9"/>
          <p:cNvCxnSpPr>
            <a:stCxn id="3" idx="3"/>
          </p:cNvCxnSpPr>
          <p:nvPr/>
        </p:nvCxnSpPr>
        <p:spPr>
          <a:xfrm>
            <a:off x="1812244" y="2402321"/>
            <a:ext cx="635780" cy="7209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448024" y="2739102"/>
            <a:ext cx="2088232" cy="10661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Покупка необходимых материалов для изготовления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877981" y="1937695"/>
            <a:ext cx="1728192" cy="852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Производство товара</a:t>
            </a:r>
            <a:endParaRPr lang="ru-RU" dirty="0"/>
          </a:p>
        </p:txBody>
      </p:sp>
      <p:cxnSp>
        <p:nvCxnSpPr>
          <p:cNvPr id="18" name="Прямая со стрелкой 17"/>
          <p:cNvCxnSpPr>
            <a:stCxn id="11" idx="3"/>
          </p:cNvCxnSpPr>
          <p:nvPr/>
        </p:nvCxnSpPr>
        <p:spPr>
          <a:xfrm flipV="1">
            <a:off x="4536256" y="2813862"/>
            <a:ext cx="936104" cy="458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7416576" y="2475235"/>
            <a:ext cx="1944216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Продажа полученного продукта</a:t>
            </a:r>
            <a:endParaRPr lang="ru-RU" dirty="0"/>
          </a:p>
        </p:txBody>
      </p:sp>
      <p:cxnSp>
        <p:nvCxnSpPr>
          <p:cNvPr id="22" name="Прямая со стрелкой 21"/>
          <p:cNvCxnSpPr>
            <a:stCxn id="16" idx="3"/>
            <a:endCxn id="20" idx="1"/>
          </p:cNvCxnSpPr>
          <p:nvPr/>
        </p:nvCxnSpPr>
        <p:spPr>
          <a:xfrm>
            <a:off x="6606173" y="2363758"/>
            <a:ext cx="810403" cy="6155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755836" y="2043187"/>
            <a:ext cx="8568952" cy="15392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10836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sz="3200" b="0" strike="noStrike" spc="-1" dirty="0" smtClean="0">
                <a:latin typeface="Arial"/>
              </a:rPr>
              <a:t>К 19 мая 2023 года изготовить 3 держателя для разных видов наждачной бумаги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52275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286788"/>
              </p:ext>
            </p:extLst>
          </p:nvPr>
        </p:nvGraphicFramePr>
        <p:xfrm>
          <a:off x="503808" y="1179091"/>
          <a:ext cx="9000999" cy="42484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00333">
                  <a:extLst>
                    <a:ext uri="{9D8B030D-6E8A-4147-A177-3AD203B41FA5}">
                      <a16:colId xmlns:a16="http://schemas.microsoft.com/office/drawing/2014/main" xmlns="" val="3328005075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xmlns="" val="2506829114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xmlns="" val="2755721693"/>
                    </a:ext>
                  </a:extLst>
                </a:gridCol>
              </a:tblGrid>
              <a:tr h="77924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Статья затрат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Сумма, </a:t>
                      </a:r>
                      <a:r>
                        <a:rPr lang="ru-RU" sz="2400" dirty="0" err="1" smtClean="0"/>
                        <a:t>руб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Источник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1952221"/>
                  </a:ext>
                </a:extLst>
              </a:tr>
              <a:tr h="134499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Аренда </a:t>
                      </a:r>
                      <a:r>
                        <a:rPr lang="en-US" sz="2400" dirty="0" smtClean="0"/>
                        <a:t>3D-</a:t>
                      </a:r>
                      <a:r>
                        <a:rPr lang="ru-RU" sz="2400" dirty="0" smtClean="0"/>
                        <a:t>принтера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50</a:t>
                      </a:r>
                      <a:r>
                        <a:rPr lang="en-US" sz="2400" dirty="0" smtClean="0"/>
                        <a:t>0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ru-RU" sz="2400" baseline="0" dirty="0" smtClean="0"/>
                        <a:t>(руб.)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Собственные</a:t>
                      </a:r>
                      <a:r>
                        <a:rPr lang="ru-RU" sz="2400" baseline="0" dirty="0" smtClean="0"/>
                        <a:t> средства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4421599"/>
                  </a:ext>
                </a:extLst>
              </a:tr>
              <a:tr h="134499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Пластик (</a:t>
                      </a:r>
                      <a:r>
                        <a:rPr lang="en-US" sz="2400" dirty="0" smtClean="0"/>
                        <a:t>PLA-</a:t>
                      </a:r>
                      <a:r>
                        <a:rPr lang="ru-RU" sz="2400" dirty="0" smtClean="0"/>
                        <a:t>пластик)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81</a:t>
                      </a:r>
                      <a:r>
                        <a:rPr lang="ru-RU" sz="2400" baseline="0" dirty="0" smtClean="0"/>
                        <a:t> (руб.)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Собственные средства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7113460"/>
                  </a:ext>
                </a:extLst>
              </a:tr>
              <a:tr h="77924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ИТОГО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581</a:t>
                      </a:r>
                      <a:r>
                        <a:rPr lang="ru-RU" sz="2400" baseline="0" dirty="0" smtClean="0"/>
                        <a:t> (руб.)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8783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6418" y="1611139"/>
            <a:ext cx="8892366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</a:t>
            </a:r>
            <a:r>
              <a:rPr lang="ru-RU" sz="3200" dirty="0" smtClean="0">
                <a:ea typeface="MS Gothic" pitchFamily="49" charset="-128"/>
              </a:rPr>
              <a:t>форма- </a:t>
            </a:r>
            <a:r>
              <a:rPr lang="ru-RU" sz="3200" dirty="0" smtClean="0">
                <a:ea typeface="MS Gothic" pitchFamily="49" charset="-128"/>
              </a:rPr>
              <a:t>ИП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 упрощенная (6% по доходу), так как она является более выгодной для малого бизнеса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054" y="3843387"/>
            <a:ext cx="1755155" cy="175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190802"/>
              </p:ext>
            </p:extLst>
          </p:nvPr>
        </p:nvGraphicFramePr>
        <p:xfrm>
          <a:off x="12917" y="747043"/>
          <a:ext cx="10067708" cy="4902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092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1881382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47673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534726">
                  <a:extLst>
                    <a:ext uri="{9D8B030D-6E8A-4147-A177-3AD203B41FA5}">
                      <a16:colId xmlns:a16="http://schemas.microsoft.com/office/drawing/2014/main" xmlns="" val="1533087612"/>
                    </a:ext>
                  </a:extLst>
                </a:gridCol>
                <a:gridCol w="495929">
                  <a:extLst>
                    <a:ext uri="{9D8B030D-6E8A-4147-A177-3AD203B41FA5}">
                      <a16:colId xmlns:a16="http://schemas.microsoft.com/office/drawing/2014/main" xmlns="" val="3077363562"/>
                    </a:ext>
                  </a:extLst>
                </a:gridCol>
                <a:gridCol w="572669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521831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500490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661156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611383">
                  <a:extLst>
                    <a:ext uri="{9D8B030D-6E8A-4147-A177-3AD203B41FA5}">
                      <a16:colId xmlns:a16="http://schemas.microsoft.com/office/drawing/2014/main" xmlns="" val="3651094225"/>
                    </a:ext>
                  </a:extLst>
                </a:gridCol>
                <a:gridCol w="543452">
                  <a:extLst>
                    <a:ext uri="{9D8B030D-6E8A-4147-A177-3AD203B41FA5}">
                      <a16:colId xmlns:a16="http://schemas.microsoft.com/office/drawing/2014/main" xmlns="" val="2509938716"/>
                    </a:ext>
                  </a:extLst>
                </a:gridCol>
                <a:gridCol w="543452">
                  <a:extLst>
                    <a:ext uri="{9D8B030D-6E8A-4147-A177-3AD203B41FA5}">
                      <a16:colId xmlns:a16="http://schemas.microsoft.com/office/drawing/2014/main" xmlns="" val="2005465782"/>
                    </a:ext>
                  </a:extLst>
                </a:gridCol>
                <a:gridCol w="622717">
                  <a:extLst>
                    <a:ext uri="{9D8B030D-6E8A-4147-A177-3AD203B41FA5}">
                      <a16:colId xmlns:a16="http://schemas.microsoft.com/office/drawing/2014/main" xmlns="" val="2112111525"/>
                    </a:ext>
                  </a:extLst>
                </a:gridCol>
                <a:gridCol w="511649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511649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641458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3706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1865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18655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9100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67900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2905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4067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5229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5810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3486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5229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7553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5810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8715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4067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2324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56357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18655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48500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18655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1215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7857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</a:t>
                      </a:r>
                      <a:endParaRPr lang="ru-RU" sz="1400" b="1" u="none" strike="noStrike" dirty="0" smtClean="0"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1071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1190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1071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1547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1190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1785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833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238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11543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49,98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64,26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42,84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64,26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92,82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49,98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14,28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28,56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692,58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55466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559,3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783,02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1006,74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1118,6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671,16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1006,74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1454,18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1118,6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1677,9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783,02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223,72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447,44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10850,42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18655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4100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5250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5250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8800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4100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1200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2350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56950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56765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475685"/>
              </p:ext>
            </p:extLst>
          </p:nvPr>
        </p:nvGraphicFramePr>
        <p:xfrm>
          <a:off x="269280" y="1410432"/>
          <a:ext cx="9523560" cy="3854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814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651084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257437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186891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Ед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. 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56357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10850,42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56950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223" y="1035075"/>
            <a:ext cx="8049883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65794" y="3295460"/>
            <a:ext cx="31683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 smtClean="0"/>
              <a:t>Рената Хайруллина, +79177440008, </a:t>
            </a:r>
            <a:endParaRPr lang="ru-RU" sz="1600" b="1" dirty="0"/>
          </a:p>
          <a:p>
            <a:pPr algn="ctr">
              <a:lnSpc>
                <a:spcPct val="110000"/>
              </a:lnSpc>
            </a:pP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renatahaiii123@gmail.com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hlinkClick r:id="rId4"/>
              </a:rPr>
              <a:t>https://vk.com/r.khayrullina16</a:t>
            </a:r>
            <a:endParaRPr lang="en-US" sz="16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6989974" y="3294147"/>
            <a:ext cx="2655153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 smtClean="0"/>
              <a:t>Василина Лазуренко, +79127405030, </a:t>
            </a:r>
            <a:endParaRPr lang="ru-RU" sz="1600" b="1" dirty="0"/>
          </a:p>
          <a:p>
            <a:pPr algn="ctr">
              <a:lnSpc>
                <a:spcPct val="110000"/>
              </a:lnSpc>
            </a:pP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lavassilina@gmail.com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algn="ctr">
              <a:lnSpc>
                <a:spcPct val="110000"/>
              </a:lnSpc>
            </a:pP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hlinkClick r:id="rId6"/>
              </a:rPr>
              <a:t>https://vk.com/vassilina_l</a:t>
            </a:r>
            <a:endParaRPr lang="en-US" sz="16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681174" y="3294147"/>
            <a:ext cx="297032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 smtClean="0"/>
              <a:t>Екатерина </a:t>
            </a:r>
            <a:r>
              <a:rPr lang="ru-RU" sz="1600" b="1" dirty="0" err="1" smtClean="0"/>
              <a:t>Хурматова</a:t>
            </a:r>
            <a:r>
              <a:rPr lang="ru-RU" sz="1600" b="1" dirty="0" smtClean="0"/>
              <a:t>, +79195184673, 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hlinkClick r:id="rId7"/>
              </a:rPr>
              <a:t>Khurmatova0404@mail.ru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hlinkClick r:id="rId8"/>
              </a:rPr>
              <a:t>https://vk.com/katiusha05</a:t>
            </a:r>
            <a:endParaRPr lang="en-US" sz="16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069" y="-1710076"/>
            <a:ext cx="8102286" cy="34201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478" y="1278907"/>
            <a:ext cx="1956986" cy="18594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1263" y="1246103"/>
            <a:ext cx="1963082" cy="19227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9914" y="1285003"/>
            <a:ext cx="1956986" cy="18472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947" y="1248424"/>
            <a:ext cx="2024047" cy="192040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51263" y="1261411"/>
            <a:ext cx="2030144" cy="19386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29914" y="1246103"/>
            <a:ext cx="1975275" cy="19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4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8894</TotalTime>
  <Words>828</Words>
  <Application>Microsoft Office PowerPoint</Application>
  <PresentationFormat>Произвольный</PresentationFormat>
  <Paragraphs>389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 проекта</vt:lpstr>
      <vt:lpstr>Нехватка держателей для наждачной бумаги в мастерских</vt:lpstr>
      <vt:lpstr>Роль проекта в обеспечении  технологического суверенитета страны</vt:lpstr>
      <vt:lpstr>Целевая аудитория проекта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 Windows</cp:lastModifiedBy>
  <cp:revision>119</cp:revision>
  <dcterms:created xsi:type="dcterms:W3CDTF">2022-10-14T10:42:52Z</dcterms:created>
  <dcterms:modified xsi:type="dcterms:W3CDTF">2023-05-24T14:06:03Z</dcterms:modified>
  <dc:language>ru-RU</dc:language>
</cp:coreProperties>
</file>