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273" r:id="rId3"/>
    <p:sldId id="258" r:id="rId4"/>
    <p:sldId id="259" r:id="rId5"/>
    <p:sldId id="262" r:id="rId6"/>
    <p:sldId id="260" r:id="rId7"/>
    <p:sldId id="263" r:id="rId8"/>
    <p:sldId id="274" r:id="rId9"/>
    <p:sldId id="265" r:id="rId10"/>
    <p:sldId id="268" r:id="rId11"/>
    <p:sldId id="270" r:id="rId12"/>
    <p:sldId id="271" r:id="rId13"/>
    <p:sldId id="272" r:id="rId14"/>
    <p:sldId id="267" r:id="rId15"/>
    <p:sldId id="25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58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048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201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4301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592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2897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325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2441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6979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2220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34575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490144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1586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028359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9328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3435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142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E8DFF22-1694-4BE3-B5FD-1F54D1168AD4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7B29E82-6E7E-4C32-816A-C1B0363EC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63103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187" y="787791"/>
            <a:ext cx="5193437" cy="251183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«Экологический </a:t>
            </a:r>
            <a:r>
              <a:rPr lang="ru-RU" sz="4000" b="1" dirty="0" smtClean="0"/>
              <a:t>туризм для школьников»</a:t>
            </a:r>
            <a:endParaRPr lang="ru-RU" sz="4000" b="1" dirty="0"/>
          </a:p>
        </p:txBody>
      </p:sp>
      <p:pic>
        <p:nvPicPr>
          <p:cNvPr id="1026" name="Picture 2" descr="https://avatars.mds.yandex.net/i?id=4a340f00eec7ef00713a3cc4864edf800627c5f0-10071538-images-thumbs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965" y="2055450"/>
            <a:ext cx="6856035" cy="4802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2881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2706" y="690114"/>
            <a:ext cx="1162929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/>
              <a:t>Лидер проекта</a:t>
            </a:r>
            <a:r>
              <a:rPr lang="ru-RU" sz="3600" b="1" u="sng" dirty="0" smtClean="0"/>
              <a:t>:  </a:t>
            </a:r>
            <a:r>
              <a:rPr lang="ru-RU" sz="2800" dirty="0" smtClean="0"/>
              <a:t>Ляпунова </a:t>
            </a:r>
            <a:r>
              <a:rPr lang="ru-RU" sz="2800" dirty="0" err="1" smtClean="0"/>
              <a:t>Ксения,бакалавр</a:t>
            </a:r>
            <a:r>
              <a:rPr lang="ru-RU" sz="2800" dirty="0" smtClean="0"/>
              <a:t> </a:t>
            </a:r>
            <a:r>
              <a:rPr lang="ru-RU" sz="2800" dirty="0" err="1" smtClean="0"/>
              <a:t>УУНиТ</a:t>
            </a:r>
            <a:r>
              <a:rPr lang="ru-RU" sz="2800" dirty="0" smtClean="0"/>
              <a:t> ИЭУБ, группы УП-5УП191Бз </a:t>
            </a:r>
          </a:p>
          <a:p>
            <a:r>
              <a:rPr lang="ru-RU" sz="3600" b="1" u="sng" dirty="0" smtClean="0"/>
              <a:t>Участник проекта: </a:t>
            </a:r>
            <a:r>
              <a:rPr lang="ru-RU" sz="2800" dirty="0" err="1" smtClean="0"/>
              <a:t>к.э.н</a:t>
            </a:r>
            <a:r>
              <a:rPr lang="ru-RU" sz="2800" dirty="0" smtClean="0"/>
              <a:t>., доц. кафедры проектного менеджмента и бизнес </a:t>
            </a:r>
            <a:r>
              <a:rPr lang="ru-RU" sz="2800" dirty="0" smtClean="0"/>
              <a:t>– администрирования </a:t>
            </a:r>
            <a:r>
              <a:rPr lang="ru-RU" sz="2800" dirty="0" err="1" smtClean="0"/>
              <a:t>УУНиТ</a:t>
            </a:r>
            <a:r>
              <a:rPr lang="ru-RU" sz="2800" dirty="0" smtClean="0"/>
              <a:t> </a:t>
            </a:r>
            <a:r>
              <a:rPr lang="ru-RU" sz="2800" dirty="0" err="1" smtClean="0"/>
              <a:t>Галимова</a:t>
            </a:r>
            <a:r>
              <a:rPr lang="ru-RU" sz="2800" dirty="0" smtClean="0"/>
              <a:t> </a:t>
            </a:r>
            <a:r>
              <a:rPr lang="ru-RU" sz="2800" dirty="0" err="1" smtClean="0"/>
              <a:t>Айгуль</a:t>
            </a:r>
            <a:r>
              <a:rPr lang="ru-RU" sz="2800" dirty="0" smtClean="0"/>
              <a:t> </a:t>
            </a:r>
            <a:r>
              <a:rPr lang="ru-RU" sz="2800" dirty="0" err="1" smtClean="0"/>
              <a:t>Шарифовна</a:t>
            </a:r>
            <a:endParaRPr lang="ru-RU" sz="2800" dirty="0" smtClean="0"/>
          </a:p>
          <a:p>
            <a:r>
              <a:rPr lang="ru-RU" sz="3600" b="1" u="sng" dirty="0" smtClean="0"/>
              <a:t>Члены команды: </a:t>
            </a:r>
            <a:r>
              <a:rPr lang="ru-RU" sz="2800" dirty="0" err="1" smtClean="0"/>
              <a:t>Гунина</a:t>
            </a:r>
            <a:r>
              <a:rPr lang="ru-RU" sz="2800" dirty="0" smtClean="0"/>
              <a:t> </a:t>
            </a:r>
            <a:r>
              <a:rPr lang="ru-RU" sz="2800" dirty="0" err="1" smtClean="0"/>
              <a:t>Полина,бакалавр</a:t>
            </a:r>
            <a:r>
              <a:rPr lang="ru-RU" sz="2800" dirty="0" smtClean="0"/>
              <a:t> </a:t>
            </a:r>
            <a:r>
              <a:rPr lang="ru-RU" sz="2800" dirty="0" err="1" smtClean="0"/>
              <a:t>УУНиТ</a:t>
            </a:r>
            <a:r>
              <a:rPr lang="ru-RU" sz="2800" dirty="0" smtClean="0"/>
              <a:t> ИЭУБ, группы </a:t>
            </a:r>
            <a:r>
              <a:rPr lang="ru-RU" sz="2800" dirty="0" smtClean="0"/>
              <a:t>УП-5УП191Бз</a:t>
            </a:r>
          </a:p>
          <a:p>
            <a:r>
              <a:rPr lang="ru-RU" sz="2800" dirty="0" smtClean="0"/>
              <a:t>Покатисова </a:t>
            </a:r>
            <a:r>
              <a:rPr lang="ru-RU" sz="2800" dirty="0" err="1" smtClean="0"/>
              <a:t>Анастасия,бакалавр</a:t>
            </a:r>
            <a:r>
              <a:rPr lang="ru-RU" sz="2800" dirty="0" smtClean="0"/>
              <a:t> </a:t>
            </a:r>
            <a:r>
              <a:rPr lang="ru-RU" sz="2800" dirty="0" err="1" smtClean="0"/>
              <a:t>УУНиТ</a:t>
            </a:r>
            <a:r>
              <a:rPr lang="ru-RU" sz="2800" dirty="0" smtClean="0"/>
              <a:t> ИЭУБ, группы УП-5УП191Бз </a:t>
            </a:r>
          </a:p>
          <a:p>
            <a:r>
              <a:rPr lang="ru-RU" sz="3600" b="1" u="sng" dirty="0" err="1" smtClean="0"/>
              <a:t>Трекер</a:t>
            </a:r>
            <a:r>
              <a:rPr lang="ru-RU" sz="3600" b="1" u="sng" dirty="0" smtClean="0"/>
              <a:t>:</a:t>
            </a:r>
            <a:r>
              <a:rPr lang="ru-RU" sz="3600" dirty="0" smtClean="0"/>
              <a:t> </a:t>
            </a:r>
            <a:r>
              <a:rPr lang="ru-RU" sz="2800" dirty="0" smtClean="0"/>
              <a:t>Кувшинов Дмитрий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89317005bf280fb7ddd73af1a48324010ca791c3-9813974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341" y="2536900"/>
            <a:ext cx="5983659" cy="4321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99504" y="634347"/>
            <a:ext cx="54200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-15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rbel"/>
                <a:ea typeface="+mj-ea"/>
                <a:cs typeface="Gill Sans" panose="020B0502020104020203" pitchFamily="34" charset="-79"/>
              </a:rPr>
              <a:t>Актуальность проекта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1634" y="1505243"/>
            <a:ext cx="52676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Проект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«Экологический туризм для школьников» направлен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вовлечение обучающихся среднего и старшего звена, в том числе и детей с ограниченными возможностями здоровья в физкультурно-оздоровительную туристскую деятельность, организацию их досуга, способствующего реабилитации и социальной адаптации,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также и природно-ориентированный туризм, включающий программы экологического образования и просвещения.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45491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5721" y="440705"/>
            <a:ext cx="482951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lang="ba-RU" sz="32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a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проекта</a:t>
            </a:r>
            <a:endParaRPr lang="ba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ba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ba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еализация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активного отдыха </a:t>
            </a:r>
            <a:r>
              <a:rPr lang="ba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трудового воспитания обучающихся,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сохранение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защита окружающей среды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endParaRPr lang="ru-RU" sz="3200" b="1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ru-RU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 проекта</a:t>
            </a:r>
            <a:endParaRPr lang="ru-RU" sz="3200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ru-RU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Целевые группы</a:t>
            </a:r>
            <a:endParaRPr lang="ru-RU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Обучающиеся среднего и старшего школьного возраста: 5-11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avatars.mds.yandex.net/i?id=649c5505a198c18cf33721832145aff2e47673df-11035673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953" y="1139483"/>
            <a:ext cx="6616047" cy="4748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891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7668" y="1674055"/>
            <a:ext cx="5192800" cy="4352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рамках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проекта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планируется значительно повысить знание обучающихся в экологической сфере. Совмещение активного отдыха (туристические походы) с сохранением окружающей среды (сбора мусора вдоль прибрежной зоны рек Инзер, Сим, Белая, посадка деревьев и цветов на территории социально значимых объектов г. Уфы) – вот главная цель нашего проекта.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newsib.net/wp-content/uploads/2023/08/ekosluzhba-edit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881" y="2475367"/>
            <a:ext cx="6304622" cy="42080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5528" y="379827"/>
            <a:ext cx="6800260" cy="9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что направлен проект?</a:t>
            </a:r>
            <a:endParaRPr lang="ru-RU" sz="4000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400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5422" y="112232"/>
            <a:ext cx="5233181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ba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a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проекта:</a:t>
            </a:r>
          </a:p>
          <a:p>
            <a:pPr indent="450215" algn="just">
              <a:spcAft>
                <a:spcPts val="0"/>
              </a:spcAft>
            </a:pPr>
            <a:endParaRPr lang="ba-RU" sz="900" b="1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организация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</a:t>
            </a:r>
            <a:r>
              <a:rPr lang="ba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логических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походов с целью совмещения активного отдыха и сохранения окружающей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среды; </a:t>
            </a:r>
            <a:endParaRPr lang="ru-RU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формирование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знаний у обучающихся об основах экотуризма с целью закрепления материала и применение полученных знаний на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практике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кологическое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воспитание подрастающего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поколения;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нформирование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проекте и популяризация темы развития туризма среди обучающихся и их родителей, а также проблемы загрязнения окружающей среды в социальных сетях, раздача буклетов, размещение в информационном стенде в образовательных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организациях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р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азвитие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обучающихся среднего и старшего звена, в том числе и детей с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ограниченными возможностями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заботы и любви к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природе;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передача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знаний об экологии в целом, включая знания о животном и растительном мире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Башкортостан.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dmitrovsky.mskobr.ru/files/News/2021-2022/06/09/1/4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277" y="1154096"/>
            <a:ext cx="6332738" cy="48950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526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3938" y="2053573"/>
            <a:ext cx="533347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странение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негативных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последствий экологического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социально-культурного характера, поддержание экологической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безопасности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окружающей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среды.</a:t>
            </a:r>
            <a:endParaRPr lang="ru-RU" sz="2000" dirty="0" smtClean="0"/>
          </a:p>
          <a:p>
            <a:pPr marL="457200" lvl="0" indent="-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одействие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охране природы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местной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социокультурной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среды.</a:t>
            </a:r>
            <a:endParaRPr lang="ru-RU" sz="2000" dirty="0" smtClean="0"/>
          </a:p>
          <a:p>
            <a:pPr marL="457200" lvl="0" indent="-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кологическое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 и просвещение.</a:t>
            </a:r>
            <a:endParaRPr lang="ru-RU" sz="2000" dirty="0">
              <a:effectLst/>
            </a:endParaRPr>
          </a:p>
        </p:txBody>
      </p:sp>
      <p:pic>
        <p:nvPicPr>
          <p:cNvPr id="7170" name="Picture 2" descr="https://geografiyadobra.ru/upload/iblock/fb2/fb29e323e01569af4f34e63b8f736f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977" y="1865164"/>
            <a:ext cx="6392023" cy="47044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0962" y="464234"/>
            <a:ext cx="9345443" cy="752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принципы экологического туризма:</a:t>
            </a:r>
            <a:endParaRPr lang="ru-RU" sz="2400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3151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5064" y="661181"/>
            <a:ext cx="6793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</a:rPr>
              <a:t>Конкуренты проекта</a:t>
            </a:r>
            <a:endParaRPr lang="ru-RU" sz="48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Мои Файлы\Desktop\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1501" y="1758462"/>
            <a:ext cx="5514535" cy="312302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09822" y="4937760"/>
            <a:ext cx="95238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28,5 тыс. школьников Башкортостана в этом году стали участниками проекта «Школьный туризм»</a:t>
            </a:r>
            <a:endParaRPr lang="ru-RU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55759" y="101025"/>
            <a:ext cx="67825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Этапы реализации проекта</a:t>
            </a:r>
            <a:endParaRPr lang="ru-RU" sz="2400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7075069"/>
              </p:ext>
            </p:extLst>
          </p:nvPr>
        </p:nvGraphicFramePr>
        <p:xfrm>
          <a:off x="542171" y="730189"/>
          <a:ext cx="11238498" cy="5710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07798">
                  <a:extLst>
                    <a:ext uri="{9D8B030D-6E8A-4147-A177-3AD203B41FA5}">
                      <a16:colId xmlns="" xmlns:a16="http://schemas.microsoft.com/office/drawing/2014/main" val="2455593171"/>
                    </a:ext>
                  </a:extLst>
                </a:gridCol>
                <a:gridCol w="3884534">
                  <a:extLst>
                    <a:ext uri="{9D8B030D-6E8A-4147-A177-3AD203B41FA5}">
                      <a16:colId xmlns="" xmlns:a16="http://schemas.microsoft.com/office/drawing/2014/main" val="3876521591"/>
                    </a:ext>
                  </a:extLst>
                </a:gridCol>
                <a:gridCol w="3746166">
                  <a:extLst>
                    <a:ext uri="{9D8B030D-6E8A-4147-A177-3AD203B41FA5}">
                      <a16:colId xmlns="" xmlns:a16="http://schemas.microsoft.com/office/drawing/2014/main" val="1761123650"/>
                    </a:ext>
                  </a:extLst>
                </a:gridCol>
              </a:tblGrid>
              <a:tr h="75028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I. Подготовительный этап – </a:t>
                      </a:r>
                      <a:r>
                        <a:rPr lang="ru-RU" sz="1800" dirty="0" smtClean="0">
                          <a:effectLst/>
                        </a:rPr>
                        <a:t>март</a:t>
                      </a:r>
                      <a:r>
                        <a:rPr lang="ru-RU" sz="1800" baseline="0" dirty="0" smtClean="0">
                          <a:effectLst/>
                        </a:rPr>
                        <a:t> 2024 года</a:t>
                      </a:r>
                      <a:r>
                        <a:rPr lang="ru-RU" sz="1800" dirty="0" smtClean="0">
                          <a:effectLst/>
                        </a:rPr>
                        <a:t>: </a:t>
                      </a:r>
                      <a:endParaRPr lang="ru-RU" sz="1400" dirty="0" smtClean="0">
                        <a:effectLst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II. Основной этап </a:t>
                      </a:r>
                      <a:r>
                        <a:rPr lang="ru-RU" sz="1800" dirty="0" smtClean="0">
                          <a:effectLst/>
                        </a:rPr>
                        <a:t>–</a:t>
                      </a:r>
                      <a:r>
                        <a:rPr lang="ru-RU" sz="1800" baseline="0" dirty="0" smtClean="0">
                          <a:effectLst/>
                        </a:rPr>
                        <a:t> апрель – июль 2024 года</a:t>
                      </a:r>
                      <a:r>
                        <a:rPr lang="ru-RU" sz="1800" dirty="0" smtClean="0">
                          <a:effectLst/>
                        </a:rPr>
                        <a:t>:</a:t>
                      </a:r>
                      <a:endParaRPr lang="ru-RU" sz="14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III. Заключительный этап – </a:t>
                      </a:r>
                      <a:r>
                        <a:rPr lang="ru-RU" sz="1800" dirty="0" smtClean="0">
                          <a:effectLst/>
                        </a:rPr>
                        <a:t>август</a:t>
                      </a:r>
                      <a:r>
                        <a:rPr lang="ru-RU" sz="1800" baseline="0" dirty="0" smtClean="0">
                          <a:effectLst/>
                        </a:rPr>
                        <a:t> 2024 года:</a:t>
                      </a:r>
                      <a:endParaRPr lang="ru-RU" sz="1400" dirty="0" smtClean="0">
                        <a:effectLst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2522516"/>
                  </a:ext>
                </a:extLst>
              </a:tr>
              <a:tr h="4796040">
                <a:tc>
                  <a:txBody>
                    <a:bodyPr/>
                    <a:lstStyle/>
                    <a:p>
                      <a:pPr marL="34290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Сбор </a:t>
                      </a:r>
                      <a:r>
                        <a:rPr lang="ru-RU" sz="1800" dirty="0" smtClean="0">
                          <a:effectLst/>
                        </a:rPr>
                        <a:t>и анализ литературы, разработка плана реализации </a:t>
                      </a:r>
                      <a:r>
                        <a:rPr lang="ru-RU" sz="1800" dirty="0" smtClean="0">
                          <a:effectLst/>
                        </a:rPr>
                        <a:t>проекта.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Формирование </a:t>
                      </a:r>
                      <a:r>
                        <a:rPr lang="ru-RU" sz="1800" dirty="0" smtClean="0">
                          <a:effectLst/>
                        </a:rPr>
                        <a:t>желания участвовать в проекте вместе со взрослыми и сверстниками, проявляя самостоятельность и творческий </a:t>
                      </a:r>
                      <a:r>
                        <a:rPr lang="ru-RU" sz="1800" dirty="0" smtClean="0">
                          <a:effectLst/>
                        </a:rPr>
                        <a:t>подход.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Выбор </a:t>
                      </a:r>
                      <a:r>
                        <a:rPr lang="ru-RU" sz="1800" dirty="0" smtClean="0">
                          <a:effectLst/>
                        </a:rPr>
                        <a:t>маршрута экологических </a:t>
                      </a:r>
                      <a:r>
                        <a:rPr lang="ru-RU" sz="1800" dirty="0" smtClean="0">
                          <a:effectLst/>
                        </a:rPr>
                        <a:t>акций.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Подготовка </a:t>
                      </a:r>
                      <a:r>
                        <a:rPr lang="ru-RU" sz="1800" dirty="0" smtClean="0">
                          <a:effectLst/>
                        </a:rPr>
                        <a:t>к походу, </a:t>
                      </a:r>
                      <a:r>
                        <a:rPr lang="ru-RU" sz="1800" dirty="0" smtClean="0">
                          <a:effectLst/>
                        </a:rPr>
                        <a:t>инструктаж.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Подготовка </a:t>
                      </a:r>
                      <a:r>
                        <a:rPr lang="ru-RU" sz="1800" dirty="0" smtClean="0">
                          <a:effectLst/>
                        </a:rPr>
                        <a:t>необходимого материального оснащения.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Экологические </a:t>
                      </a:r>
                      <a:r>
                        <a:rPr lang="ru-RU" sz="1800" dirty="0" smtClean="0">
                          <a:effectLst/>
                        </a:rPr>
                        <a:t>акции, </a:t>
                      </a:r>
                      <a:r>
                        <a:rPr lang="ru-RU" sz="1800" dirty="0" smtClean="0">
                          <a:effectLst/>
                        </a:rPr>
                        <a:t>благоустройство.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Познавательные </a:t>
                      </a:r>
                      <a:r>
                        <a:rPr lang="ru-RU" sz="1800" dirty="0" smtClean="0">
                          <a:effectLst/>
                        </a:rPr>
                        <a:t>беседы; 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экскурсии, </a:t>
                      </a:r>
                      <a:r>
                        <a:rPr lang="ru-RU" sz="1800" dirty="0" smtClean="0">
                          <a:effectLst/>
                        </a:rPr>
                        <a:t>турпоходы.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Трудовая деятельность.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Экологические викторины.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Творческая деятельность.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err="1" smtClean="0">
                          <a:effectLst/>
                        </a:rPr>
                        <a:t>Спортивно-досуговая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деятельность.</a:t>
                      </a:r>
                      <a:endParaRPr lang="ru-RU" sz="14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Экологический </a:t>
                      </a:r>
                      <a:r>
                        <a:rPr lang="ru-RU" sz="1800" dirty="0" smtClean="0">
                          <a:effectLst/>
                        </a:rPr>
                        <a:t>туристический </a:t>
                      </a:r>
                      <a:r>
                        <a:rPr lang="ru-RU" sz="1800" dirty="0" smtClean="0">
                          <a:effectLst/>
                        </a:rPr>
                        <a:t>поход..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Оформление </a:t>
                      </a:r>
                      <a:r>
                        <a:rPr lang="ru-RU" sz="1800" dirty="0" smtClean="0">
                          <a:effectLst/>
                        </a:rPr>
                        <a:t>фотоальбома «По следам юных экологов</a:t>
                      </a:r>
                      <a:r>
                        <a:rPr lang="ru-RU" sz="1800" dirty="0" smtClean="0">
                          <a:effectLst/>
                        </a:rPr>
                        <a:t>».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Оформление </a:t>
                      </a:r>
                      <a:r>
                        <a:rPr lang="ru-RU" sz="1800" dirty="0" smtClean="0">
                          <a:effectLst/>
                        </a:rPr>
                        <a:t>выставки фотографий «Красоты родного края</a:t>
                      </a:r>
                      <a:r>
                        <a:rPr lang="ru-RU" sz="1800" dirty="0" smtClean="0">
                          <a:effectLst/>
                        </a:rPr>
                        <a:t>».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Оформление </a:t>
                      </a:r>
                      <a:r>
                        <a:rPr lang="ru-RU" sz="1800" dirty="0" smtClean="0">
                          <a:effectLst/>
                        </a:rPr>
                        <a:t>памятки экологического туриста </a:t>
                      </a:r>
                      <a:r>
                        <a:rPr lang="ru-RU" sz="1800" dirty="0" smtClean="0">
                          <a:effectLst/>
                        </a:rPr>
                        <a:t>для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следующих походов.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effectLst/>
                        </a:rPr>
                        <a:t>Результатов </a:t>
                      </a:r>
                      <a:r>
                        <a:rPr lang="ru-RU" sz="1800" dirty="0" smtClean="0">
                          <a:effectLst/>
                        </a:rPr>
                        <a:t>работы, их анализ, выводы.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07380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76436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85421" y="248394"/>
            <a:ext cx="67825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Расходы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оплату труда</a:t>
            </a:r>
            <a:endParaRPr lang="ru-RU" sz="2400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85921014"/>
              </p:ext>
            </p:extLst>
          </p:nvPr>
        </p:nvGraphicFramePr>
        <p:xfrm>
          <a:off x="1041010" y="994105"/>
          <a:ext cx="10396024" cy="536449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06437">
                  <a:extLst>
                    <a:ext uri="{9D8B030D-6E8A-4147-A177-3AD203B41FA5}">
                      <a16:colId xmlns="" xmlns:a16="http://schemas.microsoft.com/office/drawing/2014/main" val="3197096303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47001106"/>
                    </a:ext>
                  </a:extLst>
                </a:gridCol>
                <a:gridCol w="1011634">
                  <a:extLst>
                    <a:ext uri="{9D8B030D-6E8A-4147-A177-3AD203B41FA5}">
                      <a16:colId xmlns="" xmlns:a16="http://schemas.microsoft.com/office/drawing/2014/main" val="1274582497"/>
                    </a:ext>
                  </a:extLst>
                </a:gridCol>
                <a:gridCol w="1211061">
                  <a:extLst>
                    <a:ext uri="{9D8B030D-6E8A-4147-A177-3AD203B41FA5}">
                      <a16:colId xmlns="" xmlns:a16="http://schemas.microsoft.com/office/drawing/2014/main" val="2596858283"/>
                    </a:ext>
                  </a:extLst>
                </a:gridCol>
                <a:gridCol w="1350498">
                  <a:extLst>
                    <a:ext uri="{9D8B030D-6E8A-4147-A177-3AD203B41FA5}">
                      <a16:colId xmlns="" xmlns:a16="http://schemas.microsoft.com/office/drawing/2014/main" val="830690817"/>
                    </a:ext>
                  </a:extLst>
                </a:gridCol>
                <a:gridCol w="970671">
                  <a:extLst>
                    <a:ext uri="{9D8B030D-6E8A-4147-A177-3AD203B41FA5}">
                      <a16:colId xmlns="" xmlns:a16="http://schemas.microsoft.com/office/drawing/2014/main" val="3333198702"/>
                    </a:ext>
                  </a:extLst>
                </a:gridCol>
                <a:gridCol w="1266093">
                  <a:extLst>
                    <a:ext uri="{9D8B030D-6E8A-4147-A177-3AD203B41FA5}">
                      <a16:colId xmlns="" xmlns:a16="http://schemas.microsoft.com/office/drawing/2014/main" val="3535603778"/>
                    </a:ext>
                  </a:extLst>
                </a:gridCol>
                <a:gridCol w="2433710">
                  <a:extLst>
                    <a:ext uri="{9D8B030D-6E8A-4147-A177-3AD203B41FA5}">
                      <a16:colId xmlns="" xmlns:a16="http://schemas.microsoft.com/office/drawing/2014/main" val="593559326"/>
                    </a:ext>
                  </a:extLst>
                </a:gridCol>
              </a:tblGrid>
              <a:tr h="13626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Кол-во (чел)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Должность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Оплата </a:t>
                      </a:r>
                      <a:r>
                        <a:rPr lang="ru-RU" sz="1400" dirty="0">
                          <a:effectLst/>
                        </a:rPr>
                        <a:t>труда </a:t>
                      </a:r>
                      <a:r>
                        <a:rPr lang="ru-RU" sz="1400" baseline="0" dirty="0" smtClean="0">
                          <a:effectLst/>
                        </a:rPr>
                        <a:t>(руб.)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% времени </a:t>
                      </a:r>
                      <a:r>
                        <a:rPr lang="ru-RU" sz="1400" dirty="0">
                          <a:effectLst/>
                        </a:rPr>
                        <a:t>работы по проекту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Длительность (мес.)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Всего (руб.)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Имеется (руб.)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Запрашивается (руб.)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456149305"/>
                  </a:ext>
                </a:extLst>
              </a:tr>
              <a:tr h="659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Руководитель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Проекта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12000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50%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12000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4000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r>
                        <a:rPr lang="ru-RU" sz="1400" dirty="0" smtClean="0">
                          <a:effectLst/>
                        </a:rPr>
                        <a:t>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438889339"/>
                  </a:ext>
                </a:extLst>
              </a:tr>
              <a:tr h="2612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Бухгалтер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25%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327820024"/>
                  </a:ext>
                </a:extLst>
              </a:tr>
              <a:tr h="10874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Руководитель трудовых отрядов подростков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r>
                        <a:rPr lang="ru-RU" sz="1400" dirty="0" smtClean="0">
                          <a:effectLst/>
                        </a:rPr>
                        <a:t>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50%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r>
                        <a:rPr lang="ru-RU" sz="1400" dirty="0" smtClean="0">
                          <a:effectLst/>
                        </a:rPr>
                        <a:t>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r>
                        <a:rPr lang="ru-RU" sz="1400" dirty="0" smtClean="0">
                          <a:effectLst/>
                        </a:rPr>
                        <a:t>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r>
                        <a:rPr lang="ru-RU" sz="1400" dirty="0" smtClean="0">
                          <a:effectLst/>
                        </a:rPr>
                        <a:t>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573542688"/>
                  </a:ext>
                </a:extLst>
              </a:tr>
              <a:tr h="5366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Тренер, инструктор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r>
                        <a:rPr lang="ru-RU" sz="1400" dirty="0" smtClean="0">
                          <a:effectLst/>
                        </a:rPr>
                        <a:t>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50%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r>
                        <a:rPr lang="ru-RU" sz="1400" dirty="0" smtClean="0">
                          <a:effectLst/>
                        </a:rPr>
                        <a:t>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r>
                        <a:rPr lang="ru-RU" sz="1400" dirty="0" smtClean="0">
                          <a:effectLst/>
                        </a:rPr>
                        <a:t>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350037766"/>
                  </a:ext>
                </a:extLst>
              </a:tr>
              <a:tr h="2612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37916808"/>
                  </a:ext>
                </a:extLst>
              </a:tr>
              <a:tr h="934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Налоги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3510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1170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2340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935566155"/>
                  </a:ext>
                </a:extLst>
              </a:tr>
              <a:tr h="2612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Итого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ru-RU" sz="14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510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10</a:t>
                      </a:r>
                      <a:r>
                        <a:rPr lang="ru-RU" sz="1400" b="1" baseline="0" dirty="0" smtClean="0">
                          <a:effectLst/>
                        </a:rPr>
                        <a:t> 170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ru-RU" sz="14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340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642546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12248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42869" y="262462"/>
            <a:ext cx="82391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расходы</a:t>
            </a:r>
            <a:endParaRPr lang="ru-RU" sz="2400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51101857"/>
              </p:ext>
            </p:extLst>
          </p:nvPr>
        </p:nvGraphicFramePr>
        <p:xfrm>
          <a:off x="337625" y="887653"/>
          <a:ext cx="11591778" cy="5639755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697415">
                  <a:extLst>
                    <a:ext uri="{9D8B030D-6E8A-4147-A177-3AD203B41FA5}">
                      <a16:colId xmlns="" xmlns:a16="http://schemas.microsoft.com/office/drawing/2014/main" val="697773665"/>
                    </a:ext>
                  </a:extLst>
                </a:gridCol>
                <a:gridCol w="2602523">
                  <a:extLst>
                    <a:ext uri="{9D8B030D-6E8A-4147-A177-3AD203B41FA5}">
                      <a16:colId xmlns="" xmlns:a16="http://schemas.microsoft.com/office/drawing/2014/main" val="517737286"/>
                    </a:ext>
                  </a:extLst>
                </a:gridCol>
                <a:gridCol w="1725789">
                  <a:extLst>
                    <a:ext uri="{9D8B030D-6E8A-4147-A177-3AD203B41FA5}">
                      <a16:colId xmlns="" xmlns:a16="http://schemas.microsoft.com/office/drawing/2014/main" val="1983426765"/>
                    </a:ext>
                  </a:extLst>
                </a:gridCol>
                <a:gridCol w="1566051">
                  <a:extLst>
                    <a:ext uri="{9D8B030D-6E8A-4147-A177-3AD203B41FA5}">
                      <a16:colId xmlns="" xmlns:a16="http://schemas.microsoft.com/office/drawing/2014/main" val="3420846392"/>
                    </a:ext>
                  </a:extLst>
                </a:gridCol>
              </a:tblGrid>
              <a:tr h="4420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Аренда помещений и коммунальные услуги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Всего (руб.)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Имеется (руб.)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Запрашивается (руб.)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273885898"/>
                  </a:ext>
                </a:extLst>
              </a:tr>
              <a:tr h="4420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Помещения для офиса (12кв.м.   х 200руб/м. .х    2час.  х   8мес.)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4800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4800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716292678"/>
                  </a:ext>
                </a:extLst>
              </a:tr>
              <a:tr h="66886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Производственное помещение для хранения инвентаря </a:t>
                      </a:r>
                      <a:r>
                        <a:rPr lang="ru-RU" sz="1200" dirty="0" smtClean="0">
                          <a:effectLst/>
                        </a:rPr>
                        <a:t>(40 </a:t>
                      </a:r>
                      <a:r>
                        <a:rPr lang="ru-RU" sz="1200" dirty="0">
                          <a:effectLst/>
                        </a:rPr>
                        <a:t>кв.м. х  200 руб./мес. х 20дн.)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8000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8000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4043896532"/>
                  </a:ext>
                </a:extLst>
              </a:tr>
              <a:tr h="2767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Коммунальные услуги 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250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323377198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Итого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13 050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13050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524838394"/>
                  </a:ext>
                </a:extLst>
              </a:tr>
              <a:tr h="5888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Аренда грузового автотранспорта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(800руб./час х 8 час.)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 </a:t>
                      </a:r>
                      <a:r>
                        <a:rPr lang="ru-RU" sz="1200" dirty="0" smtClean="0">
                          <a:effectLst/>
                        </a:rPr>
                        <a:t>6400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    6400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008904959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Аренда автобуса 10000 за один выезд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  </a:t>
                      </a:r>
                      <a:r>
                        <a:rPr lang="ru-RU" sz="1200" dirty="0" smtClean="0">
                          <a:effectLst/>
                        </a:rPr>
                        <a:t>10000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   10000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524332429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Итого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   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16 400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   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16400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275100403"/>
                  </a:ext>
                </a:extLst>
              </a:tr>
              <a:tr h="46746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Хоз. </a:t>
                      </a:r>
                      <a:r>
                        <a:rPr lang="ru-RU" sz="1200" dirty="0" smtClean="0">
                          <a:effectLst/>
                        </a:rPr>
                        <a:t>Инвентарь</a:t>
                      </a:r>
                      <a:r>
                        <a:rPr lang="ru-RU" sz="1200" baseline="0" dirty="0" smtClean="0">
                          <a:effectLst/>
                        </a:rPr>
                        <a:t> (</a:t>
                      </a:r>
                      <a:r>
                        <a:rPr lang="ru-RU" sz="1200" dirty="0" smtClean="0">
                          <a:effectLst/>
                        </a:rPr>
                        <a:t>мусорные </a:t>
                      </a:r>
                      <a:r>
                        <a:rPr lang="ru-RU" sz="1200" dirty="0">
                          <a:effectLst/>
                        </a:rPr>
                        <a:t>мешки, перчатки для работы по сбору </a:t>
                      </a:r>
                      <a:r>
                        <a:rPr lang="ru-RU" sz="1200" dirty="0" smtClean="0">
                          <a:effectLst/>
                        </a:rPr>
                        <a:t>мусора)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6000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3000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3000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930711976"/>
                  </a:ext>
                </a:extLst>
              </a:tr>
              <a:tr h="4420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Семена и рассада для клумб (30 клумб общей площадью 350 кв.м.)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15000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15000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919005168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Контейнеры для мусора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70000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35000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35000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921727949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Саженцы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6000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52016210"/>
                  </a:ext>
                </a:extLst>
              </a:tr>
              <a:tr h="4420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Спортивный инвентарь для проведения игр на свежем воздухе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5000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5000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072840131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Распечатка буклетов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2000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619403579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Итого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104 </a:t>
                      </a:r>
                      <a:r>
                        <a:rPr lang="ru-RU" sz="1200" b="1" dirty="0">
                          <a:effectLst/>
                        </a:rPr>
                        <a:t>000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59 </a:t>
                      </a:r>
                      <a:r>
                        <a:rPr lang="ru-RU" sz="1200" b="1" dirty="0">
                          <a:effectLst/>
                        </a:rPr>
                        <a:t>000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45 </a:t>
                      </a:r>
                      <a:r>
                        <a:rPr lang="ru-RU" sz="1200" b="1" dirty="0">
                          <a:effectLst/>
                        </a:rPr>
                        <a:t>000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436382864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Итого прямых расходов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133 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450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88 450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45 000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152033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26867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55759" y="220259"/>
            <a:ext cx="678253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Риски проекта</a:t>
            </a:r>
            <a:endParaRPr lang="ru-RU" sz="3600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09779978"/>
              </p:ext>
            </p:extLst>
          </p:nvPr>
        </p:nvGraphicFramePr>
        <p:xfrm>
          <a:off x="815926" y="1070707"/>
          <a:ext cx="10858345" cy="484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19448">
                  <a:extLst>
                    <a:ext uri="{9D8B030D-6E8A-4147-A177-3AD203B41FA5}">
                      <a16:colId xmlns="" xmlns:a16="http://schemas.microsoft.com/office/drawing/2014/main" val="704868442"/>
                    </a:ext>
                  </a:extLst>
                </a:gridCol>
                <a:gridCol w="2218644">
                  <a:extLst>
                    <a:ext uri="{9D8B030D-6E8A-4147-A177-3AD203B41FA5}">
                      <a16:colId xmlns="" xmlns:a16="http://schemas.microsoft.com/office/drawing/2014/main" val="2642525727"/>
                    </a:ext>
                  </a:extLst>
                </a:gridCol>
                <a:gridCol w="5020253">
                  <a:extLst>
                    <a:ext uri="{9D8B030D-6E8A-4147-A177-3AD203B41FA5}">
                      <a16:colId xmlns="" xmlns:a16="http://schemas.microsoft.com/office/drawing/2014/main" val="1075604252"/>
                    </a:ext>
                  </a:extLst>
                </a:gridCol>
              </a:tblGrid>
              <a:tr h="33864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Риски</a:t>
                      </a:r>
                    </a:p>
                    <a:p>
                      <a:pPr algn="ctr"/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Вероятность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Меры </a:t>
                      </a:r>
                      <a:r>
                        <a:rPr lang="ru-RU" dirty="0" smtClean="0"/>
                        <a:t>устранения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1601898"/>
                  </a:ext>
                </a:extLst>
              </a:tr>
              <a:tr h="835006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Недостаточный уровень подготовки кураторов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smtClean="0"/>
                        <a:t>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Средняя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</a:rPr>
                        <a:t>Обучающий семинар «Технология организации экотуризма»</a:t>
                      </a:r>
                    </a:p>
                    <a:p>
                      <a:pPr algn="l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01291584"/>
                  </a:ext>
                </a:extLst>
              </a:tr>
              <a:tr h="835006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Неготовность обучающихся в участие </a:t>
                      </a:r>
                      <a:r>
                        <a:rPr lang="ru-RU" dirty="0" smtClean="0"/>
                        <a:t>проекте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Средняя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Систематическое применение экологических</a:t>
                      </a:r>
                      <a:r>
                        <a:rPr lang="ru-RU" baseline="0" dirty="0" smtClean="0"/>
                        <a:t> проектов в образовательной деятельности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42542761"/>
                  </a:ext>
                </a:extLst>
              </a:tr>
              <a:tr h="1336009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Нежелание участия в экологических акциях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Активное взаимодействие с родителями, привлечение волонтеров-активистов, беседы и </a:t>
                      </a:r>
                      <a:r>
                        <a:rPr lang="ru-RU" dirty="0" err="1" smtClean="0"/>
                        <a:t>интерактивы</a:t>
                      </a:r>
                      <a:r>
                        <a:rPr lang="ru-RU" dirty="0" smtClean="0"/>
                        <a:t> о возрастании экологической проблемы и ее последствиях для жизни каждого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48393448"/>
                  </a:ext>
                </a:extLst>
              </a:tr>
              <a:tr h="835006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Материально-технические риски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Управленческие решения, реализация сметы проекта,</a:t>
                      </a:r>
                      <a:r>
                        <a:rPr lang="ru-RU" baseline="0" dirty="0" smtClean="0"/>
                        <a:t> привлечение спонсоров, поиск источников дохода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8972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59590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07119" y="318733"/>
            <a:ext cx="6782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Возможные источники дохода</a:t>
            </a:r>
            <a:endParaRPr lang="ru-RU" sz="3200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15421966"/>
              </p:ext>
            </p:extLst>
          </p:nvPr>
        </p:nvGraphicFramePr>
        <p:xfrm>
          <a:off x="1139484" y="1417320"/>
          <a:ext cx="10291678" cy="347076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527409">
                  <a:extLst>
                    <a:ext uri="{9D8B030D-6E8A-4147-A177-3AD203B41FA5}">
                      <a16:colId xmlns="" xmlns:a16="http://schemas.microsoft.com/office/drawing/2014/main" val="704868442"/>
                    </a:ext>
                  </a:extLst>
                </a:gridCol>
                <a:gridCol w="3764269">
                  <a:extLst>
                    <a:ext uri="{9D8B030D-6E8A-4147-A177-3AD203B41FA5}">
                      <a16:colId xmlns="" xmlns:a16="http://schemas.microsoft.com/office/drawing/2014/main" val="2642525727"/>
                    </a:ext>
                  </a:extLst>
                </a:gridCol>
              </a:tblGrid>
              <a:tr h="82041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Источники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Стоимость (руб.)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1601898"/>
                  </a:ext>
                </a:extLst>
              </a:tr>
              <a:tr h="494642">
                <a:tc>
                  <a:txBody>
                    <a:bodyPr/>
                    <a:lstStyle/>
                    <a:p>
                      <a:r>
                        <a:rPr lang="ru-RU" dirty="0" smtClean="0"/>
                        <a:t>Участие </a:t>
                      </a:r>
                      <a:r>
                        <a:rPr lang="ru-RU" baseline="0" dirty="0" smtClean="0"/>
                        <a:t> в проекте </a:t>
                      </a:r>
                      <a:r>
                        <a:rPr lang="ru-RU" baseline="0" dirty="0" smtClean="0"/>
                        <a:t>(проезд, питание)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100</a:t>
                      </a:r>
                      <a:r>
                        <a:rPr lang="ru-RU" baseline="0" smtClean="0"/>
                        <a:t>0 руб./чел.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01291584"/>
                  </a:ext>
                </a:extLst>
              </a:tr>
              <a:tr h="657933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Продажа </a:t>
                      </a:r>
                      <a:r>
                        <a:rPr lang="ru-RU" dirty="0" smtClean="0"/>
                        <a:t>напитков</a:t>
                      </a:r>
                      <a:r>
                        <a:rPr lang="ru-RU" baseline="0" dirty="0" smtClean="0"/>
                        <a:t>, снеков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8972812"/>
                  </a:ext>
                </a:extLst>
              </a:tr>
              <a:tr h="774838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Продажа сувенирных </a:t>
                      </a:r>
                      <a:r>
                        <a:rPr lang="ru-RU" dirty="0" smtClean="0"/>
                        <a:t>изделий, атрибутики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 </a:t>
                      </a:r>
                      <a:r>
                        <a:rPr lang="ru-RU" dirty="0" smtClean="0"/>
                        <a:t>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6102505"/>
                  </a:ext>
                </a:extLst>
              </a:tr>
              <a:tr h="72293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Продажа печатной продукции: фотографии, постеры</a:t>
                      </a:r>
                      <a:r>
                        <a:rPr lang="ru-RU" baseline="0" dirty="0" smtClean="0"/>
                        <a:t> и т.д.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059964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56902" y="5506943"/>
            <a:ext cx="11272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 организации проекта экологический туризм для школьник экономическая эффективность составит 100 тысяч рублей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92233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0209" y="112232"/>
            <a:ext cx="5642966" cy="5228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Вывод проекта</a:t>
            </a:r>
            <a:endParaRPr lang="ru-RU" sz="3200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endParaRPr lang="ru-RU" sz="10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детей, их родителей и педагогов в проекте «Экологический туризм для школьников» – это один из стартовых шагов по развитию экологической культуры и активизации творческой и познавательной деятельности молодого поколения благодаря их экологическому просвещению, а также воспитанию граждан, способных к сохранению и улучшению окружающего жизненного пространства.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novostipmr.com/sites/default/files/filefield_paths/0a46554461634446aecb03acbecb2fa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717" y="1842868"/>
            <a:ext cx="6016283" cy="50151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0296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30"/>
            <a:ext cx="12191999" cy="67968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93708" y="2967335"/>
            <a:ext cx="740459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</a:t>
            </a:r>
            <a:endParaRPr lang="ru-RU" sz="60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6330378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989</TotalTime>
  <Words>932</Words>
  <Application>Microsoft Office PowerPoint</Application>
  <PresentationFormat>Произвольный</PresentationFormat>
  <Paragraphs>224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Сектор</vt:lpstr>
      <vt:lpstr>«Экологический туризм для школьников»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Социальный проект «Экологический туризм для школьников»</dc:title>
  <dc:creator>регина</dc:creator>
  <cp:lastModifiedBy>HP</cp:lastModifiedBy>
  <cp:revision>32</cp:revision>
  <dcterms:created xsi:type="dcterms:W3CDTF">2023-10-20T12:16:07Z</dcterms:created>
  <dcterms:modified xsi:type="dcterms:W3CDTF">2023-11-27T16:25:22Z</dcterms:modified>
</cp:coreProperties>
</file>