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1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010A"/>
    <a:srgbClr val="022C5A"/>
    <a:srgbClr val="C03002"/>
    <a:srgbClr val="191919"/>
    <a:srgbClr val="FF45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79BA0-411E-A65B-876A-7611F71E3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E0D2E3-37C1-D763-45E1-5611DCB12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A40A64-28A0-00A1-D917-2A896022B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DA8E28-A781-8F75-66B2-59F3125B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58D9E-7590-D7A8-4C58-D3A2D81C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1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ED183-9AEB-04E1-1030-33EF54C1D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279B3-8393-6458-8BB7-7ADA4E5B6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40523-4510-EF74-45EE-D22BB79A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CB625F-5079-C90D-D8DF-CB7B6049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A83B6-A404-5936-CC80-EC9668C5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099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1A509-87DC-767E-1832-C7CC363A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1884C6-3013-2458-0D68-A79021658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03E16-5D83-7B39-5E7A-9F01AC18D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CCE9B-95D8-9316-C686-67A20911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337C9-1926-3AED-110C-23634C24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68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984E-EC5B-9060-A2BD-594795B0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29E23-65B3-BB1A-8057-C43A937AF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BCA964-7517-C44F-4089-D73C8C9A4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D9D7B3-96A9-1F31-FFD0-CED4EDBF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48DED3-81A7-C95A-C099-288A4C2E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EE3D20-8724-FA65-EF34-BC2B1AD6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07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5074E-293E-3A76-CAC2-6C589414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44E037-C4FA-D65F-DD15-3EB27E8E3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D5DBB3-1C4A-34AF-0037-C7D147D16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D213FB-DBAC-11C6-C232-49F21D79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6A2461-D4A7-7991-4932-4BC08454C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03503A-4F0A-0B84-8B95-C5532231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2E2AA5-B04B-511D-3F64-47B0E937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BCC1A9-C078-D857-B6FC-D2BE7A49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9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877D4-61ED-5225-4B61-2CBCB01D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96CAC9-68A8-6AA1-1060-7FB102AF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B4FA76-A58E-6266-E50F-6EE6783F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4F895F-D327-014B-C3DF-00E76939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11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5F5DA4-954D-7489-7260-247E2261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D1EA36-18D0-FCE9-0CEB-63DC27AE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38B87-3BE8-E11A-4CA5-32AB35B1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72561-52A2-5966-54B8-EEDDAEB3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0A797C-423C-AC6B-D4D5-A9A8E00A2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BE570D-2BFC-B862-DCD3-1F1B707F3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8C0C96-5EA3-6E15-1B27-D0789018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8A6578-8C97-AD3E-6C9F-9C52222A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18E633-B5FC-2FB9-CCBB-E727CBD4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DECCB-440D-BA77-A255-47BA24D5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D359C9-E73A-60DA-395D-0BA533E81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F5D950-A285-52A7-3A70-B9D48FD5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E07823-E262-66FD-5E7C-73C23012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19CEFE-2C72-7E64-ED66-D17D5B33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100F73-52A0-70AA-D241-932B26639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04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BACE5-BB05-C3A5-DD41-1733373E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ADC787-2CB8-7D05-7248-858F71956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3BAE0B-13F0-64F1-931E-30D57275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82812-101B-7090-50AB-7588FBD0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66155-AA2C-8FF1-D604-9C0D5E23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1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B54F11-0A84-1BDD-F8B1-4A6AB3407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85FF9-1A4D-2103-8E70-27524A4F1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F23D07-ACD4-B405-AC0F-BCC39006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D1D5B-DEBA-3AA4-215A-3DDE7419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AA6B24-E5D5-0134-836C-502AE8CBB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1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79BA0-411E-A65B-876A-7611F71E3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E0D2E3-37C1-D763-45E1-5611DCB12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A40A64-28A0-00A1-D917-2A896022B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DA8E28-A781-8F75-66B2-59F3125B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58D9E-7590-D7A8-4C58-D3A2D81C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24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ED183-9AEB-04E1-1030-33EF54C1D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279B3-8393-6458-8BB7-7ADA4E5B6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40523-4510-EF74-45EE-D22BB79A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CB625F-5079-C90D-D8DF-CB7B6049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A83B6-A404-5936-CC80-EC9668C5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891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1A509-87DC-767E-1832-C7CC363A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1884C6-3013-2458-0D68-A79021658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03E16-5D83-7B39-5E7A-9F01AC18D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CCE9B-95D8-9316-C686-67A20911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337C9-1926-3AED-110C-23634C24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587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984E-EC5B-9060-A2BD-594795B0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29E23-65B3-BB1A-8057-C43A937AF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BCA964-7517-C44F-4089-D73C8C9A4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D9D7B3-96A9-1F31-FFD0-CED4EDBF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48DED3-81A7-C95A-C099-288A4C2E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EE3D20-8724-FA65-EF34-BC2B1AD6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63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5074E-293E-3A76-CAC2-6C589414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44E037-C4FA-D65F-DD15-3EB27E8E3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D5DBB3-1C4A-34AF-0037-C7D147D16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D213FB-DBAC-11C6-C232-49F21D79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6A2461-D4A7-7991-4932-4BC08454C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03503A-4F0A-0B84-8B95-C5532231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2E2AA5-B04B-511D-3F64-47B0E937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BCC1A9-C078-D857-B6FC-D2BE7A49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48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877D4-61ED-5225-4B61-2CBCB01D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96CAC9-68A8-6AA1-1060-7FB102AF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B4FA76-A58E-6266-E50F-6EE6783F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4F895F-D327-014B-C3DF-00E76939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525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5F5DA4-954D-7489-7260-247E2261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D1EA36-18D0-FCE9-0CEB-63DC27AE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38B87-3BE8-E11A-4CA5-32AB35B1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979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72561-52A2-5966-54B8-EEDDAEB3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0A797C-423C-AC6B-D4D5-A9A8E00A2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BE570D-2BFC-B862-DCD3-1F1B707F3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8C0C96-5EA3-6E15-1B27-D0789018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8A6578-8C97-AD3E-6C9F-9C52222A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18E633-B5FC-2FB9-CCBB-E727CBD4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077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DECCB-440D-BA77-A255-47BA24D5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D359C9-E73A-60DA-395D-0BA533E81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F5D950-A285-52A7-3A70-B9D48FD5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E07823-E262-66FD-5E7C-73C23012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19CEFE-2C72-7E64-ED66-D17D5B33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100F73-52A0-70AA-D241-932B26639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770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BACE5-BB05-C3A5-DD41-1733373E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ADC787-2CB8-7D05-7248-858F71956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3BAE0B-13F0-64F1-931E-30D57275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82812-101B-7090-50AB-7588FBD0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66155-AA2C-8FF1-D604-9C0D5E23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4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B54F11-0A84-1BDD-F8B1-4A6AB3407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85FF9-1A4D-2103-8E70-27524A4F1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F23D07-ACD4-B405-AC0F-BCC39006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D1D5B-DEBA-3AA4-215A-3DDE7419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AA6B24-E5D5-0134-836C-502AE8CBB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9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47216-A557-C48B-4C71-1A240DC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322E18-8D58-0C66-D787-DB415C990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DDE747-9118-13EB-934F-B918F17AD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205960-BE43-11EA-5C91-829BA1B3E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9CC4A4-F428-D59F-9C65-A877CAF52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1440" y="3246437"/>
            <a:ext cx="478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LS Sector Regular" pitchFamily="2" charset="0"/>
                <a:cs typeface="ALS Sector Regular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20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47216-A557-C48B-4C71-1A240DC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322E18-8D58-0C66-D787-DB415C990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DDE747-9118-13EB-934F-B918F17AD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E4A8F-D894-394B-8106-7DD72FD6EB1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205960-BE43-11EA-5C91-829BA1B3E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9CC4A4-F428-D59F-9C65-A877CAF52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1440" y="3246437"/>
            <a:ext cx="478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LS Sector Regular" pitchFamily="2" charset="0"/>
                <a:cs typeface="ALS Sector Regular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63E1C1-A028-4D4E-A8C8-9214D2A1B6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LS Sector Regular" pitchFamily="2" charset="0"/>
                <a:ea typeface="+mn-ea"/>
                <a:cs typeface="ALS Sector Regular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LS Sector Regular" pitchFamily="2" charset="0"/>
              <a:ea typeface="+mn-ea"/>
              <a:cs typeface="ALS Sector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7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1.pn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.png"/><Relationship Id="rId7" Type="http://schemas.openxmlformats.org/officeDocument/2006/relationships/image" Target="../media/image21.jpeg"/><Relationship Id="rId12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11" Type="http://schemas.openxmlformats.org/officeDocument/2006/relationships/image" Target="../media/image24.jpe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4" b="23718"/>
          <a:stretch/>
        </p:blipFill>
        <p:spPr>
          <a:xfrm>
            <a:off x="-157866" y="0"/>
            <a:ext cx="12349866" cy="68581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562708" y="-140677"/>
            <a:ext cx="13135708" cy="7237909"/>
          </a:xfrm>
          <a:prstGeom prst="rect">
            <a:avLst/>
          </a:prstGeom>
          <a:solidFill>
            <a:srgbClr val="D4E5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332842" y="940981"/>
            <a:ext cx="11526317" cy="497603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6000" b="1" dirty="0" smtClean="0">
                <a:gradFill>
                  <a:gsLst>
                    <a:gs pos="56000">
                      <a:srgbClr val="C03002"/>
                    </a:gs>
                    <a:gs pos="95000">
                      <a:srgbClr val="19191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3D </a:t>
            </a:r>
            <a:r>
              <a:rPr lang="ru-RU" sz="6000" b="1" dirty="0" smtClean="0">
                <a:gradFill>
                  <a:gsLst>
                    <a:gs pos="56000">
                      <a:srgbClr val="C03002"/>
                    </a:gs>
                    <a:gs pos="95000">
                      <a:srgbClr val="19191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интерактивные карты на примере университета</a:t>
            </a:r>
            <a:endParaRPr kumimoji="0" lang="ru-RU" sz="60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6000">
                    <a:srgbClr val="C03002"/>
                  </a:gs>
                  <a:gs pos="95000">
                    <a:srgbClr val="191919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ALS Sector Regular" panose="02000000000000000000" pitchFamily="50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332842" y="4470036"/>
            <a:ext cx="11526317" cy="32156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176DEA"/>
              </a:solidFill>
              <a:effectLst/>
              <a:uLnTx/>
              <a:uFillTx/>
              <a:latin typeface="ALS Sector Regular" panose="02000000000000000000" pitchFamily="50" charset="0"/>
              <a:ea typeface="+mj-ea"/>
              <a:cs typeface="ALS Sector Regular" panose="02000000000000000000" pitchFamily="50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505" y="275486"/>
            <a:ext cx="1330990" cy="13309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07169" y="6077859"/>
            <a:ext cx="4419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b="1" dirty="0" smtClean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Проект группы К4-13Б</a:t>
            </a:r>
          </a:p>
          <a:p>
            <a:pPr lvl="0" algn="ctr">
              <a:defRPr/>
            </a:pPr>
            <a:r>
              <a:rPr lang="ru-RU" b="1" dirty="0" smtClean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МФ МГТУ им. Н.Э. Баумана 2023</a:t>
            </a:r>
            <a:endParaRPr lang="ru-RU" b="1" dirty="0">
              <a:solidFill>
                <a:srgbClr val="1919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LS Sector Regular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4948" y="1323479"/>
            <a:ext cx="6586880" cy="65868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1974027" y="1529861"/>
            <a:ext cx="6378973" cy="5433647"/>
          </a:xfrm>
          <a:prstGeom prst="rect">
            <a:avLst/>
          </a:prstGeom>
          <a:solidFill>
            <a:srgbClr val="F8F8F8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FB7721B3-9A7B-E718-ACD8-013893BBF8AC}"/>
              </a:ext>
            </a:extLst>
          </p:cNvPr>
          <p:cNvSpPr txBox="1"/>
          <p:nvPr/>
        </p:nvSpPr>
        <p:spPr>
          <a:xfrm>
            <a:off x="556171" y="229247"/>
            <a:ext cx="11361015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«</a:t>
            </a:r>
            <a:r>
              <a:rPr lang="en-US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3D </a:t>
            </a:r>
            <a:r>
              <a:rPr lang="ru-RU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интерактивная карта </a:t>
            </a:r>
            <a:r>
              <a:rPr lang="ru-RU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университета»</a:t>
            </a:r>
            <a:endParaRPr kumimoji="0" lang="ru-RU" sz="2800" i="0" u="none" strike="noStrike" kern="1200" cap="none" spc="300" normalizeH="0" baseline="0" noProof="0" dirty="0">
              <a:ln>
                <a:noFill/>
              </a:ln>
              <a:solidFill>
                <a:srgbClr val="6F010A"/>
              </a:solidFill>
              <a:effectLst/>
              <a:uLnTx/>
              <a:uFillTx/>
              <a:latin typeface="Arial Black" panose="020B0A04020102020204" pitchFamily="34" charset="0"/>
              <a:cs typeface="ALS Sector Regular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0328" t="23696" r="1417" b="13794"/>
          <a:stretch/>
        </p:blipFill>
        <p:spPr>
          <a:xfrm>
            <a:off x="7598809" y="1323479"/>
            <a:ext cx="4105761" cy="2115090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165" y="3381656"/>
            <a:ext cx="3000021" cy="2000014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88" y="2463152"/>
            <a:ext cx="2563963" cy="1709462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24" y="4422212"/>
            <a:ext cx="2569978" cy="1918916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36562" y="1257799"/>
            <a:ext cx="69052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Проект представляет собой разработку веб-приложения или мобильного приложения, которое предоставляет пользователю возможность исследовать и ориентироваться на территории университетского кампуса с помощью трехмерной интерактивной карты. </a:t>
            </a:r>
            <a:endParaRPr lang="ru-RU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LS Sector Regular" panose="02000000000000000000" pitchFamily="50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6562" y="2418288"/>
            <a:ext cx="55073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Функциональность проекта включает в себя: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Arial Black" panose="020B0A04020102020204" pitchFamily="34" charset="0"/>
                <a:cs typeface="ALS Sector Regular" panose="02000000000000000000" pitchFamily="50" charset="0"/>
              </a:rPr>
              <a:t>3D отображение кампуса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Arial Black" panose="020B0A04020102020204" pitchFamily="34" charset="0"/>
                <a:cs typeface="ALS Sector Regular" panose="02000000000000000000" pitchFamily="50" charset="0"/>
              </a:rPr>
              <a:t>Поиск и навигация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Arial Black" panose="020B0A04020102020204" pitchFamily="34" charset="0"/>
                <a:cs typeface="ALS Sector Regular" panose="02000000000000000000" pitchFamily="50" charset="0"/>
              </a:rPr>
              <a:t>Информация о зданиях и объектах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Arial Black" panose="020B0A04020102020204" pitchFamily="34" charset="0"/>
                <a:cs typeface="ALS Sector Regular" panose="02000000000000000000" pitchFamily="50" charset="0"/>
              </a:rPr>
              <a:t>Интерактивные функции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Arial Black" panose="020B0A04020102020204" pitchFamily="34" charset="0"/>
                <a:cs typeface="ALS Sector Regular" panose="02000000000000000000" pitchFamily="50" charset="0"/>
              </a:rPr>
              <a:t>Расписание и события</a:t>
            </a:r>
            <a:endParaRPr lang="ru-RU" sz="1600" dirty="0">
              <a:latin typeface="Arial Black" panose="020B0A04020102020204" pitchFamily="34" charset="0"/>
              <a:cs typeface="ALS Sector Regular" panose="02000000000000000000" pitchFamily="50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4754" y="4607170"/>
            <a:ext cx="1993218" cy="11543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59" y="4492021"/>
            <a:ext cx="2956493" cy="190934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47" y="4361976"/>
            <a:ext cx="917725" cy="20393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728" y="4172614"/>
            <a:ext cx="1534382" cy="233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4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4948" y="1323479"/>
            <a:ext cx="6586880" cy="65868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1974027" y="1529861"/>
            <a:ext cx="6378973" cy="5433647"/>
          </a:xfrm>
          <a:prstGeom prst="rect">
            <a:avLst/>
          </a:prstGeom>
          <a:solidFill>
            <a:srgbClr val="F8F8F8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FB7721B3-9A7B-E718-ACD8-013893BBF8AC}"/>
              </a:ext>
            </a:extLst>
          </p:cNvPr>
          <p:cNvSpPr txBox="1"/>
          <p:nvPr/>
        </p:nvSpPr>
        <p:spPr>
          <a:xfrm>
            <a:off x="556171" y="229247"/>
            <a:ext cx="11361015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Реализация проекта</a:t>
            </a:r>
            <a:endParaRPr kumimoji="0" lang="ru-RU" sz="2800" i="0" u="none" strike="noStrike" kern="1200" cap="none" spc="300" normalizeH="0" baseline="0" noProof="0" dirty="0">
              <a:ln>
                <a:noFill/>
              </a:ln>
              <a:solidFill>
                <a:srgbClr val="6F010A"/>
              </a:solidFill>
              <a:effectLst/>
              <a:uLnTx/>
              <a:uFillTx/>
              <a:latin typeface="Arial Black" panose="020B0A04020102020204" pitchFamily="34" charset="0"/>
              <a:cs typeface="ALS Sector Regular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562" y="1257799"/>
            <a:ext cx="690526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Реализация проекта требует нескольких ключевых шагов. Необходимо провести исследование, чтобы понять потребности пользователей и требования к приложению. Это общий план для реализации проекта. Необходимо учитывать специфические требования и особенности нашего университета при разработке:</a:t>
            </a:r>
          </a:p>
          <a:p>
            <a:pPr algn="just"/>
            <a:endParaRPr lang="ru-RU" sz="1400" dirty="0" smtClean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LS Sector Regular" panose="02000000000000000000" pitchFamily="50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Сбор данных о кампусе 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Разработка трехмерной модели кампуса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Веб- или мобильная разработка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Интеграция данных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Реализация функций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Улучшение пользовательского интерфейса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Тестирование и отладка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Развертывание и обновление</a:t>
            </a:r>
          </a:p>
          <a:p>
            <a:pPr marL="342900" indent="-342900" algn="just">
              <a:buAutoNum type="arabicPeriod" startAt="4"/>
            </a:pPr>
            <a:r>
              <a:rPr lang="ru-RU" sz="1600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Поддержка и обратная связь</a:t>
            </a:r>
            <a:endParaRPr lang="ru-RU" sz="1600" dirty="0">
              <a:latin typeface="Arial Black" panose="020B0A04020102020204" pitchFamily="34" charset="0"/>
              <a:ea typeface="Times New Roman" panose="02020603050405020304" pitchFamily="18" charset="0"/>
              <a:cs typeface="ALS Sector Regular" panose="02000000000000000000" pitchFamily="50" charset="0"/>
            </a:endParaRPr>
          </a:p>
          <a:p>
            <a:pPr algn="just"/>
            <a:endParaRPr lang="ru-RU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LS Sector Regular" panose="02000000000000000000" pitchFamily="50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677" y="1323479"/>
            <a:ext cx="3289895" cy="2193444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408" y="2958447"/>
            <a:ext cx="1521069" cy="33312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69" y="2764545"/>
            <a:ext cx="2439746" cy="371901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831" y="3730599"/>
            <a:ext cx="1672006" cy="1114671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l="18049" r="6366"/>
          <a:stretch/>
        </p:blipFill>
        <p:spPr>
          <a:xfrm>
            <a:off x="7974963" y="5022963"/>
            <a:ext cx="1662874" cy="1237510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938" y="4725621"/>
            <a:ext cx="2102554" cy="1832193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420" y="3756267"/>
            <a:ext cx="1753335" cy="2533393"/>
          </a:xfrm>
          <a:prstGeom prst="roundRect">
            <a:avLst>
              <a:gd name="adj" fmla="val 8824"/>
            </a:avLst>
          </a:prstGeom>
          <a:ln w="28575">
            <a:solidFill>
              <a:srgbClr val="022C5A"/>
            </a:solidFill>
          </a:ln>
        </p:spPr>
      </p:pic>
    </p:spTree>
    <p:extLst>
      <p:ext uri="{BB962C8B-B14F-4D97-AF65-F5344CB8AC3E}">
        <p14:creationId xmlns:p14="http://schemas.microsoft.com/office/powerpoint/2010/main" val="163876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4948" y="1323479"/>
            <a:ext cx="6586880" cy="65868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1924948" y="1571110"/>
            <a:ext cx="6378973" cy="5433647"/>
          </a:xfrm>
          <a:prstGeom prst="rect">
            <a:avLst/>
          </a:prstGeom>
          <a:solidFill>
            <a:srgbClr val="F8F8F8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69;p3">
            <a:extLst>
              <a:ext uri="{FF2B5EF4-FFF2-40B4-BE49-F238E27FC236}">
                <a16:creationId xmlns:a16="http://schemas.microsoft.com/office/drawing/2014/main" id="{FB7721B3-9A7B-E718-ACD8-013893BBF8AC}"/>
              </a:ext>
            </a:extLst>
          </p:cNvPr>
          <p:cNvSpPr txBox="1"/>
          <p:nvPr/>
        </p:nvSpPr>
        <p:spPr>
          <a:xfrm>
            <a:off x="556171" y="229247"/>
            <a:ext cx="11361015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ru-RU" sz="2800" spc="300" dirty="0" smtClean="0">
                <a:solidFill>
                  <a:srgbClr val="6F010A"/>
                </a:solidFill>
                <a:latin typeface="Arial Black" panose="020B0A04020102020204" pitchFamily="34" charset="0"/>
                <a:cs typeface="ALS Sector Regular" pitchFamily="2" charset="0"/>
              </a:rPr>
              <a:t>ИТОГОВЫЙ ПРОДУКТ</a:t>
            </a:r>
            <a:endParaRPr kumimoji="0" lang="ru-RU" sz="2800" i="0" u="none" strike="noStrike" kern="1200" cap="none" spc="300" normalizeH="0" baseline="0" noProof="0" dirty="0">
              <a:ln>
                <a:noFill/>
              </a:ln>
              <a:solidFill>
                <a:srgbClr val="6F010A"/>
              </a:solidFill>
              <a:effectLst/>
              <a:uLnTx/>
              <a:uFillTx/>
              <a:latin typeface="Arial Black" panose="020B0A04020102020204" pitchFamily="34" charset="0"/>
              <a:cs typeface="ALS Sector Regular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562" y="1257799"/>
            <a:ext cx="11480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LS Sector Regular" panose="02000000000000000000" pitchFamily="50" charset="0"/>
              </a:rPr>
              <a:t>Проект "3D интерактивная карта университета" может иметь широкий спектр применения и быть полезным как для студентов и преподавателей, так и для посетителей университета, помогая им сориентироваться на территории кампуса, экономя время и упрощая поиск нужных объектов.</a:t>
            </a:r>
            <a:endParaRPr lang="ru-RU" sz="24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LS Sector Regular" panose="02000000000000000000" pitchFamily="50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782" y="2896575"/>
            <a:ext cx="4046739" cy="23436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079" y="2714161"/>
            <a:ext cx="5806598" cy="374997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7161" t="12459" r="17378" b="5124"/>
          <a:stretch/>
        </p:blipFill>
        <p:spPr>
          <a:xfrm>
            <a:off x="3955319" y="3376842"/>
            <a:ext cx="1953015" cy="1383106"/>
          </a:xfrm>
          <a:prstGeom prst="round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64" y="3058686"/>
            <a:ext cx="704076" cy="1056114"/>
          </a:xfrm>
          <a:prstGeom prst="round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0"/>
          <a:stretch/>
        </p:blipFill>
        <p:spPr>
          <a:xfrm>
            <a:off x="2626971" y="3915991"/>
            <a:ext cx="1216035" cy="721839"/>
          </a:xfrm>
          <a:prstGeom prst="round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7"/>
          <a:stretch/>
        </p:blipFill>
        <p:spPr>
          <a:xfrm>
            <a:off x="8441356" y="2816169"/>
            <a:ext cx="1648712" cy="35459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80" y="2590073"/>
            <a:ext cx="2622865" cy="39981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/>
          <a:srcRect l="33539" t="27486" r="39369" b="15259"/>
          <a:stretch/>
        </p:blipFill>
        <p:spPr>
          <a:xfrm>
            <a:off x="9107900" y="3736569"/>
            <a:ext cx="860884" cy="1023379"/>
          </a:xfrm>
          <a:prstGeom prst="round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785" y="4815773"/>
            <a:ext cx="874084" cy="706238"/>
          </a:xfrm>
          <a:prstGeom prst="round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824" y="5376201"/>
            <a:ext cx="1144090" cy="7438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4" b="23718"/>
          <a:stretch/>
        </p:blipFill>
        <p:spPr>
          <a:xfrm>
            <a:off x="-157866" y="0"/>
            <a:ext cx="12349866" cy="68581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550787" y="-106494"/>
            <a:ext cx="13135708" cy="7237909"/>
          </a:xfrm>
          <a:prstGeom prst="rect">
            <a:avLst/>
          </a:prstGeom>
          <a:solidFill>
            <a:srgbClr val="D4E5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1040941" y="940981"/>
            <a:ext cx="10110119" cy="497603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6000">
                      <a:srgbClr val="C03002"/>
                    </a:gs>
                    <a:gs pos="95000">
                      <a:srgbClr val="19191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LS Sector Regular" panose="02000000000000000000" pitchFamily="50" charset="0"/>
              </a:rPr>
              <a:t>СПАСИБО ЗА ВНИМАНИЕ!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FB85EC-22E5-F140-9E45-1A18C489A553}"/>
              </a:ext>
            </a:extLst>
          </p:cNvPr>
          <p:cNvSpPr txBox="1">
            <a:spLocks/>
          </p:cNvSpPr>
          <p:nvPr/>
        </p:nvSpPr>
        <p:spPr>
          <a:xfrm>
            <a:off x="332842" y="4470036"/>
            <a:ext cx="11526317" cy="32156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176DEA"/>
              </a:solidFill>
              <a:effectLst/>
              <a:uLnTx/>
              <a:uFillTx/>
              <a:latin typeface="ALS Sector Regular" panose="02000000000000000000" pitchFamily="50" charset="0"/>
              <a:ea typeface="+mj-ea"/>
              <a:cs typeface="ALS Sector Regular" panose="02000000000000000000" pitchFamily="50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505" y="275486"/>
            <a:ext cx="1330990" cy="13309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19240" y="5770751"/>
            <a:ext cx="51956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LS Sector Regular" panose="02000000000000000000" pitchFamily="50" charset="0"/>
              </a:rPr>
              <a:t>3D </a:t>
            </a:r>
            <a:r>
              <a:rPr lang="ru-RU" b="1" dirty="0" smtClean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LS Sector Regular" panose="02000000000000000000" pitchFamily="50" charset="0"/>
              </a:rPr>
              <a:t>интерактивная карта университета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1919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ALS Sector Regular" panose="020000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LS Sector Regular" panose="02000000000000000000" pitchFamily="50" charset="0"/>
              </a:rPr>
              <a:t>Проект группы К4-13Б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1919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ALS Sector Regular" panose="020000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LS Sector Regular" panose="02000000000000000000" pitchFamily="50" charset="0"/>
              </a:rPr>
              <a:t>МФ МГТУ им. Н.Э. Баумана 2023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ALS Sector Regular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203</Words>
  <Application>Microsoft Office PowerPoint</Application>
  <PresentationFormat>Широкоэкранный</PresentationFormat>
  <Paragraphs>29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ALS Sector Regular</vt:lpstr>
      <vt:lpstr>Arial</vt:lpstr>
      <vt:lpstr>Arial Black</vt:lpstr>
      <vt:lpstr>Calibri</vt:lpstr>
      <vt:lpstr>Calibri Light</vt:lpstr>
      <vt:lpstr>Times New Roman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</cp:revision>
  <dcterms:created xsi:type="dcterms:W3CDTF">2023-11-12T10:24:52Z</dcterms:created>
  <dcterms:modified xsi:type="dcterms:W3CDTF">2023-11-15T22:52:12Z</dcterms:modified>
</cp:coreProperties>
</file>