
<file path=[Content_Types].xml><?xml version="1.0" encoding="utf-8"?>
<Types xmlns="http://schemas.openxmlformats.org/package/2006/content-types">
  <Default Extension="png" ContentType="image/png"/>
  <Default Extension="svg" ContentType="image/sv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slideLayouts/slideLayout6.xml" ContentType="application/vnd.openxmlformats-officedocument.presentationml.slideLayout+xml"/>
  <Override PartName="/ppt/theme/theme6.xml" ContentType="application/vnd.openxmlformats-officedocument.theme+xml"/>
  <Override PartName="/ppt/slideLayouts/slideLayout7.xml" ContentType="application/vnd.openxmlformats-officedocument.presentationml.slideLayout+xml"/>
  <Override PartName="/ppt/theme/theme7.xml" ContentType="application/vnd.openxmlformats-officedocument.theme+xml"/>
  <Override PartName="/ppt/slideLayouts/slideLayout8.xml" ContentType="application/vnd.openxmlformats-officedocument.presentationml.slideLayout+xml"/>
  <Override PartName="/ppt/theme/theme8.xml" ContentType="application/vnd.openxmlformats-officedocument.theme+xml"/>
  <Override PartName="/ppt/slideLayouts/slideLayout9.xml" ContentType="application/vnd.openxmlformats-officedocument.presentationml.slideLayout+xml"/>
  <Override PartName="/ppt/theme/theme9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2" r:id="rId3"/>
    <p:sldMasterId id="2147483654" r:id="rId4"/>
    <p:sldMasterId id="2147483656" r:id="rId5"/>
    <p:sldMasterId id="2147483658" r:id="rId6"/>
    <p:sldMasterId id="2147483660" r:id="rId7"/>
    <p:sldMasterId id="2147483662" r:id="rId8"/>
    <p:sldMasterId id="2147483664" r:id="rId9"/>
  </p:sldMasterIdLst>
  <p:sldIdLst>
    <p:sldId id="256" r:id="rId10"/>
    <p:sldId id="257" r:id="rId11"/>
    <p:sldId id="258" r:id="rId12"/>
    <p:sldId id="259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83" d="100"/>
          <a:sy n="83" d="100"/>
        </p:scale>
        <p:origin x="658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5" Type="http://schemas.openxmlformats.org/officeDocument/2006/relationships/slideMaster" Target="slideMasters/slideMaster5.xml"/><Relationship Id="rId15" Type="http://schemas.openxmlformats.org/officeDocument/2006/relationships/viewProps" Target="viewProps.xml"/><Relationship Id="rId10" Type="http://schemas.openxmlformats.org/officeDocument/2006/relationships/slide" Target="slides/slid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94C82655-912D-4D04-ACB8-709E9777734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u="none" strike="noStrike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514A5744-E1ED-486A-BCCB-159F9C983FE6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u="none" strike="noStrike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846B5197-E34D-470E-8990-E39F2030D74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u="none" strike="noStrike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600EBB5D-A621-441C-89AB-D98E07A31BB5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u="none" strike="noStrike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F5B01D83-C4AF-495E-8ABA-CC6CB76814A2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u="none" strike="noStrike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14F470BF-A148-4325-8A09-FDC077C6E6D8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u="none" strike="noStrike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7"/>
          </p:nvPr>
        </p:nvSpPr>
        <p:spPr/>
        <p:txBody>
          <a:bodyPr/>
          <a:lstStyle/>
          <a:p>
            <a:fld id="{9C13A748-C710-4AAC-BB6B-37FAFCB045F2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u="none" strike="noStrike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2B6C6BC7-00E3-4D20-B681-94851953F4D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u="none" strike="noStrike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1CB281F8-31B1-40AB-909E-931A3183DB72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8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b">
            <a:noAutofit/>
          </a:bodyPr>
          <a:lstStyle/>
          <a:p>
            <a:pPr indent="0" algn="ctr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6000" b="0" u="none" strike="noStrike">
                <a:solidFill>
                  <a:srgbClr val="000000"/>
                </a:solidFill>
                <a:uFillTx/>
                <a:latin typeface="Calibri Light"/>
                <a:ea typeface="Calibri Light"/>
              </a:rPr>
              <a:t>Текст заголовка</a:t>
            </a:r>
            <a:endParaRPr lang="ru-RU" sz="6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t">
            <a:noAutofit/>
          </a:bodyPr>
          <a:lstStyle/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400" b="0" u="none" strike="noStrike">
                <a:solidFill>
                  <a:srgbClr val="000000"/>
                </a:solidFill>
                <a:uFillTx/>
                <a:latin typeface="Calibri"/>
                <a:ea typeface="Calibri"/>
              </a:rPr>
              <a:t>Уровень текста 1</a:t>
            </a:r>
            <a:endParaRPr lang="ru-RU" sz="2400" b="0" u="none" strike="noStrike">
              <a:solidFill>
                <a:srgbClr val="000000"/>
              </a:solidFill>
              <a:uFillTx/>
              <a:latin typeface="Calibri"/>
            </a:endParaRPr>
          </a:p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400" b="0" u="none" strike="noStrike">
                <a:solidFill>
                  <a:srgbClr val="000000"/>
                </a:solidFill>
                <a:uFillTx/>
                <a:latin typeface="Calibri"/>
                <a:ea typeface="Calibri"/>
              </a:rPr>
              <a:t>Уровень текста 2</a:t>
            </a:r>
            <a:endParaRPr lang="ru-RU" sz="2400" b="0" u="none" strike="noStrike">
              <a:solidFill>
                <a:srgbClr val="000000"/>
              </a:solidFill>
              <a:uFillTx/>
              <a:latin typeface="Calibri"/>
            </a:endParaRPr>
          </a:p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400" b="0" u="none" strike="noStrike">
                <a:solidFill>
                  <a:srgbClr val="000000"/>
                </a:solidFill>
                <a:uFillTx/>
                <a:latin typeface="Calibri"/>
                <a:ea typeface="Calibri"/>
              </a:rPr>
              <a:t>Уровень текста 3</a:t>
            </a:r>
            <a:endParaRPr lang="ru-RU" sz="2400" b="0" u="none" strike="noStrike">
              <a:solidFill>
                <a:srgbClr val="000000"/>
              </a:solidFill>
              <a:uFillTx/>
              <a:latin typeface="Calibri"/>
            </a:endParaRPr>
          </a:p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400" b="0" u="none" strike="noStrike">
                <a:solidFill>
                  <a:srgbClr val="000000"/>
                </a:solidFill>
                <a:uFillTx/>
                <a:latin typeface="Calibri"/>
                <a:ea typeface="Calibri"/>
              </a:rPr>
              <a:t>Уровень текста 4</a:t>
            </a:r>
            <a:endParaRPr lang="ru-RU" sz="2400" b="0" u="none" strike="noStrike">
              <a:solidFill>
                <a:srgbClr val="000000"/>
              </a:solidFill>
              <a:uFillTx/>
              <a:latin typeface="Calibri"/>
            </a:endParaRPr>
          </a:p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400" b="0" u="none" strike="noStrike">
                <a:solidFill>
                  <a:srgbClr val="000000"/>
                </a:solidFill>
                <a:uFillTx/>
                <a:latin typeface="Calibri"/>
                <a:ea typeface="Calibri"/>
              </a:rPr>
              <a:t>Уровень текста 5</a:t>
            </a:r>
            <a:endParaRPr lang="ru-RU" sz="2400" b="0" u="none" strike="noStrike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 idx="1"/>
          </p:nvPr>
        </p:nvSpPr>
        <p:spPr>
          <a:xfrm>
            <a:off x="11095200" y="6414840"/>
            <a:ext cx="258120" cy="24804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888888"/>
                </a:solidFill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8681AD0F-D35A-4621-83DA-A08D12E19B1C}" type="slidenum">
              <a:rPr lang="ru-RU" sz="1200" b="0" u="none" strike="noStrike">
                <a:solidFill>
                  <a:srgbClr val="888888"/>
                </a:solidFill>
                <a:uFillTx/>
                <a:latin typeface="Calibri"/>
                <a:ea typeface="Calibri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4400" b="0" u="none" strike="noStrike">
                <a:solidFill>
                  <a:srgbClr val="000000"/>
                </a:solidFill>
                <a:uFillTx/>
                <a:latin typeface="Calibri Light"/>
                <a:ea typeface="Calibri Light"/>
              </a:rPr>
              <a:t>Текст заголовка</a:t>
            </a: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2800" b="0" u="none" strike="noStrike">
                <a:solidFill>
                  <a:srgbClr val="000000"/>
                </a:solidFill>
                <a:uFillTx/>
                <a:latin typeface="Calibri"/>
                <a:ea typeface="Calibri"/>
              </a:rPr>
              <a:t>Уровень текста 1</a:t>
            </a:r>
            <a:endParaRPr lang="ru-RU" sz="2800" b="0" u="none" strike="noStrike">
              <a:solidFill>
                <a:srgbClr val="000000"/>
              </a:solidFill>
              <a:uFillTx/>
              <a:latin typeface="Calibri"/>
            </a:endParaRPr>
          </a:p>
          <a:p>
            <a:pPr marL="723960" lvl="1" indent="-26676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2800" b="0" u="none" strike="noStrike">
                <a:solidFill>
                  <a:srgbClr val="000000"/>
                </a:solidFill>
                <a:uFillTx/>
                <a:latin typeface="Calibri"/>
                <a:ea typeface="Calibri"/>
              </a:rPr>
              <a:t>Уровень текста 2</a:t>
            </a:r>
            <a:endParaRPr lang="ru-RU" sz="2800" b="0" u="none" strike="noStrike">
              <a:solidFill>
                <a:srgbClr val="000000"/>
              </a:solidFill>
              <a:uFillTx/>
              <a:latin typeface="Calibri"/>
            </a:endParaRPr>
          </a:p>
          <a:p>
            <a:pPr marL="1234440" lvl="2" indent="-32004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2800" b="0" u="none" strike="noStrike">
                <a:solidFill>
                  <a:srgbClr val="000000"/>
                </a:solidFill>
                <a:uFillTx/>
                <a:latin typeface="Calibri"/>
                <a:ea typeface="Calibri"/>
              </a:rPr>
              <a:t>Уровень текста 3</a:t>
            </a:r>
            <a:endParaRPr lang="ru-RU" sz="2800" b="0" u="none" strike="noStrike">
              <a:solidFill>
                <a:srgbClr val="000000"/>
              </a:solidFill>
              <a:uFillTx/>
              <a:latin typeface="Calibri"/>
            </a:endParaRPr>
          </a:p>
          <a:p>
            <a:pPr marL="1727280" lvl="3" indent="-35568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2800" b="0" u="none" strike="noStrike">
                <a:solidFill>
                  <a:srgbClr val="000000"/>
                </a:solidFill>
                <a:uFillTx/>
                <a:latin typeface="Calibri"/>
                <a:ea typeface="Calibri"/>
              </a:rPr>
              <a:t>Уровень текста 4</a:t>
            </a:r>
            <a:endParaRPr lang="ru-RU" sz="2800" b="0" u="none" strike="noStrike">
              <a:solidFill>
                <a:srgbClr val="000000"/>
              </a:solidFill>
              <a:uFillTx/>
              <a:latin typeface="Calibri"/>
            </a:endParaRPr>
          </a:p>
          <a:p>
            <a:pPr marL="2184480" lvl="4" indent="-35568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2800" b="0" u="none" strike="noStrike">
                <a:solidFill>
                  <a:srgbClr val="000000"/>
                </a:solidFill>
                <a:uFillTx/>
                <a:latin typeface="Calibri"/>
                <a:ea typeface="Calibri"/>
              </a:rPr>
              <a:t>Уровень текста 5</a:t>
            </a:r>
            <a:endParaRPr lang="ru-RU" sz="2800" b="0" u="none" strike="noStrike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7" name="PlaceHolder 3"/>
          <p:cNvSpPr>
            <a:spLocks noGrp="1"/>
          </p:cNvSpPr>
          <p:nvPr>
            <p:ph type="sldNum" idx="2"/>
          </p:nvPr>
        </p:nvSpPr>
        <p:spPr>
          <a:xfrm>
            <a:off x="11095200" y="6414840"/>
            <a:ext cx="258120" cy="24804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888888"/>
                </a:solidFill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D127E2AF-67D1-4D3C-9DC5-FB555EE31081}" type="slidenum">
              <a:rPr lang="ru-RU" sz="1200" b="0" u="none" strike="noStrike">
                <a:solidFill>
                  <a:srgbClr val="888888"/>
                </a:solidFill>
                <a:uFillTx/>
                <a:latin typeface="Calibri"/>
                <a:ea typeface="Calibri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b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6000" b="0" u="none" strike="noStrike">
                <a:solidFill>
                  <a:srgbClr val="000000"/>
                </a:solidFill>
                <a:uFillTx/>
                <a:latin typeface="Calibri Light"/>
                <a:ea typeface="Calibri Light"/>
              </a:rPr>
              <a:t>Текст заголовка</a:t>
            </a:r>
            <a:endParaRPr lang="ru-RU" sz="6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15240" cy="149976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t">
            <a:noAutofit/>
          </a:bodyPr>
          <a:lstStyle/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400" b="0" u="none" strike="noStrike">
                <a:solidFill>
                  <a:srgbClr val="888888"/>
                </a:solidFill>
                <a:uFillTx/>
                <a:latin typeface="Calibri"/>
                <a:ea typeface="Calibri"/>
              </a:rPr>
              <a:t>Уровень текста 1</a:t>
            </a:r>
            <a:endParaRPr lang="ru-RU" sz="2400" b="0" u="none" strike="noStrike">
              <a:solidFill>
                <a:srgbClr val="000000"/>
              </a:solidFill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400" b="0" u="none" strike="noStrike">
                <a:solidFill>
                  <a:srgbClr val="888888"/>
                </a:solidFill>
                <a:uFillTx/>
                <a:latin typeface="Calibri"/>
                <a:ea typeface="Calibri"/>
              </a:rPr>
              <a:t>Уровень текста 2</a:t>
            </a:r>
            <a:endParaRPr lang="ru-RU" sz="2400" b="0" u="none" strike="noStrike">
              <a:solidFill>
                <a:srgbClr val="000000"/>
              </a:solidFill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400" b="0" u="none" strike="noStrike">
                <a:solidFill>
                  <a:srgbClr val="888888"/>
                </a:solidFill>
                <a:uFillTx/>
                <a:latin typeface="Calibri"/>
                <a:ea typeface="Calibri"/>
              </a:rPr>
              <a:t>Уровень текста 3</a:t>
            </a:r>
            <a:endParaRPr lang="ru-RU" sz="2400" b="0" u="none" strike="noStrike">
              <a:solidFill>
                <a:srgbClr val="000000"/>
              </a:solidFill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400" b="0" u="none" strike="noStrike">
                <a:solidFill>
                  <a:srgbClr val="888888"/>
                </a:solidFill>
                <a:uFillTx/>
                <a:latin typeface="Calibri"/>
                <a:ea typeface="Calibri"/>
              </a:rPr>
              <a:t>Уровень текста 4</a:t>
            </a:r>
            <a:endParaRPr lang="ru-RU" sz="2400" b="0" u="none" strike="noStrike">
              <a:solidFill>
                <a:srgbClr val="000000"/>
              </a:solidFill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400" b="0" u="none" strike="noStrike">
                <a:solidFill>
                  <a:srgbClr val="888888"/>
                </a:solidFill>
                <a:uFillTx/>
                <a:latin typeface="Calibri"/>
                <a:ea typeface="Calibri"/>
              </a:rPr>
              <a:t>Уровень текста 5</a:t>
            </a:r>
            <a:endParaRPr lang="ru-RU" sz="2400" b="0" u="none" strike="noStrike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sldNum" idx="3"/>
          </p:nvPr>
        </p:nvSpPr>
        <p:spPr>
          <a:xfrm>
            <a:off x="11095200" y="6414840"/>
            <a:ext cx="258120" cy="24804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888888"/>
                </a:solidFill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DB52E4A0-D435-4B39-A787-E475E4D2E698}" type="slidenum">
              <a:rPr lang="ru-RU" sz="1200" b="0" u="none" strike="noStrike">
                <a:solidFill>
                  <a:srgbClr val="888888"/>
                </a:solidFill>
                <a:uFillTx/>
                <a:latin typeface="Calibri"/>
                <a:ea typeface="Calibri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2"/>
          <p:cNvSpPr/>
          <p:nvPr/>
        </p:nvSpPr>
        <p:spPr>
          <a:xfrm>
            <a:off x="510840" y="1499400"/>
            <a:ext cx="6518520" cy="155376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sp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4800" b="0" u="none" strike="noStrike">
                <a:solidFill>
                  <a:srgbClr val="8F00FF"/>
                </a:solidFill>
                <a:uFillTx/>
                <a:latin typeface="Gilroy-ExtraBold"/>
                <a:ea typeface="Gilroy-ExtraBold"/>
              </a:rPr>
              <a:t>ЗАГОЛОВОК СЛАЙДА</a:t>
            </a:r>
            <a:endParaRPr lang="ru-RU" sz="4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6" name="Текст 2"/>
          <p:cNvSpPr/>
          <p:nvPr/>
        </p:nvSpPr>
        <p:spPr>
          <a:xfrm>
            <a:off x="609120" y="3188520"/>
            <a:ext cx="4781880" cy="204084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t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600" b="0" u="none" strike="noStrik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600" b="0" u="none" strike="noStrik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к ответу! 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600" b="0" u="none" strike="noStrik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В целом, конечно, базовый вектор развития позволяет выполнить важные задания 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600" b="0" u="none" strike="noStrik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по разработке системы обучения кадров, соответствующей насущным потребностям 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" name="Текст 2"/>
          <p:cNvSpPr/>
          <p:nvPr/>
        </p:nvSpPr>
        <p:spPr>
          <a:xfrm>
            <a:off x="6945120" y="3175200"/>
            <a:ext cx="4345560" cy="118800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t">
            <a:spAutoFit/>
          </a:bodyPr>
          <a:lstStyle/>
          <a:p>
            <a:pPr marL="285840" indent="-285840" defTabSz="914400">
              <a:lnSpc>
                <a:spcPct val="100000"/>
              </a:lnSpc>
              <a:buClr>
                <a:srgbClr val="8F00FF"/>
              </a:buClr>
              <a:buFont typeface="Arial"/>
              <a:buChar char="•"/>
            </a:pPr>
            <a:r>
              <a:rPr lang="ru-RU" sz="1600" b="0" u="none" strike="noStrike">
                <a:solidFill>
                  <a:srgbClr val="8F00FF"/>
                </a:solidFill>
                <a:uFillTx/>
                <a:latin typeface="Gilroy-ExtraBold"/>
                <a:ea typeface="Gilroy-ExtraBold"/>
              </a:rPr>
              <a:t>Плюсы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ru-RU" sz="12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8F00FF"/>
              </a:buClr>
              <a:buFont typeface="Arial"/>
              <a:buChar char="•"/>
              <a:tabLst>
                <a:tab pos="0" algn="l"/>
              </a:tabLst>
            </a:pPr>
            <a:r>
              <a:rPr lang="ru-RU" sz="1600" b="0" u="none" strike="noStrike">
                <a:solidFill>
                  <a:srgbClr val="8F00FF"/>
                </a:solidFill>
                <a:uFillTx/>
                <a:latin typeface="Gilroy-ExtraBold"/>
                <a:ea typeface="Gilroy-ExtraBold"/>
              </a:rPr>
              <a:t>Минусы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ru-RU" sz="12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8F00FF"/>
              </a:buClr>
              <a:buFont typeface="Arial"/>
              <a:buChar char="•"/>
              <a:tabLst>
                <a:tab pos="0" algn="l"/>
              </a:tabLst>
            </a:pPr>
            <a:r>
              <a:rPr lang="ru-RU" sz="1600" b="0" u="none" strike="noStrike">
                <a:solidFill>
                  <a:srgbClr val="8F00FF"/>
                </a:solidFill>
                <a:uFillTx/>
                <a:latin typeface="Gilroy-ExtraBold"/>
                <a:ea typeface="Gilroy-ExtraBold"/>
              </a:rPr>
              <a:t>Сомнительные моменты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" name="Прямоугольник 7"/>
          <p:cNvSpPr/>
          <p:nvPr/>
        </p:nvSpPr>
        <p:spPr>
          <a:xfrm>
            <a:off x="9478800" y="-9720"/>
            <a:ext cx="1857240" cy="1325880"/>
          </a:xfrm>
          <a:prstGeom prst="rect">
            <a:avLst/>
          </a:prstGeom>
          <a:solidFill>
            <a:srgbClr val="FCAF17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FFFFFF"/>
              </a:solidFill>
              <a:uFillTx/>
              <a:latin typeface="Calibri"/>
              <a:ea typeface="Calibri"/>
            </a:endParaRPr>
          </a:p>
        </p:txBody>
      </p:sp>
      <p:grpSp>
        <p:nvGrpSpPr>
          <p:cNvPr id="19" name="Прямоугольник 6"/>
          <p:cNvGrpSpPr/>
          <p:nvPr/>
        </p:nvGrpSpPr>
        <p:grpSpPr>
          <a:xfrm>
            <a:off x="9488520" y="6157440"/>
            <a:ext cx="2342880" cy="704880"/>
            <a:chOff x="9488520" y="6157440"/>
            <a:chExt cx="2342880" cy="704880"/>
          </a:xfrm>
        </p:grpSpPr>
        <p:sp>
          <p:nvSpPr>
            <p:cNvPr id="20" name="Прямоугольник"/>
            <p:cNvSpPr/>
            <p:nvPr/>
          </p:nvSpPr>
          <p:spPr>
            <a:xfrm>
              <a:off x="9488520" y="6157440"/>
              <a:ext cx="2342880" cy="704880"/>
            </a:xfrm>
            <a:prstGeom prst="rect">
              <a:avLst/>
            </a:prstGeom>
            <a:solidFill>
              <a:srgbClr val="8F00FF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no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1800" b="0" u="none" strike="noStrike">
                <a:solidFill>
                  <a:srgbClr val="FFFFFF"/>
                </a:solidFill>
                <a:uFillTx/>
                <a:latin typeface="Calibri"/>
                <a:ea typeface="Calibri"/>
              </a:endParaRPr>
            </a:p>
          </p:txBody>
        </p:sp>
        <p:sp>
          <p:nvSpPr>
            <p:cNvPr id="21" name="НАЗВАНИЕ ДОКЛАДА"/>
            <p:cNvSpPr/>
            <p:nvPr/>
          </p:nvSpPr>
          <p:spPr>
            <a:xfrm>
              <a:off x="9534240" y="6342840"/>
              <a:ext cx="2251440" cy="3344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sp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1600" b="0" u="none" strike="noStrike">
                  <a:solidFill>
                    <a:srgbClr val="FFFFFF"/>
                  </a:solidFill>
                  <a:uFillTx/>
                  <a:latin typeface="Gilroy-Light"/>
                  <a:ea typeface="Gilroy-Light"/>
                </a:rPr>
                <a:t>НАЗВАНИЕ ДОКЛАДА</a:t>
              </a:r>
              <a:endParaRPr lang="ru-RU" sz="16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pic>
        <p:nvPicPr>
          <p:cNvPr id="22" name="Рисунок 9" descr="Рисунок 9"/>
          <p:cNvPicPr/>
          <p:nvPr/>
        </p:nvPicPr>
        <p:blipFill>
          <a:blip r:embed="rId3"/>
          <a:stretch/>
        </p:blipFill>
        <p:spPr>
          <a:xfrm>
            <a:off x="9329760" y="-25920"/>
            <a:ext cx="2155680" cy="1212480"/>
          </a:xfrm>
          <a:prstGeom prst="rect">
            <a:avLst/>
          </a:prstGeom>
          <a:ln w="12700">
            <a:noFill/>
          </a:ln>
        </p:spPr>
      </p:pic>
      <p:grpSp>
        <p:nvGrpSpPr>
          <p:cNvPr id="23" name="Прямоугольник 16"/>
          <p:cNvGrpSpPr/>
          <p:nvPr/>
        </p:nvGrpSpPr>
        <p:grpSpPr>
          <a:xfrm>
            <a:off x="616680" y="6235200"/>
            <a:ext cx="668880" cy="624960"/>
            <a:chOff x="616680" y="6235200"/>
            <a:chExt cx="668880" cy="624960"/>
          </a:xfrm>
        </p:grpSpPr>
        <p:sp>
          <p:nvSpPr>
            <p:cNvPr id="24" name="Прямоугольник"/>
            <p:cNvSpPr/>
            <p:nvPr/>
          </p:nvSpPr>
          <p:spPr>
            <a:xfrm>
              <a:off x="616680" y="6235200"/>
              <a:ext cx="668880" cy="624960"/>
            </a:xfrm>
            <a:prstGeom prst="rect">
              <a:avLst/>
            </a:prstGeom>
            <a:solidFill>
              <a:srgbClr val="FD493D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no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1800" b="0" u="none" strike="noStrike">
                <a:solidFill>
                  <a:srgbClr val="FFFFFF"/>
                </a:solidFill>
                <a:uFillTx/>
                <a:latin typeface="Calibri"/>
                <a:ea typeface="Calibri"/>
              </a:endParaRPr>
            </a:p>
          </p:txBody>
        </p:sp>
        <p:sp>
          <p:nvSpPr>
            <p:cNvPr id="25" name="3"/>
            <p:cNvSpPr/>
            <p:nvPr/>
          </p:nvSpPr>
          <p:spPr>
            <a:xfrm>
              <a:off x="662400" y="6365160"/>
              <a:ext cx="577440" cy="3650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sp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1800" b="0" u="none" strike="noStrike">
                  <a:solidFill>
                    <a:srgbClr val="FFFFFF"/>
                  </a:solidFill>
                  <a:uFillTx/>
                  <a:latin typeface="Calibri"/>
                  <a:ea typeface="Calibri"/>
                </a:rPr>
                <a:t>3</a:t>
              </a: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grpSp>
        <p:nvGrpSpPr>
          <p:cNvPr id="26" name="Прямоугольник 17"/>
          <p:cNvGrpSpPr/>
          <p:nvPr/>
        </p:nvGrpSpPr>
        <p:grpSpPr>
          <a:xfrm>
            <a:off x="629280" y="-2520"/>
            <a:ext cx="2729880" cy="506520"/>
            <a:chOff x="629280" y="-2520"/>
            <a:chExt cx="2729880" cy="506520"/>
          </a:xfrm>
        </p:grpSpPr>
        <p:sp>
          <p:nvSpPr>
            <p:cNvPr id="27" name="Прямоугольник"/>
            <p:cNvSpPr/>
            <p:nvPr/>
          </p:nvSpPr>
          <p:spPr>
            <a:xfrm>
              <a:off x="629280" y="-2520"/>
              <a:ext cx="2729880" cy="506520"/>
            </a:xfrm>
            <a:prstGeom prst="rect">
              <a:avLst/>
            </a:prstGeom>
            <a:solidFill>
              <a:srgbClr val="B5D8E1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1800" b="0" u="none" strike="noStrike">
                <a:solidFill>
                  <a:srgbClr val="FFFFFF"/>
                </a:solidFill>
                <a:uFillTx/>
                <a:latin typeface="Gilroy-Light"/>
                <a:ea typeface="Gilroy-Light"/>
              </a:endParaRPr>
            </a:p>
          </p:txBody>
        </p:sp>
        <p:sp>
          <p:nvSpPr>
            <p:cNvPr id="28" name="НАЗВАНИЕ РАЗДЕЛА"/>
            <p:cNvSpPr/>
            <p:nvPr/>
          </p:nvSpPr>
          <p:spPr>
            <a:xfrm>
              <a:off x="675000" y="68400"/>
              <a:ext cx="2638440" cy="3650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sp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1800" b="0" u="none" strike="noStrike">
                  <a:solidFill>
                    <a:srgbClr val="FFFFFF"/>
                  </a:solidFill>
                  <a:uFillTx/>
                  <a:latin typeface="Gilroy-Light"/>
                  <a:ea typeface="Gilroy-Light"/>
                </a:rPr>
                <a:t>НАЗВАНИЕ РАЗДЕЛА</a:t>
              </a: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29" name="PlaceHolder 1"/>
          <p:cNvSpPr>
            <a:spLocks noGrp="1"/>
          </p:cNvSpPr>
          <p:nvPr>
            <p:ph type="sldNum" idx="4"/>
          </p:nvPr>
        </p:nvSpPr>
        <p:spPr>
          <a:xfrm>
            <a:off x="11095200" y="6414840"/>
            <a:ext cx="258120" cy="24804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888888"/>
                </a:solidFill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A91E923A-3F47-488B-9210-479F29B84FC1}" type="slidenum">
              <a:rPr lang="ru-RU" sz="1200" b="0" u="none" strike="noStrike">
                <a:solidFill>
                  <a:srgbClr val="888888"/>
                </a:solidFill>
                <a:uFillTx/>
                <a:latin typeface="Calibri"/>
                <a:ea typeface="Calibri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рямоугольник 1"/>
          <p:cNvSpPr/>
          <p:nvPr/>
        </p:nvSpPr>
        <p:spPr>
          <a:xfrm>
            <a:off x="5483160" y="0"/>
            <a:ext cx="6708240" cy="6872760"/>
          </a:xfrm>
          <a:prstGeom prst="rect">
            <a:avLst/>
          </a:prstGeom>
          <a:solidFill>
            <a:srgbClr val="B5D8E1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FFFFFF"/>
              </a:solidFill>
              <a:uFillTx/>
              <a:latin typeface="Calibri"/>
              <a:ea typeface="Calibri"/>
            </a:endParaRPr>
          </a:p>
        </p:txBody>
      </p:sp>
      <p:sp>
        <p:nvSpPr>
          <p:cNvPr id="33" name="Текст 2"/>
          <p:cNvSpPr/>
          <p:nvPr/>
        </p:nvSpPr>
        <p:spPr>
          <a:xfrm>
            <a:off x="565920" y="1134000"/>
            <a:ext cx="3773520" cy="228528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4800" b="0" u="none" strike="noStrike">
                <a:solidFill>
                  <a:srgbClr val="8F00FF"/>
                </a:solidFill>
                <a:uFillTx/>
                <a:latin typeface="Gilroy-ExtraBold"/>
                <a:ea typeface="Gilroy-ExtraBold"/>
              </a:rPr>
              <a:t>ЗАГОЛОВОК СЛАЙДА</a:t>
            </a:r>
            <a:endParaRPr lang="ru-RU" sz="4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34" name="Рисунок 9" descr="Рисунок 9"/>
          <p:cNvPicPr/>
          <p:nvPr/>
        </p:nvPicPr>
        <p:blipFill>
          <a:blip r:embed="rId3"/>
          <a:stretch/>
        </p:blipFill>
        <p:spPr>
          <a:xfrm>
            <a:off x="9329760" y="-25920"/>
            <a:ext cx="2155680" cy="1212480"/>
          </a:xfrm>
          <a:prstGeom prst="rect">
            <a:avLst/>
          </a:prstGeom>
          <a:ln w="12700">
            <a:noFill/>
          </a:ln>
        </p:spPr>
      </p:pic>
      <p:sp>
        <p:nvSpPr>
          <p:cNvPr id="35" name="Текст 2"/>
          <p:cNvSpPr/>
          <p:nvPr/>
        </p:nvSpPr>
        <p:spPr>
          <a:xfrm>
            <a:off x="6249960" y="75240"/>
            <a:ext cx="759600" cy="191952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2000" b="0" u="none" strike="noStrike">
                <a:solidFill>
                  <a:srgbClr val="FFFFFF"/>
                </a:solidFill>
                <a:uFillTx/>
                <a:latin typeface="Gilroy-ExtraBold"/>
                <a:ea typeface="Gilroy-ExtraBold"/>
              </a:rPr>
              <a:t>1</a:t>
            </a:r>
            <a:endParaRPr lang="ru-RU" sz="12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6" name="Текст 2"/>
          <p:cNvSpPr/>
          <p:nvPr/>
        </p:nvSpPr>
        <p:spPr>
          <a:xfrm>
            <a:off x="6141600" y="3012840"/>
            <a:ext cx="759600" cy="191952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2000" b="0" u="none" strike="noStrike">
                <a:solidFill>
                  <a:srgbClr val="FFFFFF"/>
                </a:solidFill>
                <a:uFillTx/>
                <a:latin typeface="Gilroy-ExtraBold"/>
                <a:ea typeface="Gilroy-ExtraBold"/>
              </a:rPr>
              <a:t>3</a:t>
            </a:r>
            <a:endParaRPr lang="ru-RU" sz="12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7" name="Текст 2"/>
          <p:cNvSpPr/>
          <p:nvPr/>
        </p:nvSpPr>
        <p:spPr>
          <a:xfrm>
            <a:off x="9319680" y="1473480"/>
            <a:ext cx="759600" cy="191952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2000" b="0" u="none" strike="noStrike">
                <a:solidFill>
                  <a:srgbClr val="FFFFFF"/>
                </a:solidFill>
                <a:uFillTx/>
                <a:latin typeface="Gilroy-ExtraBold"/>
                <a:ea typeface="Gilroy-ExtraBold"/>
              </a:rPr>
              <a:t>2</a:t>
            </a:r>
            <a:endParaRPr lang="ru-RU" sz="12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8" name="Текст 2"/>
          <p:cNvSpPr/>
          <p:nvPr/>
        </p:nvSpPr>
        <p:spPr>
          <a:xfrm>
            <a:off x="9832680" y="3936240"/>
            <a:ext cx="759600" cy="191952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2000" b="0" u="none" strike="noStrike">
                <a:solidFill>
                  <a:srgbClr val="FFFFFF"/>
                </a:solidFill>
                <a:uFillTx/>
                <a:latin typeface="Gilroy-ExtraBold"/>
                <a:ea typeface="Gilroy-ExtraBold"/>
              </a:rPr>
              <a:t>4</a:t>
            </a:r>
            <a:endParaRPr lang="ru-RU" sz="12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9" name="Текст 2"/>
          <p:cNvSpPr/>
          <p:nvPr/>
        </p:nvSpPr>
        <p:spPr>
          <a:xfrm>
            <a:off x="6207480" y="4738680"/>
            <a:ext cx="1564560" cy="82224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t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600" b="0" u="none" strike="noStrik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Имеется спорная точка зрения, 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0" name="Текст 2"/>
          <p:cNvSpPr/>
          <p:nvPr/>
        </p:nvSpPr>
        <p:spPr>
          <a:xfrm>
            <a:off x="6297480" y="1736280"/>
            <a:ext cx="1564560" cy="82224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t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600" b="0" u="none" strike="noStrik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Имеется спорная точка зрения, 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1" name="Текст 2"/>
          <p:cNvSpPr/>
          <p:nvPr/>
        </p:nvSpPr>
        <p:spPr>
          <a:xfrm>
            <a:off x="9353160" y="3153600"/>
            <a:ext cx="1564560" cy="82224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t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600" b="0" u="none" strike="noStrik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Имеется спорная точка зрения, 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2" name="Текст 2"/>
          <p:cNvSpPr/>
          <p:nvPr/>
        </p:nvSpPr>
        <p:spPr>
          <a:xfrm>
            <a:off x="9901440" y="5614560"/>
            <a:ext cx="1564560" cy="82224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t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600" b="0" u="none" strike="noStrik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Имеется спорная точка зрения, 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3" name="Прямоугольник 7"/>
          <p:cNvSpPr/>
          <p:nvPr/>
        </p:nvSpPr>
        <p:spPr>
          <a:xfrm>
            <a:off x="9478800" y="-9720"/>
            <a:ext cx="1857240" cy="1325880"/>
          </a:xfrm>
          <a:prstGeom prst="rect">
            <a:avLst/>
          </a:prstGeom>
          <a:solidFill>
            <a:srgbClr val="FCAF17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FFFFFF"/>
              </a:solidFill>
              <a:uFillTx/>
              <a:latin typeface="Calibri"/>
              <a:ea typeface="Calibri"/>
            </a:endParaRPr>
          </a:p>
        </p:txBody>
      </p:sp>
      <p:pic>
        <p:nvPicPr>
          <p:cNvPr id="44" name="Рисунок 9" descr="Рисунок 9"/>
          <p:cNvPicPr/>
          <p:nvPr/>
        </p:nvPicPr>
        <p:blipFill>
          <a:blip r:embed="rId3"/>
          <a:stretch/>
        </p:blipFill>
        <p:spPr>
          <a:xfrm>
            <a:off x="9329760" y="-25920"/>
            <a:ext cx="2155680" cy="1212480"/>
          </a:xfrm>
          <a:prstGeom prst="rect">
            <a:avLst/>
          </a:prstGeom>
          <a:ln w="12700">
            <a:noFill/>
          </a:ln>
        </p:spPr>
      </p:pic>
      <p:grpSp>
        <p:nvGrpSpPr>
          <p:cNvPr id="45" name="Прямоугольник 16"/>
          <p:cNvGrpSpPr/>
          <p:nvPr/>
        </p:nvGrpSpPr>
        <p:grpSpPr>
          <a:xfrm>
            <a:off x="616680" y="6235200"/>
            <a:ext cx="668880" cy="624960"/>
            <a:chOff x="616680" y="6235200"/>
            <a:chExt cx="668880" cy="624960"/>
          </a:xfrm>
        </p:grpSpPr>
        <p:sp>
          <p:nvSpPr>
            <p:cNvPr id="46" name="Прямоугольник"/>
            <p:cNvSpPr/>
            <p:nvPr/>
          </p:nvSpPr>
          <p:spPr>
            <a:xfrm>
              <a:off x="616680" y="6235200"/>
              <a:ext cx="668880" cy="624960"/>
            </a:xfrm>
            <a:prstGeom prst="rect">
              <a:avLst/>
            </a:prstGeom>
            <a:solidFill>
              <a:srgbClr val="A24EF7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no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1800" b="0" u="none" strike="noStrike">
                <a:solidFill>
                  <a:srgbClr val="FFFFFF"/>
                </a:solidFill>
                <a:uFillTx/>
                <a:latin typeface="Calibri"/>
                <a:ea typeface="Calibri"/>
              </a:endParaRPr>
            </a:p>
          </p:txBody>
        </p:sp>
        <p:sp>
          <p:nvSpPr>
            <p:cNvPr id="47" name="6"/>
            <p:cNvSpPr/>
            <p:nvPr/>
          </p:nvSpPr>
          <p:spPr>
            <a:xfrm>
              <a:off x="662400" y="6365160"/>
              <a:ext cx="577440" cy="3650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sp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1800" b="0" u="none" strike="noStrike">
                  <a:solidFill>
                    <a:srgbClr val="FFFFFF"/>
                  </a:solidFill>
                  <a:uFillTx/>
                  <a:latin typeface="Calibri"/>
                  <a:ea typeface="Calibri"/>
                </a:rPr>
                <a:t>6</a:t>
              </a: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grpSp>
        <p:nvGrpSpPr>
          <p:cNvPr id="48" name="Прямоугольник 17"/>
          <p:cNvGrpSpPr/>
          <p:nvPr/>
        </p:nvGrpSpPr>
        <p:grpSpPr>
          <a:xfrm>
            <a:off x="629280" y="-2520"/>
            <a:ext cx="2729880" cy="506520"/>
            <a:chOff x="629280" y="-2520"/>
            <a:chExt cx="2729880" cy="506520"/>
          </a:xfrm>
        </p:grpSpPr>
        <p:sp>
          <p:nvSpPr>
            <p:cNvPr id="49" name="Прямоугольник"/>
            <p:cNvSpPr/>
            <p:nvPr/>
          </p:nvSpPr>
          <p:spPr>
            <a:xfrm>
              <a:off x="629280" y="-2520"/>
              <a:ext cx="2729880" cy="506520"/>
            </a:xfrm>
            <a:prstGeom prst="rect">
              <a:avLst/>
            </a:prstGeom>
            <a:solidFill>
              <a:srgbClr val="ADDAE3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1800" b="0" u="none" strike="noStrike">
                <a:solidFill>
                  <a:srgbClr val="FFFFFF"/>
                </a:solidFill>
                <a:uFillTx/>
                <a:latin typeface="Gilroy-Light"/>
                <a:ea typeface="Gilroy-Light"/>
              </a:endParaRPr>
            </a:p>
          </p:txBody>
        </p:sp>
        <p:sp>
          <p:nvSpPr>
            <p:cNvPr id="50" name="НАЗВАНИЕ РАЗДЕЛА"/>
            <p:cNvSpPr/>
            <p:nvPr/>
          </p:nvSpPr>
          <p:spPr>
            <a:xfrm>
              <a:off x="675000" y="68400"/>
              <a:ext cx="2638440" cy="3650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sp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1800" b="0" u="none" strike="noStrike">
                  <a:solidFill>
                    <a:srgbClr val="FFFFFF"/>
                  </a:solidFill>
                  <a:uFillTx/>
                  <a:latin typeface="Gilroy-Light"/>
                  <a:ea typeface="Gilroy-Light"/>
                </a:rPr>
                <a:t>НАЗВАНИЕ РАЗДЕЛА</a:t>
              </a: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51" name="Текст 2"/>
          <p:cNvSpPr/>
          <p:nvPr/>
        </p:nvSpPr>
        <p:spPr>
          <a:xfrm>
            <a:off x="609120" y="3188520"/>
            <a:ext cx="4781880" cy="204084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t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600" b="0" u="none" strike="noStrik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600" b="0" u="none" strike="noStrik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к ответу! 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600" b="0" u="none" strike="noStrik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В целом, конечно, базовый вектор развития позволяет выполнить важные задания 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600" b="0" u="none" strike="noStrik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по разработке системы обучения кадров, соответствующей насущным потребностям 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2" name="Соединительная линия уступом 2"/>
          <p:cNvSpPr/>
          <p:nvPr/>
        </p:nvSpPr>
        <p:spPr>
          <a:xfrm>
            <a:off x="7112160" y="1186920"/>
            <a:ext cx="2161800" cy="1323720"/>
          </a:xfrm>
          <a:custGeom>
            <a:avLst/>
            <a:gdLst>
              <a:gd name="textAreaLeft" fmla="*/ 0 w 2161800"/>
              <a:gd name="textAreaRight" fmla="*/ 2162160 w 2161800"/>
              <a:gd name="textAreaTop" fmla="*/ 0 h 1323720"/>
              <a:gd name="textAreaBottom" fmla="*/ 1324080 h 132372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>
            <a:solidFill>
              <a:srgbClr val="FCAF17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000000"/>
              </a:solidFill>
              <a:uFillTx/>
              <a:latin typeface="Calibri"/>
              <a:ea typeface="Calibri"/>
            </a:endParaRPr>
          </a:p>
        </p:txBody>
      </p:sp>
      <p:sp>
        <p:nvSpPr>
          <p:cNvPr id="53" name="Соединительная линия уступом 26"/>
          <p:cNvSpPr/>
          <p:nvPr/>
        </p:nvSpPr>
        <p:spPr>
          <a:xfrm rot="10800000" flipV="1">
            <a:off x="7298640" y="2879280"/>
            <a:ext cx="1828440" cy="1066320"/>
          </a:xfrm>
          <a:custGeom>
            <a:avLst/>
            <a:gdLst>
              <a:gd name="textAreaLeft" fmla="*/ 0 w 1828440"/>
              <a:gd name="textAreaRight" fmla="*/ 1828800 w 1828440"/>
              <a:gd name="textAreaTop" fmla="*/ 360 h 1066320"/>
              <a:gd name="textAreaBottom" fmla="*/ 1067040 h 106632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>
            <a:solidFill>
              <a:srgbClr val="FCAF17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000000"/>
              </a:solidFill>
              <a:uFillTx/>
              <a:latin typeface="Calibri"/>
              <a:ea typeface="Calibri"/>
            </a:endParaRPr>
          </a:p>
        </p:txBody>
      </p:sp>
      <p:sp>
        <p:nvSpPr>
          <p:cNvPr id="54" name="Соединительная линия уступом 29"/>
          <p:cNvSpPr/>
          <p:nvPr/>
        </p:nvSpPr>
        <p:spPr>
          <a:xfrm>
            <a:off x="7298280" y="4347000"/>
            <a:ext cx="2319480" cy="822240"/>
          </a:xfrm>
          <a:custGeom>
            <a:avLst/>
            <a:gdLst>
              <a:gd name="textAreaLeft" fmla="*/ 0 w 2319480"/>
              <a:gd name="textAreaRight" fmla="*/ 2319840 w 2319480"/>
              <a:gd name="textAreaTop" fmla="*/ 0 h 822240"/>
              <a:gd name="textAreaBottom" fmla="*/ 822600 h 82224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>
            <a:solidFill>
              <a:srgbClr val="FCAF17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000000"/>
              </a:solidFill>
              <a:uFillTx/>
              <a:latin typeface="Calibri"/>
              <a:ea typeface="Calibri"/>
            </a:endParaRPr>
          </a:p>
        </p:txBody>
      </p:sp>
      <p:sp>
        <p:nvSpPr>
          <p:cNvPr id="55" name="PlaceHolder 1"/>
          <p:cNvSpPr>
            <a:spLocks noGrp="1"/>
          </p:cNvSpPr>
          <p:nvPr>
            <p:ph type="sldNum" idx="5"/>
          </p:nvPr>
        </p:nvSpPr>
        <p:spPr>
          <a:xfrm>
            <a:off x="11095200" y="6414840"/>
            <a:ext cx="258120" cy="24804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888888"/>
                </a:solidFill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27B6378A-4FF2-4D6E-99DB-2279241C2893}" type="slidenum">
              <a:rPr lang="ru-RU" sz="1200" b="0" u="none" strike="noStrike">
                <a:solidFill>
                  <a:srgbClr val="888888"/>
                </a:solidFill>
                <a:uFillTx/>
                <a:latin typeface="Calibri"/>
                <a:ea typeface="Calibri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Текст 2"/>
          <p:cNvSpPr/>
          <p:nvPr/>
        </p:nvSpPr>
        <p:spPr>
          <a:xfrm>
            <a:off x="498240" y="1527120"/>
            <a:ext cx="9290160" cy="154728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rmAutofit fontScale="77500" lnSpcReduction="19999"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7200" b="0" u="none" strike="noStrike">
                <a:solidFill>
                  <a:srgbClr val="8F00FF"/>
                </a:solidFill>
                <a:uFillTx/>
                <a:latin typeface="Gilroy-ExtraBold"/>
                <a:ea typeface="Gilroy-ExtraBold"/>
              </a:rPr>
              <a:t>НАЗВАНИЕ  РАЗДЕЛА</a:t>
            </a:r>
            <a:endParaRPr lang="ru-RU" sz="7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9" name="PlaceHolder 1"/>
          <p:cNvSpPr>
            <a:spLocks noGrp="1"/>
          </p:cNvSpPr>
          <p:nvPr>
            <p:ph type="sldNum" idx="6"/>
          </p:nvPr>
        </p:nvSpPr>
        <p:spPr>
          <a:xfrm>
            <a:off x="11095200" y="6414840"/>
            <a:ext cx="258120" cy="24804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888888"/>
                </a:solidFill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0A292C88-E217-43AE-B3F1-0772D1290625}" type="slidenum">
              <a:rPr lang="ru-RU" sz="1200" b="0" u="none" strike="noStrike">
                <a:solidFill>
                  <a:srgbClr val="888888"/>
                </a:solidFill>
                <a:uFillTx/>
                <a:latin typeface="Calibri"/>
                <a:ea typeface="Calibri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sldNum" idx="7"/>
          </p:nvPr>
        </p:nvSpPr>
        <p:spPr>
          <a:xfrm>
            <a:off x="11095200" y="6414840"/>
            <a:ext cx="258120" cy="24804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888888"/>
                </a:solidFill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C1FEED27-2F78-4ED5-B783-7134B66FD06F}" type="slidenum">
              <a:rPr lang="ru-RU" sz="1200" b="0" u="none" strike="noStrike">
                <a:solidFill>
                  <a:srgbClr val="888888"/>
                </a:solidFill>
                <a:uFillTx/>
                <a:latin typeface="Calibri"/>
                <a:ea typeface="Calibri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Прямоугольник 7"/>
          <p:cNvSpPr/>
          <p:nvPr/>
        </p:nvSpPr>
        <p:spPr>
          <a:xfrm>
            <a:off x="9478800" y="-9720"/>
            <a:ext cx="1857240" cy="1325880"/>
          </a:xfrm>
          <a:prstGeom prst="rect">
            <a:avLst/>
          </a:prstGeom>
          <a:solidFill>
            <a:srgbClr val="FD493D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FFFFFF"/>
              </a:solidFill>
              <a:uFillTx/>
              <a:latin typeface="Calibri"/>
              <a:ea typeface="Calibri"/>
            </a:endParaRPr>
          </a:p>
        </p:txBody>
      </p:sp>
      <p:sp>
        <p:nvSpPr>
          <p:cNvPr id="66" name="Текст 2"/>
          <p:cNvSpPr/>
          <p:nvPr/>
        </p:nvSpPr>
        <p:spPr>
          <a:xfrm>
            <a:off x="540360" y="410040"/>
            <a:ext cx="6518520" cy="155376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sp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4800" b="0" u="none" strike="noStrike">
                <a:solidFill>
                  <a:srgbClr val="8F00FF"/>
                </a:solidFill>
                <a:uFillTx/>
                <a:latin typeface="Gilroy-ExtraBold"/>
                <a:ea typeface="Gilroy-ExtraBold"/>
              </a:rPr>
              <a:t>ЗАГОЛОВОК СЛАЙДА</a:t>
            </a:r>
            <a:endParaRPr lang="ru-RU" sz="4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67" name="Рисунок 9" descr="Рисунок 9"/>
          <p:cNvPicPr/>
          <p:nvPr/>
        </p:nvPicPr>
        <p:blipFill>
          <a:blip r:embed="rId3"/>
          <a:stretch/>
        </p:blipFill>
        <p:spPr>
          <a:xfrm>
            <a:off x="9329760" y="-25920"/>
            <a:ext cx="2155680" cy="1212480"/>
          </a:xfrm>
          <a:prstGeom prst="rect">
            <a:avLst/>
          </a:prstGeom>
          <a:ln w="12700">
            <a:noFill/>
          </a:ln>
        </p:spPr>
      </p:pic>
      <p:graphicFrame>
        <p:nvGraphicFramePr>
          <p:cNvPr id="68" name="Таблица 3"/>
          <p:cNvGraphicFramePr/>
          <p:nvPr/>
        </p:nvGraphicFramePr>
        <p:xfrm>
          <a:off x="623880" y="1634040"/>
          <a:ext cx="10711440" cy="4389120"/>
        </p:xfrm>
        <a:graphic>
          <a:graphicData uri="http://schemas.openxmlformats.org/drawingml/2006/table">
            <a:tbl>
              <a:tblPr/>
              <a:tblGrid>
                <a:gridCol w="1785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2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2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2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endParaRPr lang="ru-RU" sz="1600" b="1" u="none" strike="noStrike">
                        <a:solidFill>
                          <a:srgbClr val="FFFFFF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12240">
                      <a:noFill/>
                      <a:prstDash val="solid"/>
                    </a:lnL>
                    <a:lnR w="3816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1" u="none" strike="noStrike">
                        <a:solidFill>
                          <a:srgbClr val="FFFFFF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FFFF"/>
                      </a:solidFill>
                      <a:prstDash val="solid"/>
                    </a:lnL>
                    <a:lnR w="3816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1" u="none" strike="noStrike">
                        <a:solidFill>
                          <a:srgbClr val="FFFFFF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FFFF"/>
                      </a:solidFill>
                      <a:prstDash val="solid"/>
                    </a:lnL>
                    <a:lnR w="3816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1" u="none" strike="noStrike">
                        <a:solidFill>
                          <a:srgbClr val="FFFFFF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FFFF"/>
                      </a:solidFill>
                      <a:prstDash val="solid"/>
                    </a:lnL>
                    <a:lnR w="3816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1" u="none" strike="noStrike">
                        <a:solidFill>
                          <a:srgbClr val="FFFFFF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FFFF"/>
                      </a:solidFill>
                      <a:prstDash val="solid"/>
                    </a:lnL>
                    <a:lnR w="3816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1" u="none" strike="noStrike">
                        <a:solidFill>
                          <a:srgbClr val="FFFFFF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FFFF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12240">
                      <a:solidFill>
                        <a:srgbClr val="4472C4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12240">
                      <a:solidFill>
                        <a:srgbClr val="4472C4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12240">
                      <a:solidFill>
                        <a:srgbClr val="4472C4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12240">
                      <a:solidFill>
                        <a:srgbClr val="4472C4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12240">
                      <a:solidFill>
                        <a:srgbClr val="4472C4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69" name="Прямоугольник 6"/>
          <p:cNvGrpSpPr/>
          <p:nvPr/>
        </p:nvGrpSpPr>
        <p:grpSpPr>
          <a:xfrm>
            <a:off x="9488520" y="6157440"/>
            <a:ext cx="2342880" cy="704880"/>
            <a:chOff x="9488520" y="6157440"/>
            <a:chExt cx="2342880" cy="704880"/>
          </a:xfrm>
        </p:grpSpPr>
        <p:sp>
          <p:nvSpPr>
            <p:cNvPr id="70" name="Прямоугольник"/>
            <p:cNvSpPr/>
            <p:nvPr/>
          </p:nvSpPr>
          <p:spPr>
            <a:xfrm>
              <a:off x="9488520" y="6157440"/>
              <a:ext cx="2342880" cy="704880"/>
            </a:xfrm>
            <a:prstGeom prst="rect">
              <a:avLst/>
            </a:prstGeom>
            <a:solidFill>
              <a:srgbClr val="ADDAE3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no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1800" b="0" u="none" strike="noStrike">
                <a:solidFill>
                  <a:srgbClr val="FFFFFF"/>
                </a:solidFill>
                <a:uFillTx/>
                <a:latin typeface="Calibri"/>
                <a:ea typeface="Calibri"/>
              </a:endParaRPr>
            </a:p>
          </p:txBody>
        </p:sp>
        <p:sp>
          <p:nvSpPr>
            <p:cNvPr id="71" name="НАЗВАНИЕ ДОКЛАДА"/>
            <p:cNvSpPr/>
            <p:nvPr/>
          </p:nvSpPr>
          <p:spPr>
            <a:xfrm>
              <a:off x="9534240" y="6342840"/>
              <a:ext cx="2251440" cy="3344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sp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1600" b="0" u="none" strike="noStrike">
                  <a:solidFill>
                    <a:srgbClr val="FFFFFF"/>
                  </a:solidFill>
                  <a:uFillTx/>
                  <a:latin typeface="Gilroy-Light"/>
                  <a:ea typeface="Gilroy-Light"/>
                </a:rPr>
                <a:t>НАЗВАНИЕ ДОКЛАДА</a:t>
              </a:r>
              <a:endParaRPr lang="ru-RU" sz="16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grpSp>
        <p:nvGrpSpPr>
          <p:cNvPr id="72" name="Прямоугольник 16"/>
          <p:cNvGrpSpPr/>
          <p:nvPr/>
        </p:nvGrpSpPr>
        <p:grpSpPr>
          <a:xfrm>
            <a:off x="616680" y="6235200"/>
            <a:ext cx="668880" cy="624960"/>
            <a:chOff x="616680" y="6235200"/>
            <a:chExt cx="668880" cy="624960"/>
          </a:xfrm>
        </p:grpSpPr>
        <p:sp>
          <p:nvSpPr>
            <p:cNvPr id="73" name="Прямоугольник"/>
            <p:cNvSpPr/>
            <p:nvPr/>
          </p:nvSpPr>
          <p:spPr>
            <a:xfrm>
              <a:off x="616680" y="6235200"/>
              <a:ext cx="668880" cy="624960"/>
            </a:xfrm>
            <a:prstGeom prst="rect">
              <a:avLst/>
            </a:prstGeom>
            <a:solidFill>
              <a:srgbClr val="F5AC41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no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1800" b="0" u="none" strike="noStrike">
                <a:solidFill>
                  <a:srgbClr val="FFFFFF"/>
                </a:solidFill>
                <a:uFillTx/>
                <a:latin typeface="Calibri"/>
                <a:ea typeface="Calibri"/>
              </a:endParaRPr>
            </a:p>
          </p:txBody>
        </p:sp>
        <p:sp>
          <p:nvSpPr>
            <p:cNvPr id="74" name="4"/>
            <p:cNvSpPr/>
            <p:nvPr/>
          </p:nvSpPr>
          <p:spPr>
            <a:xfrm>
              <a:off x="662400" y="6365160"/>
              <a:ext cx="577440" cy="3650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sp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1800" b="0" u="none" strike="noStrike">
                  <a:solidFill>
                    <a:srgbClr val="FFFFFF"/>
                  </a:solidFill>
                  <a:uFillTx/>
                  <a:latin typeface="Calibri"/>
                  <a:ea typeface="Calibri"/>
                </a:rPr>
                <a:t>4</a:t>
              </a: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grpSp>
        <p:nvGrpSpPr>
          <p:cNvPr id="75" name="Прямоугольник 17"/>
          <p:cNvGrpSpPr/>
          <p:nvPr/>
        </p:nvGrpSpPr>
        <p:grpSpPr>
          <a:xfrm>
            <a:off x="629280" y="-2520"/>
            <a:ext cx="2729880" cy="506520"/>
            <a:chOff x="629280" y="-2520"/>
            <a:chExt cx="2729880" cy="506520"/>
          </a:xfrm>
        </p:grpSpPr>
        <p:sp>
          <p:nvSpPr>
            <p:cNvPr id="76" name="Прямоугольник"/>
            <p:cNvSpPr/>
            <p:nvPr/>
          </p:nvSpPr>
          <p:spPr>
            <a:xfrm>
              <a:off x="629280" y="-2520"/>
              <a:ext cx="2729880" cy="506520"/>
            </a:xfrm>
            <a:prstGeom prst="rect">
              <a:avLst/>
            </a:prstGeom>
            <a:solidFill>
              <a:srgbClr val="8F00FF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1800" b="0" u="none" strike="noStrike">
                <a:solidFill>
                  <a:srgbClr val="FFFFFF"/>
                </a:solidFill>
                <a:uFillTx/>
                <a:latin typeface="Gilroy-Light"/>
                <a:ea typeface="Gilroy-Light"/>
              </a:endParaRPr>
            </a:p>
          </p:txBody>
        </p:sp>
        <p:sp>
          <p:nvSpPr>
            <p:cNvPr id="77" name="НАЗВАНИЕ РАЗДЕЛА"/>
            <p:cNvSpPr/>
            <p:nvPr/>
          </p:nvSpPr>
          <p:spPr>
            <a:xfrm>
              <a:off x="675000" y="68400"/>
              <a:ext cx="2638440" cy="3650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sp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1800" b="0" u="none" strike="noStrike">
                  <a:solidFill>
                    <a:srgbClr val="FFFFFF"/>
                  </a:solidFill>
                  <a:uFillTx/>
                  <a:latin typeface="Gilroy-Light"/>
                  <a:ea typeface="Gilroy-Light"/>
                </a:rPr>
                <a:t>НАЗВАНИЕ РАЗДЕЛА</a:t>
              </a: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78" name="PlaceHolder 1"/>
          <p:cNvSpPr>
            <a:spLocks noGrp="1"/>
          </p:cNvSpPr>
          <p:nvPr>
            <p:ph type="sldNum" idx="8"/>
          </p:nvPr>
        </p:nvSpPr>
        <p:spPr>
          <a:xfrm>
            <a:off x="11095200" y="6414840"/>
            <a:ext cx="258120" cy="24804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888888"/>
                </a:solidFill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EDD96DAA-62F3-480D-B8BF-9C7D74E96790}" type="slidenum">
              <a:rPr lang="ru-RU" sz="1200" b="0" u="none" strike="noStrike">
                <a:solidFill>
                  <a:srgbClr val="888888"/>
                </a:solidFill>
                <a:uFillTx/>
                <a:latin typeface="Calibri"/>
                <a:ea typeface="Calibri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2022-11-09 02.38.22.jpg" descr="2022-11-09 02.38.22.jpg"/>
          <p:cNvPicPr/>
          <p:nvPr/>
        </p:nvPicPr>
        <p:blipFill>
          <a:blip r:embed="rId3"/>
          <a:stretch/>
        </p:blipFill>
        <p:spPr>
          <a:xfrm>
            <a:off x="5947920" y="0"/>
            <a:ext cx="4880520" cy="6857640"/>
          </a:xfrm>
          <a:prstGeom prst="rect">
            <a:avLst/>
          </a:prstGeom>
          <a:ln w="12700">
            <a:noFill/>
          </a:ln>
        </p:spPr>
      </p:pic>
      <p:pic>
        <p:nvPicPr>
          <p:cNvPr id="82" name="Рисунок 9" descr="Рисунок 9"/>
          <p:cNvPicPr/>
          <p:nvPr/>
        </p:nvPicPr>
        <p:blipFill>
          <a:blip r:embed="rId4"/>
          <a:stretch/>
        </p:blipFill>
        <p:spPr>
          <a:xfrm>
            <a:off x="9329760" y="-25920"/>
            <a:ext cx="2155680" cy="1212480"/>
          </a:xfrm>
          <a:prstGeom prst="rect">
            <a:avLst/>
          </a:prstGeom>
          <a:ln w="12700">
            <a:noFill/>
          </a:ln>
        </p:spPr>
      </p:pic>
      <p:sp>
        <p:nvSpPr>
          <p:cNvPr id="83" name="Текст 2"/>
          <p:cNvSpPr/>
          <p:nvPr/>
        </p:nvSpPr>
        <p:spPr>
          <a:xfrm>
            <a:off x="565920" y="1134000"/>
            <a:ext cx="3773520" cy="228528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4800" b="0" u="none" strike="noStrike">
                <a:solidFill>
                  <a:srgbClr val="8F00FF"/>
                </a:solidFill>
                <a:uFillTx/>
                <a:latin typeface="Gilroy-ExtraBold"/>
                <a:ea typeface="Gilroy-ExtraBold"/>
              </a:rPr>
              <a:t>ЗАГОЛОВОК СЛАЙДА</a:t>
            </a:r>
            <a:endParaRPr lang="ru-RU" sz="4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4" name="Прямоугольник 7"/>
          <p:cNvSpPr/>
          <p:nvPr/>
        </p:nvSpPr>
        <p:spPr>
          <a:xfrm>
            <a:off x="9478800" y="-9720"/>
            <a:ext cx="1857240" cy="1325880"/>
          </a:xfrm>
          <a:prstGeom prst="rect">
            <a:avLst/>
          </a:prstGeom>
          <a:solidFill>
            <a:srgbClr val="FD493D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FFFFFF"/>
              </a:solidFill>
              <a:uFillTx/>
              <a:latin typeface="Calibri"/>
              <a:ea typeface="Calibri"/>
            </a:endParaRPr>
          </a:p>
        </p:txBody>
      </p:sp>
      <p:pic>
        <p:nvPicPr>
          <p:cNvPr id="85" name="Рисунок 9" descr="Рисунок 9"/>
          <p:cNvPicPr/>
          <p:nvPr/>
        </p:nvPicPr>
        <p:blipFill>
          <a:blip r:embed="rId4"/>
          <a:stretch/>
        </p:blipFill>
        <p:spPr>
          <a:xfrm>
            <a:off x="9329760" y="-25920"/>
            <a:ext cx="2155680" cy="1212480"/>
          </a:xfrm>
          <a:prstGeom prst="rect">
            <a:avLst/>
          </a:prstGeom>
          <a:ln w="12700">
            <a:noFill/>
          </a:ln>
        </p:spPr>
      </p:pic>
      <p:grpSp>
        <p:nvGrpSpPr>
          <p:cNvPr id="86" name="Прямоугольник 6"/>
          <p:cNvGrpSpPr/>
          <p:nvPr/>
        </p:nvGrpSpPr>
        <p:grpSpPr>
          <a:xfrm>
            <a:off x="9488520" y="6157440"/>
            <a:ext cx="2342880" cy="704880"/>
            <a:chOff x="9488520" y="6157440"/>
            <a:chExt cx="2342880" cy="704880"/>
          </a:xfrm>
        </p:grpSpPr>
        <p:sp>
          <p:nvSpPr>
            <p:cNvPr id="87" name="Прямоугольник"/>
            <p:cNvSpPr/>
            <p:nvPr/>
          </p:nvSpPr>
          <p:spPr>
            <a:xfrm>
              <a:off x="9488520" y="6157440"/>
              <a:ext cx="2342880" cy="704880"/>
            </a:xfrm>
            <a:prstGeom prst="rect">
              <a:avLst/>
            </a:prstGeom>
            <a:solidFill>
              <a:srgbClr val="ADDAE3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no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1800" b="0" u="none" strike="noStrike">
                <a:solidFill>
                  <a:srgbClr val="FFFFFF"/>
                </a:solidFill>
                <a:uFillTx/>
                <a:latin typeface="Calibri"/>
                <a:ea typeface="Calibri"/>
              </a:endParaRPr>
            </a:p>
          </p:txBody>
        </p:sp>
        <p:sp>
          <p:nvSpPr>
            <p:cNvPr id="88" name="НАЗВАНИЕ ДОКЛАДА"/>
            <p:cNvSpPr/>
            <p:nvPr/>
          </p:nvSpPr>
          <p:spPr>
            <a:xfrm>
              <a:off x="9534240" y="6342840"/>
              <a:ext cx="2251440" cy="3344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sp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1600" b="0" u="none" strike="noStrike">
                  <a:solidFill>
                    <a:srgbClr val="FFFFFF"/>
                  </a:solidFill>
                  <a:uFillTx/>
                  <a:latin typeface="Gilroy-Light"/>
                  <a:ea typeface="Gilroy-Light"/>
                </a:rPr>
                <a:t>НАЗВАНИЕ ДОКЛАДА</a:t>
              </a:r>
              <a:endParaRPr lang="ru-RU" sz="16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grpSp>
        <p:nvGrpSpPr>
          <p:cNvPr id="89" name="Прямоугольник 16"/>
          <p:cNvGrpSpPr/>
          <p:nvPr/>
        </p:nvGrpSpPr>
        <p:grpSpPr>
          <a:xfrm>
            <a:off x="616680" y="6235200"/>
            <a:ext cx="668880" cy="624960"/>
            <a:chOff x="616680" y="6235200"/>
            <a:chExt cx="668880" cy="624960"/>
          </a:xfrm>
        </p:grpSpPr>
        <p:sp>
          <p:nvSpPr>
            <p:cNvPr id="90" name="Прямоугольник"/>
            <p:cNvSpPr/>
            <p:nvPr/>
          </p:nvSpPr>
          <p:spPr>
            <a:xfrm>
              <a:off x="616680" y="6235200"/>
              <a:ext cx="668880" cy="624960"/>
            </a:xfrm>
            <a:prstGeom prst="rect">
              <a:avLst/>
            </a:prstGeom>
            <a:solidFill>
              <a:srgbClr val="F5AC41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no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1800" b="0" u="none" strike="noStrike">
                <a:solidFill>
                  <a:srgbClr val="FFFFFF"/>
                </a:solidFill>
                <a:uFillTx/>
                <a:latin typeface="Calibri"/>
                <a:ea typeface="Calibri"/>
              </a:endParaRPr>
            </a:p>
          </p:txBody>
        </p:sp>
        <p:sp>
          <p:nvSpPr>
            <p:cNvPr id="91" name="7"/>
            <p:cNvSpPr/>
            <p:nvPr/>
          </p:nvSpPr>
          <p:spPr>
            <a:xfrm>
              <a:off x="662400" y="6365160"/>
              <a:ext cx="577440" cy="3650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sp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1800" b="0" u="none" strike="noStrike">
                  <a:solidFill>
                    <a:srgbClr val="FFFFFF"/>
                  </a:solidFill>
                  <a:uFillTx/>
                  <a:latin typeface="Calibri"/>
                  <a:ea typeface="Calibri"/>
                </a:rPr>
                <a:t>7</a:t>
              </a: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grpSp>
        <p:nvGrpSpPr>
          <p:cNvPr id="92" name="Прямоугольник 17"/>
          <p:cNvGrpSpPr/>
          <p:nvPr/>
        </p:nvGrpSpPr>
        <p:grpSpPr>
          <a:xfrm>
            <a:off x="629280" y="-2520"/>
            <a:ext cx="2729880" cy="506520"/>
            <a:chOff x="629280" y="-2520"/>
            <a:chExt cx="2729880" cy="506520"/>
          </a:xfrm>
        </p:grpSpPr>
        <p:sp>
          <p:nvSpPr>
            <p:cNvPr id="93" name="Прямоугольник"/>
            <p:cNvSpPr/>
            <p:nvPr/>
          </p:nvSpPr>
          <p:spPr>
            <a:xfrm>
              <a:off x="629280" y="-2520"/>
              <a:ext cx="2729880" cy="506520"/>
            </a:xfrm>
            <a:prstGeom prst="rect">
              <a:avLst/>
            </a:prstGeom>
            <a:solidFill>
              <a:srgbClr val="8F00FF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1800" b="0" u="none" strike="noStrike">
                <a:solidFill>
                  <a:srgbClr val="FFFFFF"/>
                </a:solidFill>
                <a:uFillTx/>
                <a:latin typeface="Gilroy-Light"/>
                <a:ea typeface="Gilroy-Light"/>
              </a:endParaRPr>
            </a:p>
          </p:txBody>
        </p:sp>
        <p:sp>
          <p:nvSpPr>
            <p:cNvPr id="94" name="НАЗВАНИЕ РАЗДЕЛА"/>
            <p:cNvSpPr/>
            <p:nvPr/>
          </p:nvSpPr>
          <p:spPr>
            <a:xfrm>
              <a:off x="675000" y="68400"/>
              <a:ext cx="2638440" cy="3650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sp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1800" b="0" u="none" strike="noStrike">
                  <a:solidFill>
                    <a:srgbClr val="FFFFFF"/>
                  </a:solidFill>
                  <a:uFillTx/>
                  <a:latin typeface="Gilroy-Light"/>
                  <a:ea typeface="Gilroy-Light"/>
                </a:rPr>
                <a:t>НАЗВАНИЕ РАЗДЕЛА</a:t>
              </a: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95" name="Текст 2"/>
          <p:cNvSpPr/>
          <p:nvPr/>
        </p:nvSpPr>
        <p:spPr>
          <a:xfrm>
            <a:off x="609120" y="3188520"/>
            <a:ext cx="4781880" cy="204084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t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600" b="0" u="none" strike="noStrik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600" b="0" u="none" strike="noStrik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к ответу! 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600" b="0" u="none" strike="noStrik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В целом, конечно, базовый вектор развития позволяет выполнить важные задания 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600" b="0" u="none" strike="noStrik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по разработке системы обучения кадров, соответствующей насущным потребностям 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6" name="PlaceHolder 1"/>
          <p:cNvSpPr>
            <a:spLocks noGrp="1"/>
          </p:cNvSpPr>
          <p:nvPr>
            <p:ph type="sldNum" idx="9"/>
          </p:nvPr>
        </p:nvSpPr>
        <p:spPr>
          <a:xfrm>
            <a:off x="11095200" y="6414840"/>
            <a:ext cx="258120" cy="24804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888888"/>
                </a:solidFill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71B27CF5-0EEF-4FC0-8A63-4AC583E8DB36}" type="slidenum">
              <a:rPr lang="ru-RU" sz="1200" b="0" u="none" strike="noStrike">
                <a:solidFill>
                  <a:srgbClr val="888888"/>
                </a:solidFill>
                <a:uFillTx/>
                <a:latin typeface="Calibri"/>
                <a:ea typeface="Calibri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Прямоугольник 10"/>
          <p:cNvSpPr/>
          <p:nvPr/>
        </p:nvSpPr>
        <p:spPr>
          <a:xfrm>
            <a:off x="-50400" y="-20520"/>
            <a:ext cx="12343320" cy="6898320"/>
          </a:xfrm>
          <a:prstGeom prst="rect">
            <a:avLst/>
          </a:prstGeom>
          <a:solidFill>
            <a:srgbClr val="9F00FF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8F00FF"/>
              </a:solidFill>
              <a:uFillTx/>
              <a:latin typeface="Calibri"/>
              <a:ea typeface="Calibri"/>
            </a:endParaRPr>
          </a:p>
        </p:txBody>
      </p:sp>
      <p:sp>
        <p:nvSpPr>
          <p:cNvPr id="100" name="Прямоугольник"/>
          <p:cNvSpPr/>
          <p:nvPr/>
        </p:nvSpPr>
        <p:spPr>
          <a:xfrm>
            <a:off x="11269800" y="3444120"/>
            <a:ext cx="1023120" cy="1724400"/>
          </a:xfrm>
          <a:prstGeom prst="rect">
            <a:avLst/>
          </a:prstGeom>
          <a:solidFill>
            <a:srgbClr val="ADDAE3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B5D8E1"/>
              </a:solidFill>
              <a:uFillTx/>
              <a:latin typeface="Calibri"/>
              <a:ea typeface="Calibri"/>
            </a:endParaRPr>
          </a:p>
        </p:txBody>
      </p:sp>
      <p:sp>
        <p:nvSpPr>
          <p:cNvPr id="101" name="Прямоугольник 13"/>
          <p:cNvSpPr/>
          <p:nvPr/>
        </p:nvSpPr>
        <p:spPr>
          <a:xfrm>
            <a:off x="6527880" y="-20520"/>
            <a:ext cx="4754520" cy="2285640"/>
          </a:xfrm>
          <a:prstGeom prst="rect">
            <a:avLst/>
          </a:prstGeom>
          <a:solidFill>
            <a:srgbClr val="FF2F2D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FD493D"/>
              </a:solidFill>
              <a:uFillTx/>
              <a:latin typeface="Helvetica Neue"/>
              <a:ea typeface="Helvetica Neue"/>
            </a:endParaRPr>
          </a:p>
        </p:txBody>
      </p:sp>
      <p:pic>
        <p:nvPicPr>
          <p:cNvPr id="102" name="Рисунок 1"/>
          <p:cNvPicPr/>
          <p:nvPr/>
        </p:nvPicPr>
        <p:blipFill>
          <a:blip r:embed="rId2"/>
          <a:stretch/>
        </p:blipFill>
        <p:spPr>
          <a:xfrm>
            <a:off x="7562520" y="6120"/>
            <a:ext cx="2659320" cy="2032560"/>
          </a:xfrm>
          <a:prstGeom prst="rect">
            <a:avLst/>
          </a:prstGeom>
          <a:ln w="0">
            <a:noFill/>
          </a:ln>
        </p:spPr>
      </p:pic>
      <p:sp>
        <p:nvSpPr>
          <p:cNvPr id="103" name="Прямоугольник"/>
          <p:cNvSpPr/>
          <p:nvPr/>
        </p:nvSpPr>
        <p:spPr>
          <a:xfrm>
            <a:off x="6527880" y="4550040"/>
            <a:ext cx="4754520" cy="2328120"/>
          </a:xfrm>
          <a:prstGeom prst="rect">
            <a:avLst/>
          </a:prstGeom>
          <a:solidFill>
            <a:srgbClr val="FFAC00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FCAF17"/>
              </a:solidFill>
              <a:uFillTx/>
              <a:latin typeface="Calibri"/>
              <a:ea typeface="Calibri"/>
            </a:endParaRPr>
          </a:p>
        </p:txBody>
      </p:sp>
      <p:pic>
        <p:nvPicPr>
          <p:cNvPr id="104" name="Рисунок 6"/>
          <p:cNvPicPr/>
          <p:nvPr/>
        </p:nvPicPr>
        <p:blipFill>
          <a:blip r:embed="rId3"/>
          <a:srcRect l="13399" t="21304" r="12395" b="10060"/>
          <a:stretch/>
        </p:blipFill>
        <p:spPr>
          <a:xfrm>
            <a:off x="6883560" y="4629600"/>
            <a:ext cx="4017600" cy="2625840"/>
          </a:xfrm>
          <a:prstGeom prst="rect">
            <a:avLst/>
          </a:prstGeom>
          <a:ln w="0">
            <a:noFill/>
          </a:ln>
        </p:spPr>
      </p:pic>
      <p:sp>
        <p:nvSpPr>
          <p:cNvPr id="105" name="Прямоугольник"/>
          <p:cNvSpPr/>
          <p:nvPr/>
        </p:nvSpPr>
        <p:spPr>
          <a:xfrm>
            <a:off x="11282760" y="-20520"/>
            <a:ext cx="1010160" cy="1719360"/>
          </a:xfrm>
          <a:prstGeom prst="rect">
            <a:avLst/>
          </a:prstGeom>
          <a:solidFill>
            <a:srgbClr val="FFAC00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FCAF17"/>
              </a:solidFill>
              <a:uFillTx/>
              <a:latin typeface="Calibri"/>
              <a:ea typeface="Calibri"/>
            </a:endParaRPr>
          </a:p>
        </p:txBody>
      </p:sp>
      <p:sp>
        <p:nvSpPr>
          <p:cNvPr id="106" name="Прямоугольник 13"/>
          <p:cNvSpPr/>
          <p:nvPr/>
        </p:nvSpPr>
        <p:spPr>
          <a:xfrm>
            <a:off x="11278440" y="5153760"/>
            <a:ext cx="1016640" cy="1724400"/>
          </a:xfrm>
          <a:prstGeom prst="rect">
            <a:avLst/>
          </a:prstGeom>
          <a:solidFill>
            <a:srgbClr val="FF2F2D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FD493D"/>
              </a:solidFill>
              <a:uFillTx/>
              <a:latin typeface="Helvetica Neue"/>
              <a:ea typeface="Helvetica Neue"/>
            </a:endParaRPr>
          </a:p>
        </p:txBody>
      </p:sp>
      <p:sp>
        <p:nvSpPr>
          <p:cNvPr id="107" name="Прямоугольник 10"/>
          <p:cNvSpPr/>
          <p:nvPr/>
        </p:nvSpPr>
        <p:spPr>
          <a:xfrm>
            <a:off x="11278440" y="1689480"/>
            <a:ext cx="1010160" cy="1764720"/>
          </a:xfrm>
          <a:prstGeom prst="rect">
            <a:avLst/>
          </a:prstGeom>
          <a:solidFill>
            <a:srgbClr val="9F00FF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8F00FF"/>
              </a:solidFill>
              <a:uFillTx/>
              <a:latin typeface="Calibri"/>
              <a:ea typeface="Calibri"/>
            </a:endParaRPr>
          </a:p>
        </p:txBody>
      </p:sp>
      <p:sp>
        <p:nvSpPr>
          <p:cNvPr id="108" name="Текст 2"/>
          <p:cNvSpPr/>
          <p:nvPr/>
        </p:nvSpPr>
        <p:spPr>
          <a:xfrm>
            <a:off x="883080" y="1773000"/>
            <a:ext cx="5097960" cy="310824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6600" b="0" u="none" strike="noStrike" dirty="0">
                <a:solidFill>
                  <a:srgbClr val="FFFFFF"/>
                </a:solidFill>
                <a:uFillTx/>
                <a:latin typeface="Gilroy-ExtraBold"/>
                <a:ea typeface="Gilroy-ExtraBold"/>
              </a:rPr>
              <a:t>Акселератор</a:t>
            </a:r>
            <a:endParaRPr lang="ru-RU" sz="66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6600" b="1" u="none" strike="noStrike" dirty="0">
                <a:solidFill>
                  <a:srgbClr val="FFFFFF"/>
                </a:solidFill>
                <a:uFillTx/>
                <a:latin typeface="Gilroy-ExtraBold"/>
                <a:ea typeface="Gilroy-ExtraBold"/>
              </a:rPr>
              <a:t>МИФИ</a:t>
            </a:r>
            <a:endParaRPr lang="ru-RU" sz="66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09" name="Рисунок 3"/>
          <p:cNvPicPr/>
          <p:nvPr/>
        </p:nvPicPr>
        <p:blipFill>
          <a:blip r:embed="rId4"/>
          <a:stretch/>
        </p:blipFill>
        <p:spPr>
          <a:xfrm>
            <a:off x="6527880" y="2264040"/>
            <a:ext cx="4750200" cy="2285640"/>
          </a:xfrm>
          <a:prstGeom prst="rect">
            <a:avLst/>
          </a:prstGeom>
          <a:ln w="0">
            <a:noFill/>
          </a:ln>
        </p:spPr>
      </p:pic>
      <p:sp>
        <p:nvSpPr>
          <p:cNvPr id="110" name="Текст 2"/>
          <p:cNvSpPr/>
          <p:nvPr/>
        </p:nvSpPr>
        <p:spPr>
          <a:xfrm>
            <a:off x="6718320" y="3220574"/>
            <a:ext cx="4353480" cy="369332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spAutoFit/>
          </a:bodyPr>
          <a:lstStyle/>
          <a:p>
            <a:r>
              <a:rPr lang="en-US" b="1" dirty="0" err="1"/>
              <a:t>EcoFlow</a:t>
            </a:r>
            <a:r>
              <a:rPr lang="en-US" b="1" dirty="0"/>
              <a:t> </a:t>
            </a:r>
            <a:r>
              <a:rPr lang="en-US" b="1" dirty="0" smtClean="0"/>
              <a:t>AI</a:t>
            </a:r>
            <a:endParaRPr lang="en-US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ctr">
            <a:norm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3200" b="0" u="none" strike="noStrike" dirty="0">
                <a:solidFill>
                  <a:srgbClr val="000000"/>
                </a:solidFill>
                <a:uFillTx/>
                <a:latin typeface="Calibri Light"/>
                <a:ea typeface="Calibri Light"/>
              </a:rPr>
              <a:t>Описание проекта и технического решения</a:t>
            </a:r>
            <a:endParaRPr lang="ru-RU" sz="32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838080" y="1825559"/>
            <a:ext cx="10515240" cy="4704549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t">
            <a:noAutofit/>
          </a:bodyPr>
          <a:lstStyle/>
          <a:p>
            <a:r>
              <a:rPr lang="ru-RU" sz="1200" b="1" dirty="0"/>
              <a:t>Описание проекта:</a:t>
            </a:r>
          </a:p>
          <a:p>
            <a:endParaRPr lang="ru-RU" sz="1200" b="1" dirty="0"/>
          </a:p>
          <a:p>
            <a:r>
              <a:rPr lang="ru-RU" sz="1200" dirty="0"/>
              <a:t>Проект </a:t>
            </a:r>
            <a:r>
              <a:rPr lang="ru-RU" sz="1200" dirty="0" err="1"/>
              <a:t>EcoFlow</a:t>
            </a:r>
            <a:r>
              <a:rPr lang="ru-RU" sz="1200" dirty="0"/>
              <a:t> AI направлен на создание интеллектуальной системы для прогнозирования, мониторинга и управления экологическими рисками на предприятиях с использованием искусственного интеллекта (ИИ) и Интернета вещей (</a:t>
            </a:r>
            <a:r>
              <a:rPr lang="ru-RU" sz="1200" dirty="0" err="1"/>
              <a:t>IoT</a:t>
            </a:r>
            <a:r>
              <a:rPr lang="ru-RU" sz="1200" dirty="0"/>
              <a:t>). Система будет интегрироваться с существующими </a:t>
            </a:r>
            <a:r>
              <a:rPr lang="ru-RU" sz="1200" dirty="0" err="1"/>
              <a:t>IoT</a:t>
            </a:r>
            <a:r>
              <a:rPr lang="ru-RU" sz="1200" dirty="0"/>
              <a:t>-устройствами на производственных объектах, отслеживая ключевые экологические параметры, такие как уровень загрязнения, выбросы, потребление энергии и воды, а также другие экологически значимые данные. </a:t>
            </a:r>
            <a:r>
              <a:rPr lang="ru-RU" sz="1200" dirty="0" err="1"/>
              <a:t>EcoFlow</a:t>
            </a:r>
            <a:r>
              <a:rPr lang="ru-RU" sz="1200" dirty="0"/>
              <a:t> AI обеспечит точное прогнозирование экологических рисков, позволяя предприятиям заблаговременно принимать меры для их минимизации, что снизит потенциальные убытки, штрафы и улучшит репутацию компаний в области экологии и устойчивого развития.</a:t>
            </a:r>
          </a:p>
          <a:p>
            <a:endParaRPr lang="ru-RU" sz="1200" b="1" dirty="0"/>
          </a:p>
          <a:p>
            <a:r>
              <a:rPr lang="ru-RU" sz="1200" b="1" dirty="0"/>
              <a:t>Техническое решение:</a:t>
            </a:r>
          </a:p>
          <a:p>
            <a:endParaRPr lang="ru-RU" sz="1200" b="1" dirty="0"/>
          </a:p>
          <a:p>
            <a:r>
              <a:rPr lang="ru-RU" sz="1200" dirty="0"/>
              <a:t>Система </a:t>
            </a:r>
            <a:r>
              <a:rPr lang="ru-RU" sz="1200" dirty="0" err="1"/>
              <a:t>EcoFlow</a:t>
            </a:r>
            <a:r>
              <a:rPr lang="ru-RU" sz="1200" dirty="0"/>
              <a:t> AI использует передовые методы машинного обучения и аналитики больших данных для обработки информации, получаемой от множества </a:t>
            </a:r>
            <a:r>
              <a:rPr lang="ru-RU" sz="1200" dirty="0" err="1"/>
              <a:t>IoT</a:t>
            </a:r>
            <a:r>
              <a:rPr lang="ru-RU" sz="1200" dirty="0"/>
              <a:t>-датчиков, установленных на объектах предприятия. Алгоритмы ИИ анализируют эти данные в реальном времени, выявляют закономерности и аномалии, прогнозируют экологические риски и предлагают оптимальные решения для их предотвращения или минимизации. Система также будет поддерживать функциональность для автоматической генерации экологических отчетов, что поможет компаниям не только улучшить внутреннее управление рисками, но и соответствовать требованиям экологических стандартов и регуляторов.</a:t>
            </a:r>
          </a:p>
          <a:p>
            <a:endParaRPr lang="ru-RU" sz="1200" dirty="0"/>
          </a:p>
          <a:p>
            <a:r>
              <a:rPr lang="ru-RU" sz="1200" dirty="0"/>
              <a:t>Ключевой особенностью решения является возможность интеграции с различными </a:t>
            </a:r>
            <a:r>
              <a:rPr lang="ru-RU" sz="1200" dirty="0" err="1"/>
              <a:t>IoT</a:t>
            </a:r>
            <a:r>
              <a:rPr lang="ru-RU" sz="1200" dirty="0"/>
              <a:t>-устройствами и существующими корпоративными системами, что обеспечит гибкость и масштабируемость. Также система будет обучаться на исторических данных, улучшая точность прогнозов и адаптируясь к изменениям внешней среды и внутренним процессам на предприятии.</a:t>
            </a:r>
          </a:p>
          <a:p>
            <a:endParaRPr lang="ru-RU" sz="1200" b="1" dirty="0"/>
          </a:p>
          <a:p>
            <a:r>
              <a:rPr lang="ru-RU" sz="1200" b="1" dirty="0"/>
              <a:t>Области применения:</a:t>
            </a:r>
          </a:p>
          <a:p>
            <a:endParaRPr lang="ru-RU" sz="1200" b="1" dirty="0"/>
          </a:p>
          <a:p>
            <a:r>
              <a:rPr lang="ru-RU" sz="1200" dirty="0" err="1"/>
              <a:t>EcoFlow</a:t>
            </a:r>
            <a:r>
              <a:rPr lang="ru-RU" sz="1200" dirty="0"/>
              <a:t> AI предназначена для широкого круга пользователей, включая предприятия в таких отраслях, как энергетика, химическая промышленность, нефтегазовая отрасль, а также для государственных органов, занимающихся экологическим контролем, и экологических департаментов крупных компаний. Решение будет полезно для предприятий, стремящихся снизить экологические риски, минимизировать штрафы и санкции, а также улучшить репутацию в рамках экологической ответственности и устойчивого развития.</a:t>
            </a:r>
            <a:endParaRPr lang="ru-RU" sz="1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3200" b="0" u="none" strike="noStrike" dirty="0">
                <a:solidFill>
                  <a:srgbClr val="000000"/>
                </a:solidFill>
                <a:uFillTx/>
                <a:latin typeface="Calibri Light"/>
                <a:ea typeface="Calibri Light"/>
              </a:rPr>
              <a:t>Описание бизнес-модели: ключевые потребители, объем рынка, маркетинговая стратегия</a:t>
            </a:r>
            <a:endParaRPr lang="ru-RU" sz="32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t">
            <a:noAutofit/>
          </a:bodyPr>
          <a:lstStyle/>
          <a:p>
            <a:r>
              <a:rPr lang="ru-RU" sz="1200" b="1" dirty="0"/>
              <a:t>Описание бизнес-модели:</a:t>
            </a:r>
          </a:p>
          <a:p>
            <a:endParaRPr lang="ru-RU" sz="1200" b="1" dirty="0"/>
          </a:p>
          <a:p>
            <a:r>
              <a:rPr lang="ru-RU" sz="1200" dirty="0" err="1"/>
              <a:t>EcoFlow</a:t>
            </a:r>
            <a:r>
              <a:rPr lang="ru-RU" sz="1200" dirty="0"/>
              <a:t> AI использует модель </a:t>
            </a:r>
            <a:r>
              <a:rPr lang="ru-RU" sz="1200" dirty="0" err="1"/>
              <a:t>SaaS</a:t>
            </a:r>
            <a:r>
              <a:rPr lang="ru-RU" sz="1200" dirty="0"/>
              <a:t> (</a:t>
            </a:r>
            <a:r>
              <a:rPr lang="ru-RU" sz="1200" dirty="0" err="1"/>
              <a:t>Software</a:t>
            </a:r>
            <a:r>
              <a:rPr lang="ru-RU" sz="1200" dirty="0"/>
              <a:t> </a:t>
            </a:r>
            <a:r>
              <a:rPr lang="ru-RU" sz="1200" dirty="0" err="1"/>
              <a:t>as</a:t>
            </a:r>
            <a:r>
              <a:rPr lang="ru-RU" sz="1200" dirty="0"/>
              <a:t> a </a:t>
            </a:r>
            <a:r>
              <a:rPr lang="ru-RU" sz="1200" dirty="0" err="1"/>
              <a:t>Service</a:t>
            </a:r>
            <a:r>
              <a:rPr lang="ru-RU" sz="1200" dirty="0"/>
              <a:t>), предоставляя предприятиям облачное решение для мониторинга, прогнозирования и управления экологическими рисками с использованием искусственного интеллекта и </a:t>
            </a:r>
            <a:r>
              <a:rPr lang="ru-RU" sz="1200" dirty="0" err="1"/>
              <a:t>IoT</a:t>
            </a:r>
            <a:r>
              <a:rPr lang="ru-RU" sz="1200" dirty="0"/>
              <a:t>-технологий. Основной доход генерируется через подписку на платформу с различными тарифами, в зависимости от размера предприятия и уровня функционала (например, базовый мониторинг или расширенные аналитические функции). Дополнительно возможны доходы от услуг по </a:t>
            </a:r>
            <a:r>
              <a:rPr lang="ru-RU" sz="1200" dirty="0" err="1"/>
              <a:t>кастомизации</a:t>
            </a:r>
            <a:r>
              <a:rPr lang="ru-RU" sz="1200" dirty="0"/>
              <a:t>, интеграции с существующими корпоративными системами и обучению персонала.</a:t>
            </a:r>
          </a:p>
          <a:p>
            <a:endParaRPr lang="ru-RU" sz="1200" b="1" dirty="0"/>
          </a:p>
          <a:p>
            <a:r>
              <a:rPr lang="ru-RU" sz="1200" b="1" dirty="0"/>
              <a:t>Ключевые потребители:</a:t>
            </a:r>
          </a:p>
          <a:p>
            <a:r>
              <a:rPr lang="ru-RU" sz="1200" dirty="0"/>
              <a:t>Крупные и средние производственные предприятия в таких отраслях, как:</a:t>
            </a:r>
          </a:p>
          <a:p>
            <a:r>
              <a:rPr lang="ru-RU" sz="1200" dirty="0"/>
              <a:t>Энергетика – компании, работающие с экологически опасными процессами.</a:t>
            </a:r>
          </a:p>
          <a:p>
            <a:r>
              <a:rPr lang="ru-RU" sz="1200" dirty="0"/>
              <a:t>Химическая промышленность – предприятия, которые сталкиваются с рисками химических выбросов.</a:t>
            </a:r>
          </a:p>
          <a:p>
            <a:r>
              <a:rPr lang="ru-RU" sz="1200" dirty="0"/>
              <a:t>Нефтегазовая отрасль – компании, заинтересованные в мониторинге экологических рисков на производственных объектах.</a:t>
            </a:r>
          </a:p>
          <a:p>
            <a:r>
              <a:rPr lang="ru-RU" sz="1200" dirty="0"/>
              <a:t>Экологические департаменты и государственные регуляторы, которым необходимо следить за соблюдением экологических стандартов и минимизацией экологических рисков на предприятиях.</a:t>
            </a:r>
          </a:p>
          <a:p>
            <a:r>
              <a:rPr lang="ru-RU" sz="1200" b="1" dirty="0"/>
              <a:t>Объем рынка:</a:t>
            </a:r>
          </a:p>
          <a:p>
            <a:r>
              <a:rPr lang="ru-RU" sz="1200" dirty="0"/>
              <a:t>Рынок решений для управления экологическими рисками и устойчивого развития активно растет. Согласно отчетам, мировой рынок экологического мониторинга и управления рисками в ближайшие годы может достичь более 10 миллиардов долларов, с ежегодным ростом около 7-9%. Особенно значительный спрос на такие решения наблюдается в отраслях, где соблюдение экологических норм и предотвращение аварий критически важно.</a:t>
            </a:r>
          </a:p>
          <a:p>
            <a:endParaRPr lang="ru-RU" sz="1200" b="1" dirty="0"/>
          </a:p>
          <a:p>
            <a:r>
              <a:rPr lang="ru-RU" sz="1200" b="1" dirty="0"/>
              <a:t>Маркетинговая стратегия:</a:t>
            </a:r>
          </a:p>
          <a:p>
            <a:r>
              <a:rPr lang="ru-RU" sz="1200" dirty="0"/>
              <a:t>Цифровой маркетинг: SEO, контекстная реклама, </a:t>
            </a:r>
            <a:r>
              <a:rPr lang="ru-RU" sz="1200" dirty="0" err="1"/>
              <a:t>таргетированные</a:t>
            </a:r>
            <a:r>
              <a:rPr lang="ru-RU" sz="1200" dirty="0"/>
              <a:t> кампании в социальных сетях для привлечения внимания крупных и средних компаний.</a:t>
            </a:r>
          </a:p>
          <a:p>
            <a:r>
              <a:rPr lang="ru-RU" sz="1200" dirty="0"/>
              <a:t>Публикации и исследования: создание кейс-</a:t>
            </a:r>
            <a:r>
              <a:rPr lang="ru-RU" sz="1200" dirty="0" err="1"/>
              <a:t>стади</a:t>
            </a:r>
            <a:r>
              <a:rPr lang="ru-RU" sz="1200" dirty="0"/>
              <a:t> и публикация исследований, показывающих эффективность решения в реальных условиях.</a:t>
            </a:r>
          </a:p>
          <a:p>
            <a:r>
              <a:rPr lang="ru-RU" sz="1200" dirty="0"/>
              <a:t>Партнерства с отраслевыми игроками: стратегические партнерства с консалтинговыми компаниями, поставщиками </a:t>
            </a:r>
            <a:r>
              <a:rPr lang="ru-RU" sz="1200" dirty="0" err="1"/>
              <a:t>IoT</a:t>
            </a:r>
            <a:r>
              <a:rPr lang="ru-RU" sz="1200" dirty="0"/>
              <a:t>-решений и экологическими агентствами для расширения клиентской базы.</a:t>
            </a:r>
          </a:p>
          <a:p>
            <a:r>
              <a:rPr lang="ru-RU" sz="1200" dirty="0"/>
              <a:t>Конференции и выставки: участие в отраслевых мероприятиях для демонстрации продукта и установления контактов с ключевыми игроками на рынке.</a:t>
            </a:r>
          </a:p>
          <a:p>
            <a:r>
              <a:rPr lang="ru-RU" sz="1200" dirty="0"/>
              <a:t>Тестовые версии и демонстрации: предложение пробных периодов и онлайн-демонстраций для ключевых клиентов, чтобы показать практическую ценность решения.</a:t>
            </a:r>
            <a:endParaRPr lang="ru-RU" sz="1200" u="none" strike="noStrike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Прямоугольник 7"/>
          <p:cNvSpPr/>
          <p:nvPr/>
        </p:nvSpPr>
        <p:spPr>
          <a:xfrm>
            <a:off x="6103080" y="1742760"/>
            <a:ext cx="6121080" cy="5131440"/>
          </a:xfrm>
          <a:prstGeom prst="rect">
            <a:avLst/>
          </a:prstGeom>
          <a:solidFill>
            <a:srgbClr val="B5D8E1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9F00FF"/>
              </a:solidFill>
              <a:uFillTx/>
              <a:latin typeface="Calibri"/>
              <a:ea typeface="Calibri"/>
            </a:endParaRPr>
          </a:p>
        </p:txBody>
      </p:sp>
      <p:sp>
        <p:nvSpPr>
          <p:cNvPr id="116" name="Прямоугольник 10"/>
          <p:cNvSpPr/>
          <p:nvPr/>
        </p:nvSpPr>
        <p:spPr>
          <a:xfrm>
            <a:off x="6103080" y="-6120"/>
            <a:ext cx="6121080" cy="1800000"/>
          </a:xfrm>
          <a:prstGeom prst="rect">
            <a:avLst/>
          </a:prstGeom>
          <a:solidFill>
            <a:srgbClr val="FD493D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FFFFFF"/>
              </a:solidFill>
              <a:uFillTx/>
              <a:latin typeface="Calibri"/>
              <a:ea typeface="Calibri"/>
            </a:endParaRPr>
          </a:p>
        </p:txBody>
      </p:sp>
      <p:sp>
        <p:nvSpPr>
          <p:cNvPr id="117" name="Прямоугольник 13"/>
          <p:cNvSpPr/>
          <p:nvPr/>
        </p:nvSpPr>
        <p:spPr>
          <a:xfrm>
            <a:off x="6102360" y="5347800"/>
            <a:ext cx="2372400" cy="1515600"/>
          </a:xfrm>
          <a:prstGeom prst="rect">
            <a:avLst/>
          </a:prstGeom>
          <a:solidFill>
            <a:srgbClr val="FBB3C1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FFFFFF"/>
              </a:solidFill>
              <a:uFillTx/>
              <a:latin typeface="Helvetica Neue"/>
              <a:ea typeface="Helvetica Neue"/>
            </a:endParaRPr>
          </a:p>
        </p:txBody>
      </p:sp>
      <p:sp>
        <p:nvSpPr>
          <p:cNvPr id="118" name="Прямоугольник 9"/>
          <p:cNvSpPr/>
          <p:nvPr/>
        </p:nvSpPr>
        <p:spPr>
          <a:xfrm>
            <a:off x="8355960" y="-11880"/>
            <a:ext cx="3868560" cy="1811520"/>
          </a:xfrm>
          <a:prstGeom prst="rect">
            <a:avLst/>
          </a:prstGeom>
          <a:solidFill>
            <a:srgbClr val="FCAF17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ru-RU" sz="1800" b="0" u="none" strike="noStrike">
              <a:solidFill>
                <a:srgbClr val="ADDAE3"/>
              </a:solidFill>
              <a:uFillTx/>
              <a:latin typeface="Calibri"/>
              <a:ea typeface="Calibri"/>
            </a:endParaRPr>
          </a:p>
        </p:txBody>
      </p:sp>
      <p:sp>
        <p:nvSpPr>
          <p:cNvPr id="119" name="Текст 2"/>
          <p:cNvSpPr/>
          <p:nvPr/>
        </p:nvSpPr>
        <p:spPr>
          <a:xfrm>
            <a:off x="532080" y="995040"/>
            <a:ext cx="4830840" cy="452880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6900" b="0" u="none" strike="noStrike">
                <a:solidFill>
                  <a:srgbClr val="8F00FF"/>
                </a:solidFill>
                <a:uFillTx/>
                <a:latin typeface="Gilroy-ExtraBold"/>
                <a:ea typeface="Gilroy-ExtraBold"/>
              </a:rPr>
              <a:t>Спасибо за внимание!</a:t>
            </a:r>
            <a:endParaRPr lang="ru-RU" sz="69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20" name="Рисунок 8"/>
          <p:cNvPicPr/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:mc="http://schemas.openxmlformats.org/markup-compatibility/2006" xmlns:p15="http://schemas.microsoft.com/office/powerpoint/2012/main" xmlns:p14="http://schemas.microsoft.com/office/powerpoint/2010/main" xmlns="" r:embed="rId3"/>
              </a:ext>
            </a:extLst>
          </a:blip>
          <a:stretch/>
        </p:blipFill>
        <p:spPr>
          <a:xfrm>
            <a:off x="6572880" y="211680"/>
            <a:ext cx="1312560" cy="1312560"/>
          </a:xfrm>
          <a:prstGeom prst="rect">
            <a:avLst/>
          </a:prstGeom>
          <a:ln w="0">
            <a:noFill/>
          </a:ln>
        </p:spPr>
      </p:pic>
      <p:pic>
        <p:nvPicPr>
          <p:cNvPr id="121" name="Рисунок 4"/>
          <p:cNvPicPr/>
          <p:nvPr/>
        </p:nvPicPr>
        <p:blipFill>
          <a:blip r:embed="rId4"/>
          <a:stretch/>
        </p:blipFill>
        <p:spPr>
          <a:xfrm>
            <a:off x="2523960" y="16560"/>
            <a:ext cx="9700560" cy="68576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3497</TotalTime>
  <Words>637</Words>
  <Application>Microsoft Office PowerPoint</Application>
  <PresentationFormat>Широкоэкранный</PresentationFormat>
  <Paragraphs>38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9</vt:i4>
      </vt:variant>
      <vt:variant>
        <vt:lpstr>Заголовки слайдов</vt:lpstr>
      </vt:variant>
      <vt:variant>
        <vt:i4>4</vt:i4>
      </vt:variant>
    </vt:vector>
  </HeadingPairs>
  <TitlesOfParts>
    <vt:vector size="21" baseType="lpstr">
      <vt:lpstr>Arial</vt:lpstr>
      <vt:lpstr>Calibri</vt:lpstr>
      <vt:lpstr>Calibri Light</vt:lpstr>
      <vt:lpstr>Gilroy-ExtraBold</vt:lpstr>
      <vt:lpstr>Gilroy-Light</vt:lpstr>
      <vt:lpstr>Helvetica</vt:lpstr>
      <vt:lpstr>Helvetica Neue</vt:lpstr>
      <vt:lpstr>Times New Roman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Презентация PowerPoint</vt:lpstr>
      <vt:lpstr>Описание проекта и технического решения</vt:lpstr>
      <vt:lpstr>Описание бизнес-модели: ключевые потребители, объем рынка, маркетинговая стратегия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Виктория Бокарева</dc:creator>
  <dc:description/>
  <cp:lastModifiedBy>Кирилл Кирилл</cp:lastModifiedBy>
  <cp:revision>56</cp:revision>
  <dcterms:modified xsi:type="dcterms:W3CDTF">2024-11-30T12:49:39Z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</vt:i4>
  </property>
  <property fmtid="{D5CDD505-2E9C-101B-9397-08002B2CF9AE}" pid="3" name="PresentationFormat">
    <vt:lpwstr>Широкоэкранный</vt:lpwstr>
  </property>
  <property fmtid="{D5CDD505-2E9C-101B-9397-08002B2CF9AE}" pid="4" name="Slides">
    <vt:i4>4</vt:i4>
  </property>
</Properties>
</file>