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0" r:id="rId6"/>
    <p:sldId id="261" r:id="rId7"/>
    <p:sldId id="259" r:id="rId8"/>
    <p:sldId id="262" r:id="rId9"/>
    <p:sldId id="263" r:id="rId10"/>
    <p:sldId id="264" r:id="rId11"/>
    <p:sldId id="265" r:id="rId12"/>
  </p:sldIdLst>
  <p:sldSz cx="12192000" cy="6858000"/>
  <p:notesSz cx="12192000" cy="6858000"/>
  <p:embeddedFontLst>
    <p:embeddedFont>
      <p:font typeface="Trebuchet MS" pitchFamily="34" charset="0"/>
      <p:regular r:id="rId13"/>
      <p:bold r:id="rId14"/>
      <p:italic r:id="rId15"/>
      <p:bold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alibri Light" pitchFamily="34" charset="0"/>
      <p:regular r:id="rId21"/>
      <p:italic r:id="rId22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9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30" y="-31"/>
      </p:cViewPr>
      <p:guideLst>
        <p:guide orient="horz" pos="2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1_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375" indent="-228589" defTabSz="412731">
              <a:lnSpc>
                <a:spcPct val="100000"/>
              </a:lnSpc>
              <a:spcBef>
                <a:spcPts val="0"/>
              </a:spcBef>
              <a:defRPr sz="1800" b="1"/>
            </a:lvl2pPr>
            <a:lvl3pPr marL="838161" indent="-228589" defTabSz="412731">
              <a:lnSpc>
                <a:spcPct val="100000"/>
              </a:lnSpc>
              <a:spcBef>
                <a:spcPts val="0"/>
              </a:spcBef>
              <a:defRPr sz="1800" b="1"/>
            </a:lvl3pPr>
            <a:lvl4pPr marL="1142947" indent="-228589" defTabSz="412731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733" indent="-228589" defTabSz="412731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 bwMode="auto"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5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 bwMode="auto">
          <a:xfrm>
            <a:off x="600672" y="3611595"/>
            <a:ext cx="10985501" cy="952501"/>
          </a:xfrm>
          <a:prstGeom prst="rect">
            <a:avLst/>
          </a:prstGeom>
        </p:spPr>
        <p:txBody>
          <a:bodyPr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" name="Номер слайда"/>
          <p:cNvSpPr txBox="1"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defRPr/>
            </a:lvl1pPr>
          </a:lstStyle>
          <a:p>
            <a:pPr defTabSz="554492">
              <a:buClrTx/>
              <a:defRPr/>
            </a:pPr>
            <a:fld id="{B0489526-BA99-4733-AEC4-101D6143F289}" type="slidenum">
              <a:rPr lang="ru-RU" sz="1100">
                <a:solidFill>
                  <a:prstClr val="black"/>
                </a:solidFill>
                <a:latin typeface="Gilroy"/>
                <a:ea typeface="Arial"/>
                <a:cs typeface="Arial"/>
              </a:rPr>
              <a:pPr defTabSz="554492">
                <a:buClrTx/>
                <a:defRPr/>
              </a:pPr>
              <a:t>‹#›</a:t>
            </a:fld>
            <a:endParaRPr lang="ru-RU" sz="1100">
              <a:solidFill>
                <a:prstClr val="black"/>
              </a:solidFill>
              <a:latin typeface="Gilroy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202172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50" cap="all">
                <a:solidFill>
                  <a:schemeClr val="accent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1_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600671" y="5929932"/>
            <a:ext cx="10985503" cy="318491"/>
          </a:xfrm>
          <a:prstGeom prst="rect">
            <a:avLst/>
          </a:prstGeom>
        </p:spPr>
        <p:txBody>
          <a:bodyPr lIns="45718" tIns="45718" rIns="45718" bIns="45718"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375" indent="-228589" defTabSz="412731">
              <a:lnSpc>
                <a:spcPct val="100000"/>
              </a:lnSpc>
              <a:spcBef>
                <a:spcPts val="0"/>
              </a:spcBef>
              <a:defRPr sz="1800" b="1"/>
            </a:lvl2pPr>
            <a:lvl3pPr marL="838161" indent="-228589" defTabSz="412731">
              <a:lnSpc>
                <a:spcPct val="100000"/>
              </a:lnSpc>
              <a:spcBef>
                <a:spcPts val="0"/>
              </a:spcBef>
              <a:defRPr sz="1800" b="1"/>
            </a:lvl3pPr>
            <a:lvl4pPr marL="1142947" indent="-228589" defTabSz="412731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733" indent="-228589" defTabSz="412731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 bwMode="auto"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>
              <a:defRPr sz="5800" spc="-115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21"/>
          </p:nvPr>
        </p:nvSpPr>
        <p:spPr bwMode="auto">
          <a:xfrm>
            <a:off x="600672" y="3611595"/>
            <a:ext cx="10985501" cy="952501"/>
          </a:xfrm>
          <a:prstGeom prst="rect">
            <a:avLst/>
          </a:prstGeom>
        </p:spPr>
        <p:txBody>
          <a:bodyPr spcCol="38100"/>
          <a:lstStyle>
            <a:lvl1pPr marL="0" indent="0" defTabSz="412731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" name="Номер слайда"/>
          <p:cNvSpPr txBox="1">
            <a:spLocks noGrp="1"/>
          </p:cNvSpPr>
          <p:nvPr>
            <p:ph type="sldNum" sz="quarter" idx="22"/>
          </p:nvPr>
        </p:nvSpPr>
        <p:spPr bwMode="auto"/>
        <p:txBody>
          <a:bodyPr/>
          <a:lstStyle>
            <a:lvl1pPr>
              <a:defRPr/>
            </a:lvl1pPr>
          </a:lstStyle>
          <a:p>
            <a:pPr defTabSz="554492">
              <a:buClrTx/>
              <a:defRPr/>
            </a:pPr>
            <a:fld id="{B0489526-BA99-4733-AEC4-101D6143F289}" type="slidenum">
              <a:rPr lang="ru-RU" sz="1100">
                <a:solidFill>
                  <a:prstClr val="black"/>
                </a:solidFill>
                <a:latin typeface="Gilroy"/>
                <a:ea typeface="Arial"/>
                <a:cs typeface="Arial"/>
              </a:rPr>
              <a:pPr defTabSz="554492">
                <a:buClrTx/>
                <a:defRPr/>
              </a:pPr>
              <a:t>‹#›</a:t>
            </a:fld>
            <a:endParaRPr lang="ru-RU" sz="1100">
              <a:solidFill>
                <a:prstClr val="black"/>
              </a:solidFill>
              <a:latin typeface="Gilroy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202172" y="318641"/>
            <a:ext cx="10514926" cy="799971"/>
          </a:xfrm>
          <a:prstGeom prst="rect">
            <a:avLst/>
          </a:prstGeom>
        </p:spPr>
        <p:txBody>
          <a:bodyPr/>
          <a:lstStyle>
            <a:lvl1pPr>
              <a:defRPr sz="3650" cap="all">
                <a:solidFill>
                  <a:schemeClr val="accent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950A8F-1235-47D6-BFB2-D6A52D589146}" type="datetimeFigureOut">
              <a:rPr lang="ru-RU"/>
              <a:pPr>
                <a:defRPr/>
              </a:pPr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742F1E-8C5E-4125-B445-1A91C23B8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auto">
          <a:xfrm>
            <a:off x="-15875" y="6554570"/>
            <a:ext cx="12236450" cy="327002"/>
            <a:chOff x="-15875" y="6554788"/>
            <a:chExt cx="12236450" cy="327025"/>
          </a:xfrm>
        </p:grpSpPr>
        <p:sp>
          <p:nvSpPr>
            <p:cNvPr id="8" name="Прямоугольник"/>
            <p:cNvSpPr>
              <a:spLocks noChangeArrowheads="1"/>
            </p:cNvSpPr>
            <p:nvPr/>
          </p:nvSpPr>
          <p:spPr bwMode="auto">
            <a:xfrm>
              <a:off x="-15875" y="6554788"/>
              <a:ext cx="1503363" cy="327025"/>
            </a:xfrm>
            <a:prstGeom prst="rect">
              <a:avLst/>
            </a:prstGeom>
            <a:blipFill>
              <a:blip r:embed="rId10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9" name="Прямоугольник"/>
            <p:cNvSpPr>
              <a:spLocks noChangeArrowheads="1"/>
            </p:cNvSpPr>
            <p:nvPr/>
          </p:nvSpPr>
          <p:spPr bwMode="auto">
            <a:xfrm>
              <a:off x="1481138" y="6554788"/>
              <a:ext cx="1501775" cy="327025"/>
            </a:xfrm>
            <a:prstGeom prst="rect">
              <a:avLst/>
            </a:prstGeom>
            <a:blipFill>
              <a:blip r:embed="rId11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0" name="Прямоугольник"/>
            <p:cNvSpPr>
              <a:spLocks noChangeArrowheads="1"/>
            </p:cNvSpPr>
            <p:nvPr/>
          </p:nvSpPr>
          <p:spPr bwMode="auto">
            <a:xfrm>
              <a:off x="2968625" y="6554788"/>
              <a:ext cx="1501775" cy="327025"/>
            </a:xfrm>
            <a:prstGeom prst="rect">
              <a:avLst/>
            </a:prstGeom>
            <a:blipFill>
              <a:blip r:embed="rId12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1" name="Прямоугольник"/>
            <p:cNvSpPr>
              <a:spLocks noChangeArrowheads="1"/>
            </p:cNvSpPr>
            <p:nvPr/>
          </p:nvSpPr>
          <p:spPr bwMode="auto">
            <a:xfrm>
              <a:off x="4449763" y="6554788"/>
              <a:ext cx="1503362" cy="327025"/>
            </a:xfrm>
            <a:prstGeom prst="rect">
              <a:avLst/>
            </a:prstGeom>
            <a:blipFill>
              <a:blip r:embed="rId13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2" name="Прямоугольник"/>
            <p:cNvSpPr>
              <a:spLocks noChangeArrowheads="1"/>
            </p:cNvSpPr>
            <p:nvPr/>
          </p:nvSpPr>
          <p:spPr bwMode="auto">
            <a:xfrm>
              <a:off x="5951538" y="6554788"/>
              <a:ext cx="1501775" cy="327025"/>
            </a:xfrm>
            <a:prstGeom prst="rect">
              <a:avLst/>
            </a:prstGeom>
            <a:blipFill>
              <a:blip r:embed="rId12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3" name="Прямоугольник"/>
            <p:cNvSpPr>
              <a:spLocks noChangeArrowheads="1"/>
            </p:cNvSpPr>
            <p:nvPr/>
          </p:nvSpPr>
          <p:spPr bwMode="auto">
            <a:xfrm>
              <a:off x="7419975" y="6554788"/>
              <a:ext cx="1501775" cy="327025"/>
            </a:xfrm>
            <a:prstGeom prst="rect">
              <a:avLst/>
            </a:prstGeom>
            <a:blipFill>
              <a:blip r:embed="rId14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4" name="Прямоугольник"/>
            <p:cNvSpPr>
              <a:spLocks noChangeArrowheads="1"/>
            </p:cNvSpPr>
            <p:nvPr/>
          </p:nvSpPr>
          <p:spPr bwMode="auto">
            <a:xfrm>
              <a:off x="8920163" y="6554788"/>
              <a:ext cx="1503362" cy="327025"/>
            </a:xfrm>
            <a:prstGeom prst="rect">
              <a:avLst/>
            </a:prstGeom>
            <a:blipFill>
              <a:blip r:embed="rId10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5" name="Прямоугольник"/>
            <p:cNvSpPr>
              <a:spLocks noChangeArrowheads="1"/>
            </p:cNvSpPr>
            <p:nvPr/>
          </p:nvSpPr>
          <p:spPr bwMode="auto">
            <a:xfrm>
              <a:off x="10234613" y="6554788"/>
              <a:ext cx="1503362" cy="327025"/>
            </a:xfrm>
            <a:prstGeom prst="rect">
              <a:avLst/>
            </a:prstGeom>
            <a:blipFill>
              <a:blip r:embed="rId13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6" name="Прямоугольник"/>
            <p:cNvSpPr>
              <a:spLocks noChangeArrowheads="1"/>
            </p:cNvSpPr>
            <p:nvPr/>
          </p:nvSpPr>
          <p:spPr bwMode="auto">
            <a:xfrm>
              <a:off x="11731625" y="6554788"/>
              <a:ext cx="488950" cy="327025"/>
            </a:xfrm>
            <a:prstGeom prst="rect">
              <a:avLst/>
            </a:prstGeom>
            <a:blipFill>
              <a:blip r:embed="rId10"/>
              <a:stretch/>
            </a:blipFill>
            <a:ln>
              <a:noFill/>
            </a:ln>
          </p:spPr>
          <p:txBody>
            <a:bodyPr lIns="41884" tIns="41884" rIns="41884" bIns="41884" anchor="ctr"/>
            <a:lstStyle>
              <a:lvl1pPr defTabSz="1217613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 defTabSz="1217613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1217613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marL="0" marR="0" lvl="0" indent="0" algn="ctr" defTabSz="73836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200" b="0" i="0" u="none" strike="noStrike" cap="none" spc="0">
                <a:ln>
                  <a:noFill/>
                </a:ln>
                <a:solidFill>
                  <a:srgbClr val="5E5E5E"/>
                </a:solidFill>
                <a:latin typeface="Calibri"/>
                <a:ea typeface="Arial"/>
                <a:cs typeface="Arial"/>
              </a:endParaRPr>
            </a:p>
          </p:txBody>
        </p:sp>
      </p:grpSp>
      <p:sp>
        <p:nvSpPr>
          <p:cNvPr id="17" name="Прямоугольник"/>
          <p:cNvSpPr>
            <a:spLocks noChangeArrowheads="1"/>
          </p:cNvSpPr>
          <p:nvPr userDrawn="1"/>
        </p:nvSpPr>
        <p:spPr bwMode="auto">
          <a:xfrm>
            <a:off x="11496718" y="-7697"/>
            <a:ext cx="696871" cy="1760415"/>
          </a:xfrm>
          <a:prstGeom prst="rect">
            <a:avLst/>
          </a:prstGeom>
          <a:blipFill>
            <a:blip r:embed="rId12"/>
            <a:stretch/>
          </a:blipFill>
          <a:ln>
            <a:noFill/>
          </a:ln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ctr" defTabSz="738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5E5E5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8" name="Прямоугольник"/>
          <p:cNvSpPr>
            <a:spLocks noChangeArrowheads="1"/>
          </p:cNvSpPr>
          <p:nvPr userDrawn="1"/>
        </p:nvSpPr>
        <p:spPr bwMode="auto">
          <a:xfrm>
            <a:off x="11496718" y="1751131"/>
            <a:ext cx="696871" cy="1760413"/>
          </a:xfrm>
          <a:prstGeom prst="rect">
            <a:avLst/>
          </a:prstGeom>
          <a:blipFill>
            <a:blip r:embed="rId10"/>
            <a:stretch/>
          </a:blipFill>
          <a:ln>
            <a:noFill/>
          </a:ln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ctr" defTabSz="738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5E5E5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" name="Прямоугольник"/>
          <p:cNvSpPr>
            <a:spLocks noChangeArrowheads="1"/>
          </p:cNvSpPr>
          <p:nvPr userDrawn="1"/>
        </p:nvSpPr>
        <p:spPr bwMode="auto">
          <a:xfrm>
            <a:off x="11496718" y="3505195"/>
            <a:ext cx="696871" cy="1760415"/>
          </a:xfrm>
          <a:prstGeom prst="rect">
            <a:avLst/>
          </a:prstGeom>
          <a:blipFill>
            <a:blip r:embed="rId14"/>
            <a:stretch/>
          </a:blipFill>
          <a:ln>
            <a:noFill/>
          </a:ln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ctr" defTabSz="738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5E5E5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0" name="Прямоугольник"/>
          <p:cNvSpPr>
            <a:spLocks noChangeArrowheads="1"/>
          </p:cNvSpPr>
          <p:nvPr userDrawn="1"/>
        </p:nvSpPr>
        <p:spPr bwMode="auto">
          <a:xfrm>
            <a:off x="11496718" y="5264021"/>
            <a:ext cx="696871" cy="1290547"/>
          </a:xfrm>
          <a:prstGeom prst="rect">
            <a:avLst/>
          </a:prstGeom>
          <a:blipFill>
            <a:blip r:embed="rId12"/>
            <a:stretch/>
          </a:blipFill>
          <a:ln>
            <a:noFill/>
          </a:ln>
        </p:spPr>
        <p:txBody>
          <a:bodyPr lIns="25398" tIns="25398" rIns="25398" bIns="25398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121761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0" marR="0" lvl="0" indent="0" algn="ctr" defTabSz="738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5E5E5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1" name="Номер слайда 135"/>
          <p:cNvSpPr txBox="1"/>
          <p:nvPr userDrawn="1"/>
        </p:nvSpPr>
        <p:spPr bwMode="auto">
          <a:xfrm>
            <a:off x="8988425" y="6564183"/>
            <a:ext cx="2743200" cy="307771"/>
          </a:xfrm>
          <a:prstGeom prst="rect">
            <a:avLst/>
          </a:prstGeom>
        </p:spPr>
        <p:txBody>
          <a:bodyPr vert="horz" wrap="square" lIns="91434" tIns="45717" rIns="91434" bIns="45717" rtlCol="0" anchor="ctr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489526-BA99-4733-AEC4-101D6143F289}" type="slidenum"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Gilroy"/>
                <a:ea typeface="Arial"/>
                <a:cs typeface="Arial"/>
              </a:rPr>
              <a:pPr marL="0" marR="0" lvl="0" indent="0" algn="r" defTabSz="55449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ru-RU" sz="1400" b="1" i="0" u="none" strike="noStrike" cap="none" spc="0">
              <a:ln>
                <a:noFill/>
              </a:ln>
              <a:solidFill>
                <a:prstClr val="white"/>
              </a:solidFill>
              <a:latin typeface="Gilroy"/>
              <a:ea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358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89" algn="l" defTabSz="914358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defTabSz="914358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126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305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483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019" indent="-228589" algn="l" defTabSz="914358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IMG_6814.png" descr="IMG_6814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9894" y="0"/>
            <a:ext cx="12251465" cy="689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2359672" y="3455485"/>
            <a:ext cx="2437805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380" y="387244"/>
            <a:ext cx="2104735" cy="1658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-77906" y="2888662"/>
            <a:ext cx="12388975" cy="5627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7701" algn="ctr" defTabSz="554492">
              <a:lnSpc>
                <a:spcPts val="3708"/>
              </a:lnSpc>
              <a:spcBef>
                <a:spcPts val="55"/>
              </a:spcBef>
              <a:buClrTx/>
              <a:defRPr/>
            </a:pPr>
            <a:r>
              <a:rPr lang="ru-RU" sz="3650" b="1" cap="all" dirty="0">
                <a:solidFill>
                  <a:schemeClr val="bg1"/>
                </a:solidFill>
                <a:latin typeface="Arial"/>
                <a:ea typeface="Arial"/>
                <a:cs typeface="Trebuchet MS"/>
              </a:rPr>
              <a:t>«</a:t>
            </a:r>
            <a:r>
              <a:rPr lang="ru-RU" sz="3650" b="1" i="0" u="none" strike="noStrike" cap="none" spc="0" dirty="0" err="1">
                <a:solidFill>
                  <a:schemeClr val="bg1"/>
                </a:solidFill>
                <a:latin typeface="Arial"/>
                <a:ea typeface="Roboto"/>
                <a:cs typeface="Arial"/>
              </a:rPr>
              <a:t>EasyLangAI</a:t>
            </a:r>
            <a:r>
              <a:rPr lang="ru-RU" sz="3650" b="1" cap="all" dirty="0">
                <a:solidFill>
                  <a:schemeClr val="bg1"/>
                </a:solidFill>
                <a:latin typeface="Arial"/>
                <a:ea typeface="Arial"/>
                <a:cs typeface="Trebuchet MS"/>
              </a:rPr>
              <a:t>»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52966" y="788999"/>
            <a:ext cx="2232248" cy="8549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4797477" y="0"/>
            <a:ext cx="2478769" cy="288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636591" y="421064"/>
            <a:ext cx="1803334" cy="19874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799856" y="239406"/>
            <a:ext cx="2478769" cy="2227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799856" y="4221088"/>
            <a:ext cx="2478769" cy="22278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0" name="Рисунок 3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6405" y="0"/>
            <a:ext cx="12208405" cy="6867228"/>
          </a:xfrm>
          <a:prstGeom prst="rect">
            <a:avLst/>
          </a:prstGeom>
        </p:spPr>
      </p:pic>
      <p:sp>
        <p:nvSpPr>
          <p:cNvPr id="262" name="Текст 2"/>
          <p:cNvSpPr txBox="1"/>
          <p:nvPr/>
        </p:nvSpPr>
        <p:spPr bwMode="auto">
          <a:xfrm>
            <a:off x="360040" y="223086"/>
            <a:ext cx="920534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Контакты для связи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301584" y="3248081"/>
            <a:ext cx="6663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19934" y="2286562"/>
            <a:ext cx="720000" cy="7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29203" y="4674799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10621" y="4674799"/>
            <a:ext cx="720000" cy="7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036872" y="5896157"/>
            <a:ext cx="720000" cy="72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18145" y="5896157"/>
            <a:ext cx="720000" cy="72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708781" y="5896157"/>
            <a:ext cx="720000" cy="7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754875" y="4674799"/>
            <a:ext cx="720000" cy="72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636293" y="4674799"/>
            <a:ext cx="720000" cy="72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80691" y="5896157"/>
            <a:ext cx="720000" cy="72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2399129" y="4674799"/>
            <a:ext cx="720000" cy="72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66432" y="2286562"/>
            <a:ext cx="720000" cy="72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280546" y="4674799"/>
            <a:ext cx="720000" cy="72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927508" y="5896157"/>
            <a:ext cx="720000" cy="72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4599417" y="5896157"/>
            <a:ext cx="720000" cy="72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7992039" y="4674799"/>
            <a:ext cx="720000" cy="72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6873457" y="4674799"/>
            <a:ext cx="720000" cy="720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3517711" y="4674799"/>
            <a:ext cx="720000" cy="7200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3490054" y="5896157"/>
            <a:ext cx="720000" cy="720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1271328" y="5896157"/>
            <a:ext cx="720000" cy="720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161965" y="5896157"/>
            <a:ext cx="720000" cy="720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275349" y="2286562"/>
            <a:ext cx="720000" cy="72000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10146685" y="3468663"/>
            <a:ext cx="720000" cy="720000"/>
          </a:xfrm>
          <a:prstGeom prst="rect">
            <a:avLst/>
          </a:prstGeom>
        </p:spPr>
      </p:pic>
      <p:pic>
        <p:nvPicPr>
          <p:cNvPr id="256" name="Рисунок 255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7928851" y="3468663"/>
            <a:ext cx="720000" cy="720000"/>
          </a:xfrm>
          <a:prstGeom prst="rect">
            <a:avLst/>
          </a:prstGeom>
        </p:spPr>
      </p:pic>
      <p:pic>
        <p:nvPicPr>
          <p:cNvPr id="258" name="Рисунок 257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10146236" y="5896157"/>
            <a:ext cx="720000" cy="720000"/>
          </a:xfrm>
          <a:prstGeom prst="rect">
            <a:avLst/>
          </a:prstGeom>
        </p:spPr>
      </p:pic>
      <p:pic>
        <p:nvPicPr>
          <p:cNvPr id="260" name="Рисунок 259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6819934" y="3468663"/>
            <a:ext cx="720000" cy="720000"/>
          </a:xfrm>
          <a:prstGeom prst="rect">
            <a:avLst/>
          </a:prstGeom>
        </p:spPr>
      </p:pic>
      <p:pic>
        <p:nvPicPr>
          <p:cNvPr id="273" name="Рисунок 272"/>
          <p:cNvPicPr>
            <a:picLocks noChangeAspect="1"/>
          </p:cNvPicPr>
          <p:nvPr/>
        </p:nvPicPr>
        <p:blipFill>
          <a:blip r:embed="rId28"/>
          <a:stretch/>
        </p:blipFill>
        <p:spPr bwMode="auto">
          <a:xfrm>
            <a:off x="5711017" y="2286562"/>
            <a:ext cx="720000" cy="720000"/>
          </a:xfrm>
          <a:prstGeom prst="rect">
            <a:avLst/>
          </a:prstGeom>
        </p:spPr>
      </p:pic>
      <p:pic>
        <p:nvPicPr>
          <p:cNvPr id="275" name="Рисунок 274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4602100" y="3468663"/>
            <a:ext cx="720000" cy="720000"/>
          </a:xfrm>
          <a:prstGeom prst="rect">
            <a:avLst/>
          </a:prstGeom>
        </p:spPr>
      </p:pic>
      <p:pic>
        <p:nvPicPr>
          <p:cNvPr id="277" name="Рисунок 276"/>
          <p:cNvPicPr>
            <a:picLocks noChangeAspect="1"/>
          </p:cNvPicPr>
          <p:nvPr/>
        </p:nvPicPr>
        <p:blipFill>
          <a:blip r:embed="rId30"/>
          <a:stretch/>
        </p:blipFill>
        <p:spPr bwMode="auto">
          <a:xfrm>
            <a:off x="3493183" y="3468663"/>
            <a:ext cx="720000" cy="720000"/>
          </a:xfrm>
          <a:prstGeom prst="rect">
            <a:avLst/>
          </a:prstGeom>
        </p:spPr>
      </p:pic>
      <p:pic>
        <p:nvPicPr>
          <p:cNvPr id="279" name="Рисунок 278"/>
          <p:cNvPicPr>
            <a:picLocks noChangeAspect="1"/>
          </p:cNvPicPr>
          <p:nvPr/>
        </p:nvPicPr>
        <p:blipFill>
          <a:blip r:embed="rId31"/>
          <a:stretch/>
        </p:blipFill>
        <p:spPr bwMode="auto">
          <a:xfrm>
            <a:off x="3493183" y="2286562"/>
            <a:ext cx="720000" cy="720000"/>
          </a:xfrm>
          <a:prstGeom prst="rect">
            <a:avLst/>
          </a:prstGeom>
        </p:spPr>
      </p:pic>
      <p:pic>
        <p:nvPicPr>
          <p:cNvPr id="281" name="Рисунок 280"/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1275349" y="3468663"/>
            <a:ext cx="720000" cy="720000"/>
          </a:xfrm>
          <a:prstGeom prst="rect">
            <a:avLst/>
          </a:prstGeom>
        </p:spPr>
      </p:pic>
      <p:pic>
        <p:nvPicPr>
          <p:cNvPr id="283" name="Рисунок 282"/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166432" y="3468663"/>
            <a:ext cx="720000" cy="720000"/>
          </a:xfrm>
          <a:prstGeom prst="rect">
            <a:avLst/>
          </a:prstGeom>
        </p:spPr>
      </p:pic>
      <p:pic>
        <p:nvPicPr>
          <p:cNvPr id="285" name="Рисунок 284"/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9037768" y="3468663"/>
            <a:ext cx="720000" cy="720000"/>
          </a:xfrm>
          <a:prstGeom prst="rect">
            <a:avLst/>
          </a:prstGeom>
        </p:spPr>
      </p:pic>
      <p:pic>
        <p:nvPicPr>
          <p:cNvPr id="291" name="Рисунок 290"/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10146685" y="2286562"/>
            <a:ext cx="720000" cy="720000"/>
          </a:xfrm>
          <a:prstGeom prst="rect">
            <a:avLst/>
          </a:prstGeom>
        </p:spPr>
      </p:pic>
      <p:pic>
        <p:nvPicPr>
          <p:cNvPr id="293" name="Рисунок 292"/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7928851" y="2286562"/>
            <a:ext cx="720000" cy="720000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9037768" y="2286562"/>
            <a:ext cx="720000" cy="720000"/>
          </a:xfrm>
          <a:prstGeom prst="rect">
            <a:avLst/>
          </a:prstGeom>
        </p:spPr>
      </p:pic>
      <p:pic>
        <p:nvPicPr>
          <p:cNvPr id="297" name="Рисунок 296"/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>
            <a:off x="161965" y="4674799"/>
            <a:ext cx="720000" cy="720000"/>
          </a:xfrm>
          <a:prstGeom prst="rect">
            <a:avLst/>
          </a:prstGeom>
        </p:spPr>
      </p:pic>
      <p:pic>
        <p:nvPicPr>
          <p:cNvPr id="299" name="Рисунок 298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2384266" y="3468663"/>
            <a:ext cx="720000" cy="720000"/>
          </a:xfrm>
          <a:prstGeom prst="rect">
            <a:avLst/>
          </a:prstGeom>
        </p:spPr>
      </p:pic>
      <p:pic>
        <p:nvPicPr>
          <p:cNvPr id="301" name="Рисунок 300"/>
          <p:cNvPicPr>
            <a:picLocks noChangeAspect="1"/>
          </p:cNvPicPr>
          <p:nvPr/>
        </p:nvPicPr>
        <p:blipFill>
          <a:blip r:embed="rId40"/>
          <a:stretch/>
        </p:blipFill>
        <p:spPr bwMode="auto">
          <a:xfrm>
            <a:off x="2384266" y="2286562"/>
            <a:ext cx="720000" cy="720000"/>
          </a:xfrm>
          <a:prstGeom prst="rect">
            <a:avLst/>
          </a:prstGeom>
        </p:spPr>
      </p:pic>
      <p:pic>
        <p:nvPicPr>
          <p:cNvPr id="303" name="Рисунок 302"/>
          <p:cNvPicPr>
            <a:picLocks noChangeAspect="1"/>
          </p:cNvPicPr>
          <p:nvPr/>
        </p:nvPicPr>
        <p:blipFill>
          <a:blip r:embed="rId41"/>
          <a:stretch/>
        </p:blipFill>
        <p:spPr bwMode="auto">
          <a:xfrm>
            <a:off x="4602100" y="2286562"/>
            <a:ext cx="720000" cy="720000"/>
          </a:xfrm>
          <a:prstGeom prst="rect">
            <a:avLst/>
          </a:prstGeom>
        </p:spPr>
      </p:pic>
      <p:pic>
        <p:nvPicPr>
          <p:cNvPr id="305" name="Рисунок 304"/>
          <p:cNvPicPr>
            <a:picLocks noChangeAspect="1"/>
          </p:cNvPicPr>
          <p:nvPr/>
        </p:nvPicPr>
        <p:blipFill>
          <a:blip r:embed="rId42"/>
          <a:stretch/>
        </p:blipFill>
        <p:spPr bwMode="auto">
          <a:xfrm>
            <a:off x="5711017" y="3468663"/>
            <a:ext cx="720000" cy="720000"/>
          </a:xfrm>
          <a:prstGeom prst="rect">
            <a:avLst/>
          </a:prstGeom>
        </p:spPr>
      </p:pic>
      <p:sp>
        <p:nvSpPr>
          <p:cNvPr id="1335903236" name="Прямоугольник 1335903235"/>
          <p:cNvSpPr/>
          <p:nvPr/>
        </p:nvSpPr>
        <p:spPr bwMode="auto">
          <a:xfrm>
            <a:off x="2611" y="1005640"/>
            <a:ext cx="11493990" cy="561051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47153660" name="Рисунок 1647153659"/>
          <p:cNvPicPr>
            <a:picLocks noChangeAspect="1"/>
          </p:cNvPicPr>
          <p:nvPr/>
        </p:nvPicPr>
        <p:blipFill>
          <a:blip r:embed="rId43"/>
          <a:stretch/>
        </p:blipFill>
        <p:spPr bwMode="auto">
          <a:xfrm>
            <a:off x="374691" y="1823086"/>
            <a:ext cx="4261150" cy="4238678"/>
          </a:xfrm>
          <a:prstGeom prst="rect">
            <a:avLst/>
          </a:prstGeom>
        </p:spPr>
      </p:pic>
      <p:sp>
        <p:nvSpPr>
          <p:cNvPr id="1315390469" name="TextBox 1315390468"/>
          <p:cNvSpPr txBox="1"/>
          <p:nvPr/>
        </p:nvSpPr>
        <p:spPr bwMode="auto">
          <a:xfrm>
            <a:off x="4598013" y="3017540"/>
            <a:ext cx="6749022" cy="15079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800" b="1" dirty="0" err="1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Спасибо</a:t>
            </a:r>
            <a:r>
              <a:rPr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 </a:t>
            </a:r>
            <a:r>
              <a:rPr sz="4800" b="1" dirty="0" err="1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за</a:t>
            </a:r>
            <a:r>
              <a:rPr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 </a:t>
            </a:r>
            <a:r>
              <a:rPr sz="4800" b="1" dirty="0" err="1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внимание</a:t>
            </a:r>
            <a:r>
              <a:rPr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DejaVu Sans"/>
              </a:rPr>
              <a:t>!</a:t>
            </a:r>
            <a:endParaRPr sz="4800" b="1" dirty="0">
              <a:latin typeface="+mj-ea"/>
              <a:ea typeface="+mj-ea"/>
              <a:cs typeface="DejaVu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Цель и краткая суть проекта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677193389" name="TextBox 677193388"/>
          <p:cNvSpPr txBox="1"/>
          <p:nvPr/>
        </p:nvSpPr>
        <p:spPr bwMode="auto">
          <a:xfrm>
            <a:off x="191344" y="3852089"/>
            <a:ext cx="6353714" cy="186172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/>
              <a:t>Краткая</a:t>
            </a:r>
            <a:r>
              <a:rPr sz="2400" b="1" dirty="0"/>
              <a:t> </a:t>
            </a:r>
            <a:r>
              <a:rPr sz="2400" b="1" dirty="0" err="1"/>
              <a:t>суть</a:t>
            </a:r>
            <a:r>
              <a:rPr sz="2400" b="1" dirty="0"/>
              <a:t> </a:t>
            </a:r>
            <a:r>
              <a:rPr sz="2400" b="1" dirty="0" err="1"/>
              <a:t>проекта</a:t>
            </a:r>
            <a:r>
              <a:rPr sz="2400" b="1" dirty="0"/>
              <a:t>:</a:t>
            </a:r>
            <a:r>
              <a:rPr sz="2400" dirty="0"/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Это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гибридный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сервис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,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где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оценка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языка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проводится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не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только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алгоритмом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ИИ,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но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и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верифицируется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профессиональными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0" i="0" u="none" dirty="0" err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преподавателями</a:t>
            </a:r>
            <a:r>
              <a:rPr sz="2400" b="0" i="0" u="none" dirty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.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561685387" name="TextBox 561685386"/>
          <p:cNvSpPr txBox="1"/>
          <p:nvPr/>
        </p:nvSpPr>
        <p:spPr bwMode="auto">
          <a:xfrm>
            <a:off x="191344" y="1581149"/>
            <a:ext cx="6857770" cy="221560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/>
              <a:t>Цель</a:t>
            </a:r>
            <a:r>
              <a:rPr sz="2400" b="1" dirty="0"/>
              <a:t> </a:t>
            </a:r>
            <a:r>
              <a:rPr sz="2400" b="1" dirty="0" err="1"/>
              <a:t>проекта</a:t>
            </a:r>
            <a:r>
              <a:rPr sz="2400" b="1" dirty="0"/>
              <a:t>:</a:t>
            </a:r>
            <a:r>
              <a:rPr sz="2400" dirty="0"/>
              <a:t> </a:t>
            </a:r>
            <a:r>
              <a:rPr lang="ru-RU" sz="24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Создание автоматизированной системы оценки уровня владения иностранным языком, способной объективно оценивать знания студентов и выдавать рекомендации по улучшению навыков</a:t>
            </a:r>
            <a:r>
              <a:rPr lang="en-US" sz="24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9B39C08-7E90-9EC3-CDE6-6C0AED06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581149"/>
            <a:ext cx="4132668" cy="41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Целевые потребительские сегменты</a:t>
            </a:r>
            <a:br>
              <a:rPr lang="ru-RU" sz="3600" b="1" dirty="0">
                <a:latin typeface="Arial"/>
                <a:cs typeface="Arial"/>
              </a:rPr>
            </a:br>
            <a:r>
              <a:rPr lang="ru-RU" sz="3600" b="1" dirty="0">
                <a:latin typeface="Arial"/>
                <a:cs typeface="Arial"/>
              </a:rPr>
              <a:t>Проблемы, которые решает проект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516497515" name="Прямоугольник 516497514"/>
          <p:cNvSpPr/>
          <p:nvPr/>
        </p:nvSpPr>
        <p:spPr bwMode="auto">
          <a:xfrm>
            <a:off x="620099" y="1680921"/>
            <a:ext cx="3743325" cy="1619249"/>
          </a:xfrm>
          <a:prstGeom prst="rect">
            <a:avLst/>
          </a:prstGeom>
          <a:solidFill>
            <a:srgbClr val="FBA9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592959" name="TextBox 762592958"/>
          <p:cNvSpPr txBox="1"/>
          <p:nvPr/>
        </p:nvSpPr>
        <p:spPr bwMode="auto">
          <a:xfrm>
            <a:off x="620099" y="1680921"/>
            <a:ext cx="3746565" cy="15548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Проблема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: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Нет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точного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и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удобного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сервиса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оценки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языкового</a:t>
            </a:r>
            <a:r>
              <a:rPr sz="24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уровня</a:t>
            </a:r>
            <a:endParaRPr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29358085" name="Прямоугольник 829358084"/>
          <p:cNvSpPr/>
          <p:nvPr/>
        </p:nvSpPr>
        <p:spPr bwMode="auto">
          <a:xfrm>
            <a:off x="620099" y="3843096"/>
            <a:ext cx="3743325" cy="1619249"/>
          </a:xfrm>
          <a:prstGeom prst="rect">
            <a:avLst/>
          </a:prstGeom>
          <a:solidFill>
            <a:srgbClr val="8E0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997995" name="TextBox 700997994"/>
          <p:cNvSpPr txBox="1"/>
          <p:nvPr/>
        </p:nvSpPr>
        <p:spPr bwMode="auto">
          <a:xfrm>
            <a:off x="645434" y="4180101"/>
            <a:ext cx="3692655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Целевая</a:t>
            </a:r>
            <a:r>
              <a:rPr sz="28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8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аудитория</a:t>
            </a:r>
            <a:r>
              <a:rPr sz="28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: </a:t>
            </a:r>
            <a:r>
              <a:rPr sz="28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Студенты</a:t>
            </a:r>
            <a:r>
              <a:rPr sz="2800" b="0" i="0" u="none" dirty="0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 1-5 </a:t>
            </a:r>
            <a:r>
              <a:rPr sz="2800" b="0" i="0" u="none" dirty="0" err="1">
                <a:solidFill>
                  <a:schemeClr val="bg1"/>
                </a:solidFill>
                <a:latin typeface="+mj-ea"/>
                <a:ea typeface="+mj-ea"/>
                <a:cs typeface="Liberation Sans"/>
              </a:rPr>
              <a:t>курсов</a:t>
            </a:r>
            <a:endParaRPr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56877744" name="TextBox 956877743"/>
          <p:cNvSpPr txBox="1"/>
          <p:nvPr/>
        </p:nvSpPr>
        <p:spPr bwMode="auto">
          <a:xfrm>
            <a:off x="5718358" y="2490546"/>
            <a:ext cx="4896308" cy="2569486"/>
          </a:xfrm>
          <a:prstGeom prst="rect">
            <a:avLst/>
          </a:prstGeom>
          <a:noFill/>
          <a:ln w="57150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39820" indent="-239820" algn="l">
              <a:lnSpc>
                <a:spcPct val="100000"/>
              </a:lnSpc>
              <a:buFont typeface="Arial"/>
              <a:buChar char="•"/>
              <a:defRPr/>
            </a:pP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Неудобный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интерфейс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</a:p>
          <a:p>
            <a:pPr marL="239819" indent="-239819" algn="l">
              <a:lnSpc>
                <a:spcPct val="100000"/>
              </a:lnSpc>
              <a:buFont typeface="Arial"/>
              <a:buChar char="•"/>
              <a:defRPr/>
            </a:pPr>
            <a:endParaRPr sz="2400" b="1" dirty="0">
              <a:solidFill>
                <a:srgbClr val="440180"/>
              </a:solidFill>
              <a:latin typeface="+mj-ea"/>
              <a:ea typeface="+mj-ea"/>
              <a:cs typeface="DejaVu Sans"/>
            </a:endParaRPr>
          </a:p>
          <a:p>
            <a:pPr marL="239819" indent="-239819" algn="l">
              <a:lnSpc>
                <a:spcPct val="100000"/>
              </a:lnSpc>
              <a:buFont typeface="Arial"/>
              <a:buChar char="•"/>
              <a:defRPr/>
            </a:pP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Разброс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оценки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аспектов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языка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по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разным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сервисам</a:t>
            </a:r>
            <a:endParaRPr sz="2400" b="1" dirty="0">
              <a:solidFill>
                <a:srgbClr val="440180"/>
              </a:solidFill>
              <a:latin typeface="+mj-ea"/>
              <a:ea typeface="+mj-ea"/>
              <a:cs typeface="DejaVu Sans"/>
            </a:endParaRPr>
          </a:p>
          <a:p>
            <a:pPr marL="239819" indent="-239819" algn="l">
              <a:lnSpc>
                <a:spcPct val="100000"/>
              </a:lnSpc>
              <a:buFont typeface="Arial"/>
              <a:buChar char="•"/>
              <a:defRPr/>
            </a:pPr>
            <a:endParaRPr sz="2400" b="1" dirty="0">
              <a:solidFill>
                <a:srgbClr val="440180"/>
              </a:solidFill>
              <a:latin typeface="+mj-ea"/>
              <a:ea typeface="+mj-ea"/>
              <a:cs typeface="DejaVu Sans"/>
            </a:endParaRPr>
          </a:p>
          <a:p>
            <a:pPr marL="239819" indent="-239819" algn="l">
              <a:lnSpc>
                <a:spcPct val="100000"/>
              </a:lnSpc>
              <a:buFont typeface="Arial"/>
              <a:buChar char="•"/>
              <a:defRPr/>
            </a:pP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Отсутствие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обратной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связи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по</a:t>
            </a:r>
            <a:r>
              <a:rPr sz="2400" b="1" dirty="0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 </a:t>
            </a:r>
            <a:r>
              <a:rPr sz="2400" b="1" dirty="0" err="1">
                <a:solidFill>
                  <a:srgbClr val="440180"/>
                </a:solidFill>
                <a:latin typeface="+mj-ea"/>
                <a:ea typeface="+mj-ea"/>
                <a:cs typeface="DejaVu Sans"/>
              </a:rPr>
              <a:t>ошибкам</a:t>
            </a:r>
            <a:endParaRPr sz="2400" b="1" dirty="0">
              <a:solidFill>
                <a:srgbClr val="440180"/>
              </a:solidFill>
              <a:latin typeface="+mj-ea"/>
              <a:ea typeface="+mj-ea"/>
              <a:cs typeface="DejaVu Sans"/>
            </a:endParaRPr>
          </a:p>
        </p:txBody>
      </p:sp>
      <p:sp>
        <p:nvSpPr>
          <p:cNvPr id="549309468" name="TextBox 549309467"/>
          <p:cNvSpPr txBox="1"/>
          <p:nvPr/>
        </p:nvSpPr>
        <p:spPr bwMode="auto">
          <a:xfrm>
            <a:off x="5432380" y="1680921"/>
            <a:ext cx="546826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3600" b="1" dirty="0" err="1">
                <a:solidFill>
                  <a:srgbClr val="440180"/>
                </a:solidFill>
              </a:rPr>
              <a:t>Решаемые</a:t>
            </a:r>
            <a:r>
              <a:rPr sz="3600" b="1" dirty="0">
                <a:solidFill>
                  <a:srgbClr val="440180"/>
                </a:solidFill>
              </a:rPr>
              <a:t> </a:t>
            </a:r>
            <a:r>
              <a:rPr sz="3600" b="1" dirty="0" err="1">
                <a:solidFill>
                  <a:srgbClr val="440180"/>
                </a:solidFill>
              </a:rPr>
              <a:t>проблемы</a:t>
            </a:r>
            <a:r>
              <a:rPr sz="3600" b="1" dirty="0">
                <a:solidFill>
                  <a:srgbClr val="44018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>
                <a:latin typeface="Arial"/>
                <a:cs typeface="Arial"/>
              </a:rPr>
              <a:t>Суть решения. Конкурентные преимущества</a:t>
            </a:r>
            <a:br>
              <a:rPr lang="ru-RU" sz="3600" b="1">
                <a:latin typeface="Arial"/>
                <a:cs typeface="Arial"/>
              </a:rPr>
            </a:br>
            <a:endParaRPr sz="3600" b="1">
              <a:latin typeface="Arial"/>
              <a:cs typeface="Arial"/>
            </a:endParaRPr>
          </a:p>
        </p:txBody>
      </p:sp>
      <p:sp>
        <p:nvSpPr>
          <p:cNvPr id="945556583" name="TextBox 3"/>
          <p:cNvSpPr txBox="1"/>
          <p:nvPr/>
        </p:nvSpPr>
        <p:spPr bwMode="auto">
          <a:xfrm>
            <a:off x="5735023" y="1532979"/>
            <a:ext cx="5713142" cy="4252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Ключевое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преимущество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: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Гибридная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модель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ИИ +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эксперт</a:t>
            </a:r>
            <a:endParaRPr sz="2600" dirty="0">
              <a:solidFill>
                <a:srgbClr val="440180"/>
              </a:solidFill>
              <a:latin typeface="+mj-ea"/>
              <a:ea typeface="+mj-ea"/>
              <a:cs typeface="Asana"/>
            </a:endParaRPr>
          </a:p>
          <a:p>
            <a:pPr>
              <a:defRPr/>
            </a:pPr>
            <a:endParaRPr sz="2600" dirty="0">
              <a:solidFill>
                <a:srgbClr val="440180"/>
              </a:solidFill>
              <a:latin typeface="+mj-ea"/>
              <a:ea typeface="+mj-ea"/>
              <a:cs typeface="Asana"/>
            </a:endParaRPr>
          </a:p>
          <a:p>
            <a:pPr>
              <a:defRPr/>
            </a:pP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Решаем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главную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проблему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рынка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: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неточная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оценка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и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отсутствие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обратной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связи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в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автоматических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сервисах</a:t>
            </a:r>
            <a:endParaRPr sz="2600" dirty="0">
              <a:solidFill>
                <a:srgbClr val="440180"/>
              </a:solidFill>
              <a:latin typeface="+mj-ea"/>
              <a:ea typeface="+mj-ea"/>
              <a:cs typeface="Asana"/>
            </a:endParaRPr>
          </a:p>
          <a:p>
            <a:pPr>
              <a:defRPr/>
            </a:pPr>
            <a:endParaRPr sz="2600" dirty="0">
              <a:solidFill>
                <a:srgbClr val="440180"/>
              </a:solidFill>
              <a:latin typeface="+mj-ea"/>
              <a:ea typeface="+mj-ea"/>
              <a:cs typeface="Asana"/>
            </a:endParaRPr>
          </a:p>
          <a:p>
            <a:pPr>
              <a:lnSpc>
                <a:spcPct val="107000"/>
              </a:lnSpc>
              <a:spcAft>
                <a:spcPts val="799"/>
              </a:spcAft>
              <a:defRPr/>
            </a:pP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Позиционирование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: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Надежный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и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качественный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сервис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там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,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где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важна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точность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Asana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Asana"/>
              </a:rPr>
              <a:t>результата</a:t>
            </a:r>
            <a:endParaRPr sz="8000" dirty="0">
              <a:solidFill>
                <a:srgbClr val="440180"/>
              </a:solidFill>
              <a:latin typeface="+mj-ea"/>
              <a:ea typeface="+mj-ea"/>
              <a:cs typeface="Asana"/>
            </a:endParaRPr>
          </a:p>
        </p:txBody>
      </p:sp>
      <p:pic>
        <p:nvPicPr>
          <p:cNvPr id="4" name="Рисунок 3" descr="Изображение выглядит как человек, Человеческое лицо, одежд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2F1AAB25-F4AE-7BE6-BFE7-A02342264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23" y="1254052"/>
            <a:ext cx="4810786" cy="48107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>
                <a:latin typeface="Arial"/>
                <a:cs typeface="Arial"/>
              </a:rPr>
              <a:t>Прототип решения</a:t>
            </a:r>
            <a:br>
              <a:rPr lang="ru-RU" sz="3600" b="1">
                <a:latin typeface="Arial"/>
                <a:cs typeface="Arial"/>
              </a:rPr>
            </a:br>
            <a:endParaRPr sz="3600" b="1">
              <a:latin typeface="Arial"/>
              <a:cs typeface="Arial"/>
            </a:endParaRPr>
          </a:p>
        </p:txBody>
      </p:sp>
      <p:pic>
        <p:nvPicPr>
          <p:cNvPr id="39898471" name="Рисунок 3989847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3351" y="1143000"/>
            <a:ext cx="3002175" cy="5010149"/>
          </a:xfrm>
          <a:prstGeom prst="rect">
            <a:avLst/>
          </a:prstGeom>
        </p:spPr>
      </p:pic>
      <p:pic>
        <p:nvPicPr>
          <p:cNvPr id="479544662" name="Рисунок 47954466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3351" y="1143000"/>
            <a:ext cx="3002175" cy="5010149"/>
          </a:xfrm>
          <a:prstGeom prst="rect">
            <a:avLst/>
          </a:prstGeom>
        </p:spPr>
      </p:pic>
      <p:pic>
        <p:nvPicPr>
          <p:cNvPr id="1402577050" name="Рисунок 140257704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3351" y="1143000"/>
            <a:ext cx="3002175" cy="5010149"/>
          </a:xfrm>
          <a:prstGeom prst="rect">
            <a:avLst/>
          </a:prstGeom>
        </p:spPr>
      </p:pic>
      <p:pic>
        <p:nvPicPr>
          <p:cNvPr id="1574505765" name="Рисунок 157450576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3351" y="1143000"/>
            <a:ext cx="3002175" cy="5010149"/>
          </a:xfrm>
          <a:prstGeom prst="rect">
            <a:avLst/>
          </a:prstGeom>
        </p:spPr>
      </p:pic>
      <p:pic>
        <p:nvPicPr>
          <p:cNvPr id="1418299829" name="Рисунок 141829982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63351" y="1143000"/>
            <a:ext cx="3002175" cy="5010149"/>
          </a:xfrm>
          <a:prstGeom prst="rect">
            <a:avLst/>
          </a:prstGeom>
        </p:spPr>
      </p:pic>
      <p:pic>
        <p:nvPicPr>
          <p:cNvPr id="979884260" name="Рисунок 97988425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20081" y="1143000"/>
            <a:ext cx="3002175" cy="5010149"/>
          </a:xfrm>
          <a:prstGeom prst="rect">
            <a:avLst/>
          </a:prstGeom>
        </p:spPr>
      </p:pic>
      <p:pic>
        <p:nvPicPr>
          <p:cNvPr id="2006152610" name="Рисунок 20061526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40527" y="1143000"/>
            <a:ext cx="3002175" cy="5010149"/>
          </a:xfrm>
          <a:prstGeom prst="rect">
            <a:avLst/>
          </a:prstGeom>
        </p:spPr>
      </p:pic>
      <p:sp>
        <p:nvSpPr>
          <p:cNvPr id="1573925886" name="Полилиния: фигура 1573925885"/>
          <p:cNvSpPr/>
          <p:nvPr/>
        </p:nvSpPr>
        <p:spPr bwMode="auto">
          <a:xfrm>
            <a:off x="3258524" y="3595446"/>
            <a:ext cx="971549" cy="190499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cubicBezTo>
                  <a:pt x="1694" y="38879"/>
                  <a:pt x="3388" y="32399"/>
                  <a:pt x="5082" y="28080"/>
                </a:cubicBezTo>
                <a:cubicBezTo>
                  <a:pt x="6776" y="25920"/>
                  <a:pt x="8470" y="23760"/>
                  <a:pt x="10164" y="23760"/>
                </a:cubicBezTo>
                <a:cubicBezTo>
                  <a:pt x="11858" y="23760"/>
                  <a:pt x="13552" y="23760"/>
                  <a:pt x="15670" y="25920"/>
                </a:cubicBezTo>
                <a:cubicBezTo>
                  <a:pt x="17364" y="28080"/>
                  <a:pt x="19482" y="28080"/>
                  <a:pt x="21176" y="30239"/>
                </a:cubicBezTo>
                <a:cubicBezTo>
                  <a:pt x="22870" y="30239"/>
                  <a:pt x="24988" y="30239"/>
                  <a:pt x="27529" y="30239"/>
                </a:cubicBezTo>
                <a:cubicBezTo>
                  <a:pt x="29223" y="30239"/>
                  <a:pt x="30917" y="28080"/>
                  <a:pt x="33035" y="25920"/>
                </a:cubicBezTo>
                <a:cubicBezTo>
                  <a:pt x="34729" y="21600"/>
                  <a:pt x="36423" y="19440"/>
                  <a:pt x="38117" y="12960"/>
                </a:cubicBezTo>
                <a:cubicBezTo>
                  <a:pt x="39811" y="8640"/>
                  <a:pt x="41505" y="4320"/>
                  <a:pt x="43200" y="0"/>
                </a:cubicBezTo>
              </a:path>
            </a:pathLst>
          </a:custGeom>
          <a:noFill/>
          <a:ln w="36000">
            <a:solidFill>
              <a:srgbClr val="6C3FBA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6543941" name="Полилиния: фигура 996543940"/>
          <p:cNvSpPr/>
          <p:nvPr/>
        </p:nvSpPr>
        <p:spPr bwMode="auto">
          <a:xfrm>
            <a:off x="7249500" y="3185871"/>
            <a:ext cx="914400" cy="704849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cubicBezTo>
                  <a:pt x="1800" y="41448"/>
                  <a:pt x="4049" y="39697"/>
                  <a:pt x="6299" y="37945"/>
                </a:cubicBezTo>
                <a:cubicBezTo>
                  <a:pt x="8550" y="36194"/>
                  <a:pt x="11699" y="33859"/>
                  <a:pt x="13949" y="32691"/>
                </a:cubicBezTo>
                <a:cubicBezTo>
                  <a:pt x="15749" y="30940"/>
                  <a:pt x="19349" y="28021"/>
                  <a:pt x="21149" y="26270"/>
                </a:cubicBezTo>
                <a:cubicBezTo>
                  <a:pt x="24299" y="22767"/>
                  <a:pt x="26099" y="19848"/>
                  <a:pt x="26999" y="17513"/>
                </a:cubicBezTo>
                <a:cubicBezTo>
                  <a:pt x="27899" y="15178"/>
                  <a:pt x="28349" y="11675"/>
                  <a:pt x="28349" y="7589"/>
                </a:cubicBezTo>
                <a:cubicBezTo>
                  <a:pt x="28349" y="5254"/>
                  <a:pt x="27899" y="2335"/>
                  <a:pt x="26099" y="0"/>
                </a:cubicBezTo>
                <a:cubicBezTo>
                  <a:pt x="23850" y="583"/>
                  <a:pt x="21599" y="2335"/>
                  <a:pt x="19799" y="4670"/>
                </a:cubicBezTo>
                <a:cubicBezTo>
                  <a:pt x="18449" y="7589"/>
                  <a:pt x="18000" y="9924"/>
                  <a:pt x="18000" y="13427"/>
                </a:cubicBezTo>
                <a:cubicBezTo>
                  <a:pt x="18000" y="15762"/>
                  <a:pt x="18449" y="18681"/>
                  <a:pt x="19799" y="22183"/>
                </a:cubicBezTo>
                <a:cubicBezTo>
                  <a:pt x="21599" y="25102"/>
                  <a:pt x="22950" y="27437"/>
                  <a:pt x="25199" y="29772"/>
                </a:cubicBezTo>
                <a:cubicBezTo>
                  <a:pt x="28349" y="31524"/>
                  <a:pt x="30600" y="32691"/>
                  <a:pt x="33299" y="32691"/>
                </a:cubicBezTo>
                <a:cubicBezTo>
                  <a:pt x="35550" y="32691"/>
                  <a:pt x="37799" y="32691"/>
                  <a:pt x="39599" y="32691"/>
                </a:cubicBezTo>
                <a:quadBezTo>
                  <a:pt x="41399" y="33275"/>
                  <a:pt x="43200" y="32691"/>
                </a:quadBezTo>
              </a:path>
            </a:pathLst>
          </a:custGeom>
          <a:noFill/>
          <a:ln w="36000">
            <a:solidFill>
              <a:srgbClr val="6C3FBA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1676995" name="Полилиния: фигура 1101676994"/>
          <p:cNvSpPr/>
          <p:nvPr/>
        </p:nvSpPr>
        <p:spPr bwMode="auto">
          <a:xfrm>
            <a:off x="-65700" y="3690696"/>
            <a:ext cx="342900" cy="38099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cubicBezTo>
                  <a:pt x="4800" y="32400"/>
                  <a:pt x="10800" y="21600"/>
                  <a:pt x="15600" y="21600"/>
                </a:cubicBezTo>
                <a:cubicBezTo>
                  <a:pt x="22800" y="21600"/>
                  <a:pt x="27600" y="21600"/>
                  <a:pt x="33600" y="10800"/>
                </a:cubicBezTo>
                <a:quadBezTo>
                  <a:pt x="38400" y="10800"/>
                  <a:pt x="43200" y="0"/>
                </a:quadBezTo>
              </a:path>
            </a:pathLst>
          </a:custGeom>
          <a:noFill/>
          <a:ln w="36000">
            <a:solidFill>
              <a:srgbClr val="6C3FBA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7541877" name="Полилиния: фигура 2077541876"/>
          <p:cNvSpPr/>
          <p:nvPr/>
        </p:nvSpPr>
        <p:spPr bwMode="auto">
          <a:xfrm>
            <a:off x="10211773" y="280746"/>
            <a:ext cx="1200150" cy="1543050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33942" y="43200"/>
                </a:moveTo>
                <a:cubicBezTo>
                  <a:pt x="34628" y="41866"/>
                  <a:pt x="34971" y="40800"/>
                  <a:pt x="35999" y="38933"/>
                </a:cubicBezTo>
                <a:cubicBezTo>
                  <a:pt x="37714" y="36533"/>
                  <a:pt x="38400" y="34933"/>
                  <a:pt x="39428" y="33600"/>
                </a:cubicBezTo>
                <a:cubicBezTo>
                  <a:pt x="40114" y="31999"/>
                  <a:pt x="41142" y="29866"/>
                  <a:pt x="41485" y="28800"/>
                </a:cubicBezTo>
                <a:cubicBezTo>
                  <a:pt x="42171" y="26400"/>
                  <a:pt x="42514" y="24800"/>
                  <a:pt x="42857" y="23200"/>
                </a:cubicBezTo>
                <a:cubicBezTo>
                  <a:pt x="43200" y="21333"/>
                  <a:pt x="43200" y="19200"/>
                  <a:pt x="43200" y="17866"/>
                </a:cubicBezTo>
                <a:cubicBezTo>
                  <a:pt x="43200" y="16266"/>
                  <a:pt x="43200" y="14666"/>
                  <a:pt x="42857" y="13333"/>
                </a:cubicBezTo>
                <a:cubicBezTo>
                  <a:pt x="42171" y="11733"/>
                  <a:pt x="41142" y="9866"/>
                  <a:pt x="40114" y="8800"/>
                </a:cubicBezTo>
                <a:cubicBezTo>
                  <a:pt x="39428" y="7733"/>
                  <a:pt x="38400" y="6933"/>
                  <a:pt x="37371" y="6133"/>
                </a:cubicBezTo>
                <a:cubicBezTo>
                  <a:pt x="35314" y="5066"/>
                  <a:pt x="33942" y="4533"/>
                  <a:pt x="31885" y="4000"/>
                </a:cubicBezTo>
                <a:cubicBezTo>
                  <a:pt x="29828" y="3733"/>
                  <a:pt x="27085" y="3733"/>
                  <a:pt x="25028" y="4000"/>
                </a:cubicBezTo>
                <a:cubicBezTo>
                  <a:pt x="22628" y="4266"/>
                  <a:pt x="21257" y="4533"/>
                  <a:pt x="19885" y="4800"/>
                </a:cubicBezTo>
                <a:cubicBezTo>
                  <a:pt x="17828" y="5866"/>
                  <a:pt x="16114" y="7200"/>
                  <a:pt x="15428" y="8533"/>
                </a:cubicBezTo>
                <a:cubicBezTo>
                  <a:pt x="15428" y="9866"/>
                  <a:pt x="15771" y="10933"/>
                  <a:pt x="17142" y="11466"/>
                </a:cubicBezTo>
                <a:cubicBezTo>
                  <a:pt x="19542" y="11200"/>
                  <a:pt x="21942" y="10666"/>
                  <a:pt x="24000" y="9333"/>
                </a:cubicBezTo>
                <a:cubicBezTo>
                  <a:pt x="25028" y="8533"/>
                  <a:pt x="25714" y="6666"/>
                  <a:pt x="25714" y="4800"/>
                </a:cubicBezTo>
                <a:cubicBezTo>
                  <a:pt x="25371" y="3733"/>
                  <a:pt x="23657" y="1866"/>
                  <a:pt x="22285" y="1066"/>
                </a:cubicBezTo>
                <a:cubicBezTo>
                  <a:pt x="20914" y="533"/>
                  <a:pt x="19542" y="266"/>
                  <a:pt x="18171" y="0"/>
                </a:cubicBezTo>
                <a:cubicBezTo>
                  <a:pt x="16799" y="0"/>
                  <a:pt x="15428" y="266"/>
                  <a:pt x="14057" y="533"/>
                </a:cubicBezTo>
                <a:cubicBezTo>
                  <a:pt x="12685" y="1066"/>
                  <a:pt x="11314" y="1600"/>
                  <a:pt x="9942" y="2400"/>
                </a:cubicBezTo>
                <a:cubicBezTo>
                  <a:pt x="8571" y="3466"/>
                  <a:pt x="7200" y="4800"/>
                  <a:pt x="6171" y="6133"/>
                </a:cubicBezTo>
                <a:cubicBezTo>
                  <a:pt x="4800" y="7466"/>
                  <a:pt x="3771" y="9066"/>
                  <a:pt x="3085" y="10666"/>
                </a:cubicBezTo>
                <a:cubicBezTo>
                  <a:pt x="2399" y="12533"/>
                  <a:pt x="1714" y="14399"/>
                  <a:pt x="1371" y="16000"/>
                </a:cubicBezTo>
                <a:cubicBezTo>
                  <a:pt x="1028" y="17599"/>
                  <a:pt x="685" y="19200"/>
                  <a:pt x="342" y="20266"/>
                </a:cubicBezTo>
                <a:cubicBezTo>
                  <a:pt x="342" y="21599"/>
                  <a:pt x="342" y="22933"/>
                  <a:pt x="0" y="23999"/>
                </a:cubicBezTo>
              </a:path>
            </a:pathLst>
          </a:custGeom>
          <a:noFill/>
          <a:ln w="36000">
            <a:solidFill>
              <a:srgbClr val="6C3FBA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Рисунок 13" descr="qr-cod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680176" y="4046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Оценка потенциала рынка</a:t>
            </a:r>
            <a:br>
              <a:rPr lang="ru-RU" sz="3600" b="1" dirty="0">
                <a:latin typeface="Arial"/>
                <a:cs typeface="Arial"/>
              </a:rPr>
            </a:br>
            <a:endParaRPr sz="3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07368" y="1196752"/>
            <a:ext cx="725705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Рынок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ИИ-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образования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в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России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на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подъеме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Оборот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школ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ИИ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превысит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1,1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млрд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₽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к 2025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году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Количество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учеников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выросло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в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несколько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раз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Аудитория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готова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к ИИ-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решениям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в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обучении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>
              <a:defRPr/>
            </a:pP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Тренды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совпадают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с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нашим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1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продуктом</a:t>
            </a:r>
            <a:r>
              <a:rPr sz="2400" b="1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: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Самые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востребованные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направления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: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нейросети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для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начинающих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,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автоматизация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,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чат-боты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Наш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продукт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использует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эти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популярные</a:t>
            </a:r>
            <a:r>
              <a:rPr sz="2400" b="0" i="0" u="none" dirty="0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 </a:t>
            </a:r>
            <a:r>
              <a:rPr sz="2400" b="0" i="0" u="none" dirty="0" err="1">
                <a:solidFill>
                  <a:srgbClr val="440180"/>
                </a:solidFill>
                <a:latin typeface="+mj-ea"/>
                <a:ea typeface="+mj-ea"/>
                <a:cs typeface="Liberation Sans"/>
              </a:rPr>
              <a:t>технологии</a:t>
            </a:r>
            <a:endParaRPr sz="2600" dirty="0">
              <a:solidFill>
                <a:srgbClr val="440180"/>
              </a:solidFill>
              <a:latin typeface="+mj-ea"/>
              <a:ea typeface="+mj-ea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574553-1083-37F7-9FE5-877F12ED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3490">
            <a:off x="6866170" y="914187"/>
            <a:ext cx="481012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335360" y="-27384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Бизнес-модель</a:t>
            </a:r>
            <a:br>
              <a:rPr lang="ru-RU" sz="3600" b="1" dirty="0">
                <a:latin typeface="Arial"/>
                <a:cs typeface="Arial"/>
              </a:rPr>
            </a:br>
            <a:endParaRPr sz="3600" b="1" dirty="0">
              <a:latin typeface="Arial"/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8472EC2-ABE5-104B-F9F0-82695836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2832"/>
            <a:ext cx="11568608" cy="59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15D6E4-7AAD-FCD4-EB15-5DD6F88F2CBA}"/>
              </a:ext>
            </a:extLst>
          </p:cNvPr>
          <p:cNvSpPr txBox="1"/>
          <p:nvPr/>
        </p:nvSpPr>
        <p:spPr>
          <a:xfrm>
            <a:off x="33883" y="991001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Неточная оценка уровня языка в автоматических сервисах</a:t>
            </a:r>
            <a:r>
              <a:rPr lang="ru-RU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ru-RU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ru-RU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Отсутствие детальной обратной связи по ошибкам</a:t>
            </a:r>
            <a:r>
              <a:rPr lang="ru-RU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ru-RU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ru-RU" b="0" i="0" dirty="0">
                <a:solidFill>
                  <a:schemeClr val="tx1"/>
                </a:solidFill>
                <a:effectLst/>
                <a:latin typeface="+mj-ea"/>
                <a:ea typeface="+mj-ea"/>
              </a:rPr>
              <a:t>Завышенные результаты тестирования</a:t>
            </a:r>
            <a:endParaRPr lang="ru-RU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705D45-5EDD-F8BB-1D30-C859AB4D51F4}"/>
              </a:ext>
            </a:extLst>
          </p:cNvPr>
          <p:cNvSpPr txBox="1"/>
          <p:nvPr/>
        </p:nvSpPr>
        <p:spPr>
          <a:xfrm>
            <a:off x="2314475" y="1052557"/>
            <a:ext cx="213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Гибридная оценка (ИИ + эксперты-лингвисты)</a:t>
            </a:r>
          </a:p>
          <a:p>
            <a:r>
              <a:rPr lang="ru-RU" dirty="0"/>
              <a:t>Детальный разбор ошибок с пояснениями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005203-912B-5738-C433-F460481395F9}"/>
              </a:ext>
            </a:extLst>
          </p:cNvPr>
          <p:cNvSpPr txBox="1"/>
          <p:nvPr/>
        </p:nvSpPr>
        <p:spPr>
          <a:xfrm>
            <a:off x="2300014" y="2842591"/>
            <a:ext cx="213556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LTV (Lifetime Value)</a:t>
            </a:r>
          </a:p>
          <a:p>
            <a:r>
              <a:rPr lang="en-US" dirty="0"/>
              <a:t>CAC (Customer Acquisition Cost)</a:t>
            </a:r>
          </a:p>
          <a:p>
            <a:r>
              <a:rPr lang="ru-RU" dirty="0"/>
              <a:t>Коэффициент удержания клиентов</a:t>
            </a:r>
          </a:p>
          <a:p>
            <a:r>
              <a:rPr lang="en-US" dirty="0"/>
              <a:t>NPS (</a:t>
            </a:r>
            <a:r>
              <a:rPr lang="ru-RU" dirty="0"/>
              <a:t>индекс лояльности)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394620-8E9D-BDAE-6A09-53844CB5E1A0}"/>
              </a:ext>
            </a:extLst>
          </p:cNvPr>
          <p:cNvSpPr txBox="1"/>
          <p:nvPr/>
        </p:nvSpPr>
        <p:spPr>
          <a:xfrm>
            <a:off x="4532262" y="1660444"/>
            <a:ext cx="26479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Точная оценка языка с человеческой экспертизой: объединяем скорость ИИ и качество проверки преподавателей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ED03E6-3855-8610-83D2-AFBAC2780167}"/>
              </a:ext>
            </a:extLst>
          </p:cNvPr>
          <p:cNvSpPr txBox="1"/>
          <p:nvPr/>
        </p:nvSpPr>
        <p:spPr>
          <a:xfrm>
            <a:off x="7193716" y="1196002"/>
            <a:ext cx="213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Эксперты-лингвисты в команде</a:t>
            </a:r>
          </a:p>
          <a:p>
            <a:r>
              <a:rPr lang="ru-RU" dirty="0"/>
              <a:t>Постоянно обучаемая AI-модель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AD687B-4AD1-D3C2-3F0C-BE4E62530E49}"/>
              </a:ext>
            </a:extLst>
          </p:cNvPr>
          <p:cNvSpPr txBox="1"/>
          <p:nvPr/>
        </p:nvSpPr>
        <p:spPr>
          <a:xfrm>
            <a:off x="7180253" y="2990629"/>
            <a:ext cx="21045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Контекстная реклама (</a:t>
            </a:r>
            <a:r>
              <a:rPr lang="ru-RU" dirty="0" err="1"/>
              <a:t>Яндекс.Директ</a:t>
            </a:r>
            <a:r>
              <a:rPr lang="ru-RU" dirty="0"/>
              <a:t>, Google </a:t>
            </a:r>
            <a:r>
              <a:rPr lang="ru-RU" dirty="0" err="1"/>
              <a:t>Ads</a:t>
            </a:r>
            <a:r>
              <a:rPr lang="ru-RU" dirty="0"/>
              <a:t>)</a:t>
            </a:r>
          </a:p>
          <a:p>
            <a:r>
              <a:rPr lang="ru-RU" dirty="0"/>
              <a:t>Таргет в соцсетях (VK, </a:t>
            </a:r>
            <a:r>
              <a:rPr lang="ru-RU" dirty="0" err="1"/>
              <a:t>Telegram</a:t>
            </a:r>
            <a:r>
              <a:rPr lang="ru-RU" dirty="0"/>
              <a:t>)</a:t>
            </a:r>
          </a:p>
          <a:p>
            <a:r>
              <a:rPr lang="ru-RU" dirty="0"/>
              <a:t>Партнерства с образовательными блогерами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3BC2109-C301-3F1E-3DCA-11AD06E438C1}"/>
              </a:ext>
            </a:extLst>
          </p:cNvPr>
          <p:cNvSpPr txBox="1"/>
          <p:nvPr/>
        </p:nvSpPr>
        <p:spPr>
          <a:xfrm>
            <a:off x="9359304" y="1411421"/>
            <a:ext cx="22256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Студенты 1-5 курсов</a:t>
            </a:r>
          </a:p>
          <a:p>
            <a:r>
              <a:rPr lang="ru-RU" dirty="0"/>
              <a:t>Соискатели в международные компании</a:t>
            </a:r>
          </a:p>
          <a:p>
            <a:r>
              <a:rPr lang="ru-RU" dirty="0"/>
              <a:t>HR-специалисты</a:t>
            </a:r>
          </a:p>
          <a:p>
            <a:r>
              <a:rPr lang="ru-RU" dirty="0"/>
              <a:t>Языковые школы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378521-9FA5-334C-486F-DB018CB0526C}"/>
              </a:ext>
            </a:extLst>
          </p:cNvPr>
          <p:cNvSpPr txBox="1"/>
          <p:nvPr/>
        </p:nvSpPr>
        <p:spPr>
          <a:xfrm>
            <a:off x="33883" y="5246509"/>
            <a:ext cx="6120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Оплата работы экспертов-лингвистов</a:t>
            </a:r>
          </a:p>
          <a:p>
            <a:r>
              <a:rPr lang="ru-RU" sz="1800" dirty="0"/>
              <a:t>Разработка и поддержка платформы</a:t>
            </a:r>
          </a:p>
          <a:p>
            <a:r>
              <a:rPr lang="ru-RU" sz="1800" dirty="0"/>
              <a:t>Маркетинг и привлечение клиентов</a:t>
            </a:r>
          </a:p>
          <a:p>
            <a:r>
              <a:rPr lang="ru-RU" sz="1800" dirty="0"/>
              <a:t>Операционные расходы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C7AAAC3-FA30-8B38-9116-247B5D0AB751}"/>
              </a:ext>
            </a:extLst>
          </p:cNvPr>
          <p:cNvSpPr txBox="1"/>
          <p:nvPr/>
        </p:nvSpPr>
        <p:spPr>
          <a:xfrm>
            <a:off x="5784304" y="5279854"/>
            <a:ext cx="6120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Плата за развернутый отчет с проверкой эксперта</a:t>
            </a:r>
          </a:p>
          <a:p>
            <a:r>
              <a:rPr lang="ru-RU" sz="1800" dirty="0"/>
              <a:t>Подписка на персональный план развития</a:t>
            </a:r>
          </a:p>
          <a:p>
            <a:r>
              <a:rPr lang="ru-RU" sz="1800" dirty="0"/>
              <a:t>Корпоративные подписки для HR</a:t>
            </a:r>
          </a:p>
          <a:p>
            <a:r>
              <a:rPr lang="ru-RU" sz="1800" dirty="0"/>
              <a:t>Партнерские программы с учебными заведениями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25FBD80-AB8B-9E21-A044-EF5FFF78032F}"/>
              </a:ext>
            </a:extLst>
          </p:cNvPr>
          <p:cNvSpPr txBox="1"/>
          <p:nvPr/>
        </p:nvSpPr>
        <p:spPr>
          <a:xfrm>
            <a:off x="9291619" y="3617281"/>
            <a:ext cx="23401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Мотивированные учащиеся, которые ищут надежный сервис, способный дать честный, развернутый фидбэк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A3AB5F1-F34F-84D5-33C4-65B9B86BD3E6}"/>
              </a:ext>
            </a:extLst>
          </p:cNvPr>
          <p:cNvSpPr txBox="1"/>
          <p:nvPr/>
        </p:nvSpPr>
        <p:spPr>
          <a:xfrm>
            <a:off x="107364" y="3596643"/>
            <a:ext cx="21294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Duolingo, </a:t>
            </a:r>
            <a:r>
              <a:rPr lang="en-US" dirty="0" err="1"/>
              <a:t>Busuu</a:t>
            </a:r>
            <a:r>
              <a:rPr lang="en-US" dirty="0"/>
              <a:t>, </a:t>
            </a:r>
            <a:r>
              <a:rPr lang="en-US" dirty="0" err="1"/>
              <a:t>SpeechAce</a:t>
            </a:r>
            <a:r>
              <a:rPr lang="en-US" dirty="0"/>
              <a:t>, Hallo-AI-Powered Language Assessment, </a:t>
            </a:r>
            <a:r>
              <a:rPr lang="en-US" dirty="0" err="1"/>
              <a:t>memrize</a:t>
            </a:r>
            <a:r>
              <a:rPr lang="en-US" dirty="0"/>
              <a:t>, SmallTalk2Me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DA270B-5EF7-3234-4945-EA1429D8391A}"/>
              </a:ext>
            </a:extLst>
          </p:cNvPr>
          <p:cNvSpPr txBox="1"/>
          <p:nvPr/>
        </p:nvSpPr>
        <p:spPr>
          <a:xfrm>
            <a:off x="4498748" y="4048168"/>
            <a:ext cx="25333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Объективная оценка уровня языка благодаря скорости ИИ и живого преподавателя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D4AF0B-88D6-016F-E326-CD73F4A7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45" y="533489"/>
            <a:ext cx="5331526" cy="1891389"/>
          </a:xfrm>
          <a:prstGeom prst="rect">
            <a:avLst/>
          </a:prstGeom>
        </p:spPr>
      </p:pic>
      <p:sp>
        <p:nvSpPr>
          <p:cNvPr id="1111274879" name="Прямоугольник 1111274878"/>
          <p:cNvSpPr/>
          <p:nvPr/>
        </p:nvSpPr>
        <p:spPr bwMode="auto">
          <a:xfrm>
            <a:off x="5884055" y="536526"/>
            <a:ext cx="5335847" cy="1933964"/>
          </a:xfrm>
          <a:prstGeom prst="rect">
            <a:avLst/>
          </a:prstGeom>
          <a:solidFill>
            <a:schemeClr val="accent1">
              <a:alpha val="0"/>
            </a:schemeClr>
          </a:solidFill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 txBox="1"/>
          <p:nvPr/>
        </p:nvSpPr>
        <p:spPr bwMode="auto">
          <a:xfrm>
            <a:off x="335360" y="332656"/>
            <a:ext cx="11089232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 dirty="0">
                <a:latin typeface="Arial"/>
                <a:cs typeface="Arial"/>
              </a:rPr>
              <a:t>Финансовая модель</a:t>
            </a:r>
            <a:br>
              <a:rPr lang="ru-RU" sz="3600" b="1" dirty="0">
                <a:latin typeface="Arial"/>
                <a:cs typeface="Arial"/>
              </a:rPr>
            </a:br>
            <a:endParaRPr sz="3600" b="1" dirty="0"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3EB9B5-6461-6EEE-8CEE-BC68C7DB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7" y="3212976"/>
            <a:ext cx="5572903" cy="3038899"/>
          </a:xfrm>
          <a:prstGeom prst="rect">
            <a:avLst/>
          </a:prstGeom>
        </p:spPr>
      </p:pic>
      <p:sp>
        <p:nvSpPr>
          <p:cNvPr id="140903116" name="Прямоугольник 140903115"/>
          <p:cNvSpPr/>
          <p:nvPr/>
        </p:nvSpPr>
        <p:spPr bwMode="auto">
          <a:xfrm>
            <a:off x="135141" y="3212976"/>
            <a:ext cx="5436187" cy="3038899"/>
          </a:xfrm>
          <a:prstGeom prst="rect">
            <a:avLst/>
          </a:prstGeom>
          <a:solidFill>
            <a:schemeClr val="accent1">
              <a:alpha val="0"/>
            </a:schemeClr>
          </a:solidFill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52A7D6-DA3A-7829-359C-CF37CEB9F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20" y="3233936"/>
            <a:ext cx="5574110" cy="2996539"/>
          </a:xfrm>
          <a:prstGeom prst="rect">
            <a:avLst/>
          </a:prstGeom>
        </p:spPr>
      </p:pic>
      <p:sp>
        <p:nvSpPr>
          <p:cNvPr id="969265728" name="Прямоугольник 969265727"/>
          <p:cNvSpPr/>
          <p:nvPr/>
        </p:nvSpPr>
        <p:spPr bwMode="auto">
          <a:xfrm>
            <a:off x="5807968" y="3212976"/>
            <a:ext cx="5411934" cy="3038899"/>
          </a:xfrm>
          <a:prstGeom prst="rect">
            <a:avLst/>
          </a:prstGeom>
          <a:solidFill>
            <a:schemeClr val="accent1">
              <a:alpha val="0"/>
            </a:schemeClr>
          </a:solidFill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/>
          <p:nvPr/>
        </p:nvSpPr>
        <p:spPr bwMode="auto">
          <a:xfrm>
            <a:off x="263352" y="332656"/>
            <a:ext cx="11089232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l">
              <a:defRPr/>
            </a:pPr>
            <a:r>
              <a:rPr lang="ru-RU" sz="3600" b="1">
                <a:latin typeface="Arial"/>
                <a:cs typeface="Arial"/>
              </a:rPr>
              <a:t>Команда проекта</a:t>
            </a:r>
            <a:endParaRPr sz="3600" b="1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2797" y="932818"/>
            <a:ext cx="103691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/>
              <a:t>Указываются члены команды, которые реально участвовали в разработке проекта.</a:t>
            </a:r>
            <a:br>
              <a:rPr lang="ru-RU" i="1"/>
            </a:br>
            <a:r>
              <a:rPr lang="ru-RU" i="1"/>
              <a:t>Указывается ФИ трекера, работавшего с командой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57E95B7-53E8-2C10-B0B1-A5D25910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404" y="0"/>
            <a:ext cx="32099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F11AC45B-69F1-1FF6-7182-55728BC8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550" y="0"/>
            <a:ext cx="30765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76CE022-F65E-8068-8230-D5BCE7DB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125" y="0"/>
            <a:ext cx="35052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10B42907-F863-FCCC-A311-519177B9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3572" y="-9738"/>
            <a:ext cx="27051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B151D41-FD1C-A9C6-930E-E572D44A6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19"/>
          <a:stretch/>
        </p:blipFill>
        <p:spPr bwMode="auto">
          <a:xfrm>
            <a:off x="8503913" y="2926085"/>
            <a:ext cx="3294759" cy="36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95075FCC-F30C-DAF3-D434-4AB4C4D7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55425" y="-1806575"/>
            <a:ext cx="24669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6AAC0AF6-4B72-209D-365D-B10CB907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4575" y="-1806575"/>
            <a:ext cx="84486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482094AD-AC9F-62F1-0548-222963A6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2175" y="-1806575"/>
            <a:ext cx="12382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xmlns="" id="{E1C125BD-024D-7F9A-A3D0-77AC79D1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7425" y="-1806575"/>
            <a:ext cx="21145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3F343E01-A5FC-5CA3-B147-792781C1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35175" y="-1806575"/>
            <a:ext cx="18383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xmlns="" id="{FCB69E2F-9437-5AEF-5667-8555A46B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7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3F037145-E643-09C5-AD47-7FC4D17A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9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xmlns="" id="{8C151CCA-115C-E680-C530-F81A2D8B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1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D02D3572-214F-5DB6-3683-31871B46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3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xmlns="" id="{6937D08A-AC75-32E2-F1B2-0A503ABF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5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B3E1CAB7-2FD4-E1D9-7B3C-6B8F4607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7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xmlns="" id="{415139B4-F9FD-0478-026D-D98BD1677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9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FD153337-0065-E51B-17A6-29CAB0D4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1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xmlns="" id="{28DFE458-BECE-B4A2-9609-D2AEDBFF9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3175" y="-18065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xmlns="" id="{6EE41FCE-F09F-9F58-1D6C-687AB16E4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35" t="32985" r="12832" b="11707"/>
          <a:stretch/>
        </p:blipFill>
        <p:spPr bwMode="auto">
          <a:xfrm>
            <a:off x="-38054" y="2925115"/>
            <a:ext cx="6026180" cy="36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xmlns="" id="{F473F17C-FB17-B494-3FDB-2F7C64E0F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62"/>
          <a:stretch/>
        </p:blipFill>
        <p:spPr bwMode="auto">
          <a:xfrm>
            <a:off x="5703818" y="2915287"/>
            <a:ext cx="2834086" cy="36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xmlns="" id="{CE976ADF-9DE0-76A6-5D3D-DE6153CF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2574" y="5589240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xmlns="" id="{0AAC5CF7-D3C6-E77C-C9CE-DA790131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616" y="5374927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xmlns="" id="{5196CE18-69A6-FF27-3F97-274E08CD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397" y="516061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xmlns="" id="{AC04DC3F-4372-0718-883C-5506ACD8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494" y="3457053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xmlns="" id="{69DBF7B5-61C4-DD07-1846-46162495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8499" y="5491616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>
            <a:extLst>
              <a:ext uri="{FF2B5EF4-FFF2-40B4-BE49-F238E27FC236}">
                <a16:creationId xmlns:a16="http://schemas.microsoft.com/office/drawing/2014/main" xmlns="" id="{4C928EDA-D0E6-866A-9E03-A26E5734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1444" y="35471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xmlns="" id="{6671F2BE-1F02-5552-C330-07A9533E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87" y="1240888"/>
            <a:ext cx="12382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xmlns="" id="{ADE39270-7CF9-463A-FCC6-19C76CA0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958" y="2173426"/>
            <a:ext cx="21145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xmlns="" id="{1980B3CA-34EF-C581-90EF-86DCBBFB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-206375"/>
            <a:ext cx="18383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xmlns="" id="{90373888-76C7-6A1D-90BB-334EB2F4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4000" y="-2063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xmlns="" id="{1904F8F5-111E-FF3F-F47B-566BEE40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6000" y="-206375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xmlns="" id="{03D06615-5B5F-7EC7-535E-8E4A03DE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3142" y="1975137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xmlns="" id="{376ED3B3-00A9-39D4-B374-FB775DCC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5142" y="1975137"/>
            <a:ext cx="1866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>
            <a:extLst>
              <a:ext uri="{FF2B5EF4-FFF2-40B4-BE49-F238E27FC236}">
                <a16:creationId xmlns:a16="http://schemas.microsoft.com/office/drawing/2014/main" xmlns="" id="{AAFB954A-8CA3-1015-05F2-DB5E5F3A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9713" y="1850362"/>
            <a:ext cx="18383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8F00FF"/>
      </a:accent1>
      <a:accent2>
        <a:srgbClr val="FD493D"/>
      </a:accent2>
      <a:accent3>
        <a:srgbClr val="FCAF17"/>
      </a:accent3>
      <a:accent4>
        <a:srgbClr val="FBB3C1"/>
      </a:accent4>
      <a:accent5>
        <a:srgbClr val="B5D8E1"/>
      </a:accent5>
      <a:accent6>
        <a:srgbClr val="1B1B1B"/>
      </a:accent6>
      <a:hlink>
        <a:srgbClr val="0563C1"/>
      </a:hlink>
      <a:folHlink>
        <a:srgbClr val="954F72"/>
      </a:folHlink>
    </a:clrScheme>
    <a:fontScheme name="Другая 4">
      <a:majorFont>
        <a:latin typeface="Gilroy-Black"/>
        <a:ea typeface="Arial"/>
        <a:cs typeface="Arial"/>
      </a:majorFont>
      <a:minorFont>
        <a:latin typeface="Gilroy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2 этап</Template>
  <TotalTime>2</TotalTime>
  <Words>368</Words>
  <Application>Microsoft Office PowerPoint</Application>
  <DocSecurity>0</DocSecurity>
  <PresentationFormat>Произвольный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Trebuchet MS</vt:lpstr>
      <vt:lpstr>Roboto</vt:lpstr>
      <vt:lpstr>Calibri</vt:lpstr>
      <vt:lpstr>Gilroy-ExtraBold</vt:lpstr>
      <vt:lpstr>Liberation Sans</vt:lpstr>
      <vt:lpstr>DejaVu Sans</vt:lpstr>
      <vt:lpstr>Asana</vt:lpstr>
      <vt:lpstr>Gilroy</vt:lpstr>
      <vt:lpstr>Calibri Light</vt:lpstr>
      <vt:lpstr>Специальное оформление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 Дрепа</dc:creator>
  <cp:lastModifiedBy>Пользователь</cp:lastModifiedBy>
  <cp:revision>21</cp:revision>
  <dcterms:created xsi:type="dcterms:W3CDTF">2024-09-05T17:14:08Z</dcterms:created>
  <dcterms:modified xsi:type="dcterms:W3CDTF">2025-11-28T14:14:03Z</dcterms:modified>
  <dc:identifier/>
  <dc:language/>
  <cp:version/>
</cp:coreProperties>
</file>