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6"/>
  </p:notesMasterIdLst>
  <p:sldIdLst>
    <p:sldId id="280" r:id="rId3"/>
    <p:sldId id="281" r:id="rId4"/>
    <p:sldId id="292" r:id="rId5"/>
    <p:sldId id="282" r:id="rId6"/>
    <p:sldId id="283" r:id="rId7"/>
    <p:sldId id="284" r:id="rId8"/>
    <p:sldId id="285" r:id="rId9"/>
    <p:sldId id="286" r:id="rId10"/>
    <p:sldId id="264" r:id="rId11"/>
    <p:sldId id="265" r:id="rId12"/>
    <p:sldId id="266" r:id="rId13"/>
    <p:sldId id="291" r:id="rId14"/>
    <p:sldId id="270" r:id="rId15"/>
  </p:sldIdLst>
  <p:sldSz cx="9906000" cy="6858000" type="A4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DBFF"/>
    <a:srgbClr val="FF806C"/>
    <a:srgbClr val="EEEBEE"/>
    <a:srgbClr val="FFD25C"/>
    <a:srgbClr val="324A5E"/>
    <a:srgbClr val="E6E9EE"/>
    <a:srgbClr val="FF7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5"/>
  </p:normalViewPr>
  <p:slideViewPr>
    <p:cSldViewPr snapToGrid="0">
      <p:cViewPr varScale="1">
        <p:scale>
          <a:sx n="108" d="100"/>
          <a:sy n="108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C0C0C"/>
                </a:solidFill>
                <a:latin typeface="Calibri" panose="020F0502020204030204"/>
              </a:rPr>
              <a:t>Для перемещения страницы щёлкните мышью</a:t>
            </a: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 panose="020B0604020202020204"/>
              </a:rPr>
              <a:t>Для правки формата примечаний щёлкните мышью</a:t>
            </a:r>
          </a:p>
        </p:txBody>
      </p:sp>
      <p:sp>
        <p:nvSpPr>
          <p:cNvPr id="13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 panose="02020603050405020304"/>
              </a:rPr>
              <a:t> 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 panose="02020603050405020304"/>
              </a:rPr>
              <a:t> </a:t>
            </a:r>
          </a:p>
        </p:txBody>
      </p:sp>
      <p:sp>
        <p:nvSpPr>
          <p:cNvPr id="137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 panose="02020603050405020304"/>
              </a:rPr>
              <a:t> </a:t>
            </a:r>
          </a:p>
        </p:txBody>
      </p:sp>
      <p:sp>
        <p:nvSpPr>
          <p:cNvPr id="138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EE541B2B-8397-4E0A-9470-4B0C42BE0C12}" type="slidenum">
              <a:rPr lang="en-US" sz="1400" b="0" strike="noStrike" spc="-1">
                <a:latin typeface="Times New Roman" panose="02020603050405020304"/>
              </a:rPr>
              <a:t>‹#›</a:t>
            </a:fld>
            <a:endParaRPr lang="en-US" sz="1400" b="0" strike="noStrike" spc="-1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137977067"/>
      </p:ext>
    </p:extLst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2640" y="234000"/>
            <a:ext cx="6755760" cy="3071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4528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49404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9652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4528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49404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872100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2640" y="234000"/>
            <a:ext cx="6755760" cy="3071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504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96520" y="3789720"/>
            <a:ext cx="8721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65200" y="11563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9652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65200" y="3789720"/>
            <a:ext cx="425556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760" cy="66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9652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4528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494040" y="11563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9652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4528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494040" y="3789720"/>
            <a:ext cx="2808000" cy="240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C0C0C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600" b="0" strike="noStrike" spc="-1">
                <a:solidFill>
                  <a:srgbClr val="0C0C0C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C0C0C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700" b="0" strike="noStrike" spc="-1">
                <a:solidFill>
                  <a:srgbClr val="0C0C0C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700" b="0" strike="noStrike" spc="-1">
                <a:solidFill>
                  <a:srgbClr val="0C0C0C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81760" y="2846880"/>
            <a:ext cx="8641800" cy="1456560"/>
          </a:xfrm>
          <a:prstGeom prst="rect">
            <a:avLst/>
          </a:prstGeom>
        </p:spPr>
        <p:txBody>
          <a:bodyPr lIns="83880" tIns="42120" rIns="83880" bIns="42120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700" b="0" strike="noStrike" cap="all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Образец заголовка</a:t>
            </a:r>
            <a:endParaRPr lang="ru-RU" sz="3700" b="0" strike="noStrike" spc="-1">
              <a:solidFill>
                <a:srgbClr val="0C0C0C"/>
              </a:solidFill>
              <a:latin typeface="Calibri" panose="020F0502020204030204"/>
            </a:endParaRPr>
          </a:p>
        </p:txBody>
      </p:sp>
      <p:sp>
        <p:nvSpPr>
          <p:cNvPr id="39" name="Line 2"/>
          <p:cNvSpPr/>
          <p:nvPr/>
        </p:nvSpPr>
        <p:spPr>
          <a:xfrm>
            <a:off x="682200" y="4303800"/>
            <a:ext cx="2709000" cy="0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" name="Line 3"/>
          <p:cNvSpPr/>
          <p:nvPr/>
        </p:nvSpPr>
        <p:spPr>
          <a:xfrm>
            <a:off x="682200" y="4303800"/>
            <a:ext cx="526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" name="Изображение 9"/>
          <p:cNvPicPr/>
          <p:nvPr/>
        </p:nvPicPr>
        <p:blipFill>
          <a:blip r:embed="rId14"/>
          <a:srcRect b="32673"/>
          <a:stretch>
            <a:fillRect/>
          </a:stretch>
        </p:blipFill>
        <p:spPr>
          <a:xfrm>
            <a:off x="680760" y="852840"/>
            <a:ext cx="1852560" cy="346320"/>
          </a:xfrm>
          <a:prstGeom prst="rect">
            <a:avLst/>
          </a:prstGeom>
          <a:ln>
            <a:noFill/>
          </a:ln>
        </p:spPr>
      </p:pic>
      <p:grpSp>
        <p:nvGrpSpPr>
          <p:cNvPr id="42" name="Group 4"/>
          <p:cNvGrpSpPr/>
          <p:nvPr/>
        </p:nvGrpSpPr>
        <p:grpSpPr>
          <a:xfrm>
            <a:off x="702720" y="709560"/>
            <a:ext cx="526680" cy="0"/>
            <a:chOff x="702720" y="709560"/>
            <a:chExt cx="526680" cy="0"/>
          </a:xfrm>
        </p:grpSpPr>
        <p:sp>
          <p:nvSpPr>
            <p:cNvPr id="43" name="Line 5"/>
            <p:cNvSpPr/>
            <p:nvPr/>
          </p:nvSpPr>
          <p:spPr>
            <a:xfrm>
              <a:off x="702720" y="709560"/>
              <a:ext cx="526680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4" name="Line 6"/>
            <p:cNvSpPr/>
            <p:nvPr/>
          </p:nvSpPr>
          <p:spPr>
            <a:xfrm>
              <a:off x="702720" y="709560"/>
              <a:ext cx="215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600" b="0" strike="noStrike" spc="-1">
                <a:solidFill>
                  <a:srgbClr val="0C0C0C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C0C0C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700" b="0" strike="noStrike" spc="-1">
                <a:solidFill>
                  <a:srgbClr val="0C0C0C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700" b="0" strike="noStrike" spc="-1">
                <a:solidFill>
                  <a:srgbClr val="0C0C0C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C0C0C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636480" y="1446480"/>
            <a:ext cx="9072000" cy="11214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Микропроцессорная</a:t>
            </a:r>
            <a:r>
              <a:rPr lang="en-US" sz="4000" b="0" strike="noStrike" spc="-1" dirty="0">
                <a:solidFill>
                  <a:srgbClr val="2E536C"/>
                </a:solidFill>
                <a:latin typeface="Calibri Light" panose="020F0302020204030204"/>
              </a:rPr>
              <a:t> </a:t>
            </a: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система</a:t>
            </a:r>
            <a:r>
              <a:rPr lang="en-US" sz="4000" b="0" strike="noStrike" spc="-1" dirty="0">
                <a:solidFill>
                  <a:srgbClr val="2E536C"/>
                </a:solidFill>
                <a:latin typeface="Calibri Light" panose="020F0302020204030204"/>
              </a:rPr>
              <a:t> </a:t>
            </a: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управления</a:t>
            </a:r>
            <a:r>
              <a:rPr lang="en-US" sz="4000" b="0" strike="noStrike" spc="-1" dirty="0">
                <a:solidFill>
                  <a:srgbClr val="2E536C"/>
                </a:solidFill>
                <a:latin typeface="Calibri Light" panose="020F0302020204030204"/>
              </a:rPr>
              <a:t> БПЛА </a:t>
            </a: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для</a:t>
            </a:r>
            <a:r>
              <a:rPr lang="en-US" sz="4000" b="0" strike="noStrike" spc="-1" dirty="0">
                <a:solidFill>
                  <a:srgbClr val="2E536C"/>
                </a:solidFill>
                <a:latin typeface="Calibri Light" panose="020F0302020204030204"/>
              </a:rPr>
              <a:t> </a:t>
            </a: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исследования</a:t>
            </a:r>
            <a:r>
              <a:rPr lang="en-US" sz="4000" b="0" strike="noStrike" spc="-1" dirty="0">
                <a:solidFill>
                  <a:srgbClr val="2E536C"/>
                </a:solidFill>
                <a:latin typeface="Calibri Light" panose="020F0302020204030204"/>
              </a:rPr>
              <a:t> </a:t>
            </a:r>
            <a:r>
              <a:rPr lang="en-US" sz="4000" b="0" strike="noStrike" spc="-1" dirty="0" err="1">
                <a:solidFill>
                  <a:srgbClr val="2E536C"/>
                </a:solidFill>
                <a:latin typeface="Calibri Light" panose="020F0302020204030204"/>
              </a:rPr>
              <a:t>местности</a:t>
            </a:r>
            <a:endParaRPr lang="en-US" sz="4000" b="0" strike="noStrike" spc="-1" dirty="0">
              <a:latin typeface="Arial" panose="020B0604020202020204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797760" y="6144840"/>
            <a:ext cx="2787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3B4759"/>
                </a:solidFill>
                <a:latin typeface="Calibri" panose="020F0502020204030204"/>
              </a:rPr>
              <a:t>2023, РГРТУ</a:t>
            </a:r>
            <a:endParaRPr lang="en-US" sz="1600" b="0" strike="noStrike" spc="-1">
              <a:latin typeface="Arial" panose="020B0604020202020204"/>
            </a:endParaRPr>
          </a:p>
        </p:txBody>
      </p:sp>
      <p:sp>
        <p:nvSpPr>
          <p:cNvPr id="11" name="CustomShape 3"/>
          <p:cNvSpPr/>
          <p:nvPr/>
        </p:nvSpPr>
        <p:spPr>
          <a:xfrm>
            <a:off x="730800" y="5252760"/>
            <a:ext cx="928692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6350">
              <a:lnSpc>
                <a:spcPct val="100000"/>
              </a:lnSpc>
            </a:pPr>
            <a:r>
              <a:rPr lang="en-US" sz="1600" b="1" strike="noStrike" spc="-7">
                <a:solidFill>
                  <a:srgbClr val="2E536C"/>
                </a:solidFill>
                <a:latin typeface="Lato Black"/>
              </a:rPr>
              <a:t>Акселерационная программа: </a:t>
            </a:r>
            <a:endParaRPr lang="en-US" sz="1600" b="0" strike="noStrike" spc="-1">
              <a:latin typeface="Arial" panose="020B0604020202020204"/>
            </a:endParaRPr>
          </a:p>
          <a:p>
            <a:pPr marL="6350">
              <a:lnSpc>
                <a:spcPct val="100000"/>
              </a:lnSpc>
            </a:pPr>
            <a:r>
              <a:rPr lang="en-US" sz="1600" b="1" strike="noStrike" spc="-7">
                <a:solidFill>
                  <a:srgbClr val="2E536C"/>
                </a:solidFill>
                <a:latin typeface="Lato Black"/>
              </a:rPr>
              <a:t>Школа студенческого технологического предпринимательства «Мой стартап» </a:t>
            </a:r>
            <a:endParaRPr lang="en-US" sz="1600" b="0" strike="noStrike" spc="-1">
              <a:latin typeface="Arial" panose="020B0604020202020204"/>
            </a:endParaRPr>
          </a:p>
        </p:txBody>
      </p:sp>
      <p:pic>
        <p:nvPicPr>
          <p:cNvPr id="12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7964640" y="5845320"/>
            <a:ext cx="1661400" cy="950040"/>
          </a:xfrm>
          <a:prstGeom prst="rect">
            <a:avLst/>
          </a:prstGeom>
          <a:ln>
            <a:noFill/>
          </a:ln>
        </p:spPr>
      </p:pic>
      <p:grpSp>
        <p:nvGrpSpPr>
          <p:cNvPr id="13" name="Group 4"/>
          <p:cNvGrpSpPr/>
          <p:nvPr/>
        </p:nvGrpSpPr>
        <p:grpSpPr>
          <a:xfrm>
            <a:off x="7633800" y="273600"/>
            <a:ext cx="2262240" cy="2883960"/>
            <a:chOff x="7633800" y="273600"/>
            <a:chExt cx="2262240" cy="2883960"/>
          </a:xfrm>
        </p:grpSpPr>
        <p:grpSp>
          <p:nvGrpSpPr>
            <p:cNvPr id="14" name="Group 5"/>
            <p:cNvGrpSpPr/>
            <p:nvPr/>
          </p:nvGrpSpPr>
          <p:grpSpPr>
            <a:xfrm>
              <a:off x="7633800" y="273600"/>
              <a:ext cx="2262240" cy="2294280"/>
              <a:chOff x="7633800" y="273600"/>
              <a:chExt cx="2262240" cy="2294280"/>
            </a:xfrm>
          </p:grpSpPr>
          <p:sp>
            <p:nvSpPr>
              <p:cNvPr id="16" name="CustomShape 6"/>
              <p:cNvSpPr/>
              <p:nvPr/>
            </p:nvSpPr>
            <p:spPr>
              <a:xfrm>
                <a:off x="7964280" y="286200"/>
                <a:ext cx="1931760" cy="228168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/>
            </p:style>
          </p:sp>
          <p:sp>
            <p:nvSpPr>
              <p:cNvPr id="17" name="CustomShape 7"/>
              <p:cNvSpPr/>
              <p:nvPr/>
            </p:nvSpPr>
            <p:spPr>
              <a:xfrm>
                <a:off x="7633800" y="273600"/>
                <a:ext cx="1713240" cy="99936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760">
                <a:solidFill>
                  <a:srgbClr val="000000"/>
                </a:solidFill>
                <a:round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/>
            </p:style>
          </p:sp>
        </p:grpSp>
        <p:sp>
          <p:nvSpPr>
            <p:cNvPr id="15" name="CustomShape 8"/>
            <p:cNvSpPr/>
            <p:nvPr/>
          </p:nvSpPr>
          <p:spPr>
            <a:xfrm>
              <a:off x="8980920" y="2707200"/>
              <a:ext cx="915120" cy="45036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</p:sp>
      </p:grpSp>
      <p:grpSp>
        <p:nvGrpSpPr>
          <p:cNvPr id="18" name="Group 9"/>
          <p:cNvGrpSpPr/>
          <p:nvPr/>
        </p:nvGrpSpPr>
        <p:grpSpPr>
          <a:xfrm>
            <a:off x="717120" y="5971680"/>
            <a:ext cx="4545000" cy="19440"/>
            <a:chOff x="717120" y="5971680"/>
            <a:chExt cx="4545000" cy="19440"/>
          </a:xfrm>
        </p:grpSpPr>
        <p:sp>
          <p:nvSpPr>
            <p:cNvPr id="19" name="Line 10"/>
            <p:cNvSpPr/>
            <p:nvPr/>
          </p:nvSpPr>
          <p:spPr>
            <a:xfrm flipV="1">
              <a:off x="717120" y="5971680"/>
              <a:ext cx="4545000" cy="1944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" name="Line 11"/>
            <p:cNvSpPr/>
            <p:nvPr/>
          </p:nvSpPr>
          <p:spPr>
            <a:xfrm>
              <a:off x="730440" y="5991120"/>
              <a:ext cx="1645200" cy="0"/>
            </a:xfrm>
            <a:prstGeom prst="line">
              <a:avLst/>
            </a:prstGeom>
            <a:ln w="2844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1" name="Group 12"/>
          <p:cNvGrpSpPr/>
          <p:nvPr/>
        </p:nvGrpSpPr>
        <p:grpSpPr>
          <a:xfrm>
            <a:off x="699120" y="4971240"/>
            <a:ext cx="4545000" cy="19080"/>
            <a:chOff x="699120" y="4971240"/>
            <a:chExt cx="4545000" cy="19080"/>
          </a:xfrm>
        </p:grpSpPr>
        <p:sp>
          <p:nvSpPr>
            <p:cNvPr id="22" name="Line 13"/>
            <p:cNvSpPr/>
            <p:nvPr/>
          </p:nvSpPr>
          <p:spPr>
            <a:xfrm flipV="1">
              <a:off x="699120" y="4971240"/>
              <a:ext cx="4545000" cy="1908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" name="Line 14"/>
            <p:cNvSpPr/>
            <p:nvPr/>
          </p:nvSpPr>
          <p:spPr>
            <a:xfrm>
              <a:off x="712440" y="4990320"/>
              <a:ext cx="1644840" cy="0"/>
            </a:xfrm>
            <a:prstGeom prst="line">
              <a:avLst/>
            </a:prstGeom>
            <a:ln w="2844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4" name="CustomShape 15"/>
          <p:cNvSpPr/>
          <p:nvPr/>
        </p:nvSpPr>
        <p:spPr>
          <a:xfrm>
            <a:off x="716760" y="3996720"/>
            <a:ext cx="6564960" cy="10116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800" b="0" strike="noStrike" spc="-4">
                <a:solidFill>
                  <a:srgbClr val="2E536C"/>
                </a:solidFill>
                <a:latin typeface="Lato"/>
              </a:rPr>
              <a:t>Рынок НТИ: «Aeronet», «Technet»</a:t>
            </a:r>
            <a:br>
              <a:rPr lang="en-US" sz="1800" b="0" strike="noStrike" spc="-4">
                <a:solidFill>
                  <a:srgbClr val="2E536C"/>
                </a:solidFill>
                <a:latin typeface="Lato"/>
              </a:rPr>
            </a:br>
            <a:r>
              <a:rPr lang="en-US" sz="1800" b="0" strike="noStrike" spc="-4">
                <a:solidFill>
                  <a:srgbClr val="2E536C"/>
                </a:solidFill>
                <a:latin typeface="Lato"/>
              </a:rPr>
              <a:t>Сквозная технология: «Технологии компонентов робототехники и мехатроники »</a:t>
            </a:r>
            <a:endParaRPr lang="en-US" sz="1800" b="0" strike="noStrike" spc="-1">
              <a:latin typeface="Arial" panose="020B0604020202020204"/>
            </a:endParaRPr>
          </a:p>
        </p:txBody>
      </p:sp>
      <p:pic>
        <p:nvPicPr>
          <p:cNvPr id="25" name="Рисунок 27"/>
          <p:cNvPicPr/>
          <p:nvPr/>
        </p:nvPicPr>
        <p:blipFill>
          <a:blip r:embed="rId3"/>
          <a:stretch>
            <a:fillRect/>
          </a:stretch>
        </p:blipFill>
        <p:spPr>
          <a:xfrm>
            <a:off x="197520" y="36270"/>
            <a:ext cx="3576600" cy="153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572260" y="5772785"/>
            <a:ext cx="5518785" cy="29400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" name="CustomShape 1"/>
          <p:cNvSpPr/>
          <p:nvPr/>
        </p:nvSpPr>
        <p:spPr>
          <a:xfrm>
            <a:off x="640080" y="208080"/>
            <a:ext cx="143244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Профиль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" name="Shape 185" descr="C:\Users\pankratov.in\YandexDisk\!NTI\DOCS\ProjectPresentation\icons\PNG\256\19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478080" y="840960"/>
            <a:ext cx="429840" cy="411120"/>
          </a:xfrm>
          <a:prstGeom prst="rect">
            <a:avLst/>
          </a:prstGeom>
          <a:ln>
            <a:noFill/>
          </a:ln>
        </p:spPr>
      </p:pic>
      <p:sp>
        <p:nvSpPr>
          <p:cNvPr id="5" name="CustomShape 3"/>
          <p:cNvSpPr/>
          <p:nvPr/>
        </p:nvSpPr>
        <p:spPr>
          <a:xfrm>
            <a:off x="981720" y="860040"/>
            <a:ext cx="111240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0" strike="noStrike" spc="-1">
                <a:solidFill>
                  <a:srgbClr val="0C0C0C"/>
                </a:solidFill>
                <a:latin typeface="Calibri" panose="020F0502020204030204"/>
              </a:rPr>
              <a:t>Цель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6" name="Line 4"/>
          <p:cNvSpPr/>
          <p:nvPr/>
        </p:nvSpPr>
        <p:spPr>
          <a:xfrm flipH="1">
            <a:off x="380880" y="3017520"/>
            <a:ext cx="51890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5"/>
          <p:cNvSpPr/>
          <p:nvPr/>
        </p:nvSpPr>
        <p:spPr>
          <a:xfrm>
            <a:off x="985680" y="3132000"/>
            <a:ext cx="15357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0" strike="noStrike" spc="-1">
                <a:solidFill>
                  <a:srgbClr val="0C0C0C"/>
                </a:solidFill>
                <a:latin typeface="Calibri" panose="020F0502020204030204"/>
              </a:rPr>
              <a:t>Результаты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8" name="Line 6"/>
          <p:cNvSpPr/>
          <p:nvPr/>
        </p:nvSpPr>
        <p:spPr>
          <a:xfrm flipH="1">
            <a:off x="375120" y="5229000"/>
            <a:ext cx="914976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" name="Shape 186" descr="C:\Users\pankratov.in\YandexDisk\!NTI\DOCS\ProjectPresentation\icons\PNG\256\246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62255" y="5479415"/>
            <a:ext cx="1234440" cy="1148715"/>
          </a:xfrm>
          <a:prstGeom prst="rect">
            <a:avLst/>
          </a:prstGeom>
          <a:ln>
            <a:noFill/>
          </a:ln>
        </p:spPr>
      </p:pic>
      <p:sp>
        <p:nvSpPr>
          <p:cNvPr id="10" name="CustomShape 7"/>
          <p:cNvSpPr/>
          <p:nvPr/>
        </p:nvSpPr>
        <p:spPr>
          <a:xfrm>
            <a:off x="1496695" y="5713095"/>
            <a:ext cx="6236335" cy="5943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C0C0C"/>
                </a:solidFill>
                <a:latin typeface="Calibri" panose="020F0502020204030204"/>
              </a:rPr>
              <a:t>Общая стоимость проекта (тыс. рублей)</a:t>
            </a:r>
            <a:r>
              <a:rPr lang="ru-RU" altLang="en-US" sz="2000" b="0" strike="noStrike" spc="-1">
                <a:solidFill>
                  <a:srgbClr val="0C0C0C"/>
                </a:solidFill>
                <a:latin typeface="Calibri" panose="020F0502020204030204"/>
              </a:rPr>
              <a:t>      </a:t>
            </a:r>
            <a:r>
              <a:rPr lang="ru-RU" altLang="en-US" sz="2000" b="1" strike="noStrike" spc="-1">
                <a:solidFill>
                  <a:srgbClr val="0C0C0C"/>
                </a:solidFill>
                <a:latin typeface="Calibri" panose="020F0502020204030204"/>
              </a:rPr>
              <a:t>3000</a:t>
            </a:r>
          </a:p>
        </p:txBody>
      </p:sp>
      <p:sp>
        <p:nvSpPr>
          <p:cNvPr id="11" name="CustomShape 8"/>
          <p:cNvSpPr/>
          <p:nvPr/>
        </p:nvSpPr>
        <p:spPr>
          <a:xfrm>
            <a:off x="6081545" y="5773105"/>
            <a:ext cx="1134000" cy="3124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ctr">
              <a:lnSpc>
                <a:spcPct val="100000"/>
              </a:lnSpc>
            </a:pPr>
            <a:endParaRPr lang="ru-RU" altLang="en-US" sz="2000" b="1" strike="noStrike" spc="-1">
              <a:solidFill>
                <a:srgbClr val="0C0C0C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5" name="CustomShape 11"/>
          <p:cNvSpPr/>
          <p:nvPr/>
        </p:nvSpPr>
        <p:spPr>
          <a:xfrm>
            <a:off x="478080" y="1271160"/>
            <a:ext cx="4988880" cy="17197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Проект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представляет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собой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реализацию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идеи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материнского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корабля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дальних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перевозок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совокупности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манёвренными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дронами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тщательного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исследования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труднодоступных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объектов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Основная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идея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проекта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–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не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передавать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информацию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сканируемой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местности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узкому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каналу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данных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а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хранить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её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высоком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разрешении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доставлять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помощью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07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дрононосца</a:t>
            </a:r>
            <a:r>
              <a:rPr lang="en-US" sz="107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070" b="0" strike="noStrike" spc="-1" dirty="0">
              <a:latin typeface="Arial" panose="020B0604020202020204"/>
            </a:endParaRPr>
          </a:p>
        </p:txBody>
      </p:sp>
      <p:sp>
        <p:nvSpPr>
          <p:cNvPr id="16" name="CustomShape 12"/>
          <p:cNvSpPr/>
          <p:nvPr/>
        </p:nvSpPr>
        <p:spPr>
          <a:xfrm>
            <a:off x="478080" y="3544369"/>
            <a:ext cx="4988880" cy="16729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70" b="0" strike="noStrike" spc="-1" dirty="0">
                <a:latin typeface="Calibri" panose="020F0502020204030204"/>
              </a:rPr>
              <a:t>Результатом проекта является программно-аппаратный комплекс</a:t>
            </a:r>
            <a:r>
              <a:rPr lang="en-US" sz="1070" b="0" strike="noStrike" spc="-1" dirty="0">
                <a:latin typeface="Calibri" panose="020F0502020204030204"/>
              </a:rPr>
              <a:t>: </a:t>
            </a:r>
            <a:r>
              <a:rPr lang="ru-RU" sz="1070" b="0" strike="noStrike" spc="-1" dirty="0">
                <a:latin typeface="Calibri" panose="020F0502020204030204"/>
              </a:rPr>
              <a:t>самолёт-</a:t>
            </a:r>
            <a:r>
              <a:rPr lang="ru-RU" sz="1070" b="0" strike="noStrike" spc="-1" dirty="0" err="1">
                <a:latin typeface="Calibri" panose="020F0502020204030204"/>
              </a:rPr>
              <a:t>дрононосец</a:t>
            </a:r>
            <a:r>
              <a:rPr lang="ru-RU" sz="1070" b="0" strike="noStrike" spc="-1" dirty="0">
                <a:latin typeface="Calibri" panose="020F0502020204030204"/>
              </a:rPr>
              <a:t> в связке с </a:t>
            </a:r>
            <a:r>
              <a:rPr lang="ru-RU" sz="1070" b="0" strike="noStrike" spc="-1" dirty="0" err="1">
                <a:latin typeface="Calibri" panose="020F0502020204030204"/>
              </a:rPr>
              <a:t>дронами</a:t>
            </a:r>
            <a:r>
              <a:rPr lang="ru-RU" sz="1070" b="0" strike="noStrike" spc="-1" dirty="0">
                <a:latin typeface="Calibri" panose="020F0502020204030204"/>
              </a:rPr>
              <a:t>.</a:t>
            </a:r>
            <a:endParaRPr lang="en-US" sz="1070" b="0" strike="noStrike" spc="-1" dirty="0">
              <a:latin typeface="Arial" panose="020B0604020202020204"/>
            </a:endParaRPr>
          </a:p>
        </p:txBody>
      </p:sp>
      <p:pic>
        <p:nvPicPr>
          <p:cNvPr id="17" name="Shape 177" descr="C:\Users\pankratov.in\YandexDisk\!NTI\DOCS\ProjectPresentation\icons\PNG\256\330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543600" y="3120480"/>
            <a:ext cx="411480" cy="402480"/>
          </a:xfrm>
          <a:prstGeom prst="rect">
            <a:avLst/>
          </a:prstGeom>
          <a:ln>
            <a:noFill/>
          </a:ln>
        </p:spPr>
      </p:pic>
      <p:sp>
        <p:nvSpPr>
          <p:cNvPr id="18" name="CustomShape 13"/>
          <p:cNvSpPr/>
          <p:nvPr/>
        </p:nvSpPr>
        <p:spPr>
          <a:xfrm>
            <a:off x="5704560" y="805680"/>
            <a:ext cx="138672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0" strike="noStrike" spc="-1">
                <a:solidFill>
                  <a:srgbClr val="0C0C0C"/>
                </a:solidFill>
                <a:latin typeface="Calibri" panose="020F0502020204030204"/>
              </a:rPr>
              <a:t>Команда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19" name="CustomShape 14"/>
          <p:cNvSpPr/>
          <p:nvPr/>
        </p:nvSpPr>
        <p:spPr>
          <a:xfrm>
            <a:off x="8030520" y="1112400"/>
            <a:ext cx="156204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Михаил Спиридонов</a:t>
            </a:r>
            <a:b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</a:b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Проектировщик, изготовитель, сборщик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20" name="CustomShape 15"/>
          <p:cNvSpPr/>
          <p:nvPr/>
        </p:nvSpPr>
        <p:spPr>
          <a:xfrm>
            <a:off x="8028720" y="1423080"/>
            <a:ext cx="13989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1" name="CustomShape 16"/>
          <p:cNvSpPr/>
          <p:nvPr/>
        </p:nvSpPr>
        <p:spPr>
          <a:xfrm>
            <a:off x="6230880" y="1112400"/>
            <a:ext cx="158544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</a:rPr>
              <a:t>Иван Малин</a:t>
            </a:r>
            <a:endParaRPr lang="en-US" sz="1000" b="0" strike="noStrike" spc="-1">
              <a:latin typeface="Arial" panose="020B0604020202020204"/>
            </a:endParaRPr>
          </a:p>
        </p:txBody>
      </p:sp>
      <p:sp>
        <p:nvSpPr>
          <p:cNvPr id="22" name="CustomShape 17"/>
          <p:cNvSpPr/>
          <p:nvPr/>
        </p:nvSpPr>
        <p:spPr>
          <a:xfrm>
            <a:off x="6229080" y="1484280"/>
            <a:ext cx="13093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0C0C0C"/>
                </a:solidFill>
                <a:latin typeface="Calibri" panose="020F0502020204030204"/>
              </a:rPr>
              <a:t>Организация, оформление и распределение</a:t>
            </a:r>
            <a:endParaRPr lang="en-US" sz="800" b="0" strike="noStrike" spc="-1">
              <a:latin typeface="Arial" panose="020B0604020202020204"/>
            </a:endParaRPr>
          </a:p>
        </p:txBody>
      </p:sp>
      <p:sp>
        <p:nvSpPr>
          <p:cNvPr id="23" name="CustomShape 18"/>
          <p:cNvSpPr/>
          <p:nvPr/>
        </p:nvSpPr>
        <p:spPr>
          <a:xfrm>
            <a:off x="6230880" y="1873800"/>
            <a:ext cx="158544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Дарья Швец</a:t>
            </a:r>
            <a:b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</a:b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Экономист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24" name="CustomShape 19"/>
          <p:cNvSpPr/>
          <p:nvPr/>
        </p:nvSpPr>
        <p:spPr>
          <a:xfrm>
            <a:off x="6229080" y="2193480"/>
            <a:ext cx="1309320" cy="3092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5" name="CustomShape 20"/>
          <p:cNvSpPr/>
          <p:nvPr/>
        </p:nvSpPr>
        <p:spPr>
          <a:xfrm>
            <a:off x="8030520" y="1858320"/>
            <a:ext cx="149400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Елена Силина</a:t>
            </a:r>
            <a:b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</a:b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Экономист</a:t>
            </a:r>
            <a:endParaRPr lang="en-US" sz="93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26" name="CustomShape 21"/>
          <p:cNvSpPr/>
          <p:nvPr/>
        </p:nvSpPr>
        <p:spPr>
          <a:xfrm>
            <a:off x="8081640" y="2196000"/>
            <a:ext cx="1345680" cy="3070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27" name="CustomShape 22"/>
          <p:cNvSpPr/>
          <p:nvPr/>
        </p:nvSpPr>
        <p:spPr>
          <a:xfrm>
            <a:off x="6190200" y="1303920"/>
            <a:ext cx="1197360" cy="226800"/>
          </a:xfrm>
          <a:prstGeom prst="roundRect">
            <a:avLst>
              <a:gd name="adj" fmla="val 25436"/>
            </a:avLst>
          </a:prstGeom>
          <a:solidFill>
            <a:srgbClr val="D1E2EB">
              <a:alpha val="71000"/>
            </a:srgbClr>
          </a:solidFill>
          <a:ln w="6480">
            <a:solidFill>
              <a:schemeClr val="accent2">
                <a:lumMod val="75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25560" rIns="0" bIns="2556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Лидер проекта</a:t>
            </a:r>
            <a:endParaRPr lang="en-US" sz="930" b="0" strike="noStrike" spc="-1">
              <a:latin typeface="Arial" panose="020B0604020202020204"/>
            </a:endParaRPr>
          </a:p>
        </p:txBody>
      </p:sp>
      <p:pic>
        <p:nvPicPr>
          <p:cNvPr id="28" name="Picture 5" descr="C:\Users\Admin\OneDrive\Документы\Радик\7 семестр\аксел\презента\яяяя.jpegяяяя"/>
          <p:cNvPicPr/>
          <p:nvPr/>
        </p:nvPicPr>
        <p:blipFill>
          <a:blip r:embed="rId5"/>
          <a:srcRect l="16691" r="16691"/>
          <a:stretch>
            <a:fillRect/>
          </a:stretch>
        </p:blipFill>
        <p:spPr>
          <a:xfrm>
            <a:off x="7567560" y="195732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" name="Line 23"/>
          <p:cNvSpPr/>
          <p:nvPr/>
        </p:nvSpPr>
        <p:spPr>
          <a:xfrm>
            <a:off x="5569920" y="754200"/>
            <a:ext cx="0" cy="44748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" name="Picture 5" descr="C:\Users\Admin\OneDrive\Документы\Радик\7 семестр\аксел\презента\даша.jpegдаша"/>
          <p:cNvPicPr/>
          <p:nvPr/>
        </p:nvPicPr>
        <p:blipFill>
          <a:blip r:embed="rId6"/>
          <a:srcRect l="16691" r="16691"/>
          <a:stretch>
            <a:fillRect/>
          </a:stretch>
        </p:blipFill>
        <p:spPr>
          <a:xfrm>
            <a:off x="5717160" y="195732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" name="CustomShape 24"/>
          <p:cNvSpPr/>
          <p:nvPr/>
        </p:nvSpPr>
        <p:spPr>
          <a:xfrm>
            <a:off x="347040" y="-16920"/>
            <a:ext cx="681336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pic>
        <p:nvPicPr>
          <p:cNvPr id="32" name="Picture 5" descr="C:\Users\Admin\OneDrive\Документы\Радик\7 семестр\аксел\презента\иванн.jpgиванн"/>
          <p:cNvPicPr/>
          <p:nvPr/>
        </p:nvPicPr>
        <p:blipFill>
          <a:blip r:embed="rId7"/>
          <a:srcRect l="96" r="96"/>
          <a:stretch>
            <a:fillRect/>
          </a:stretch>
        </p:blipFill>
        <p:spPr>
          <a:xfrm>
            <a:off x="5713560" y="119340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" name="Picture 5" descr="C:\Users\Admin\OneDrive\Документы\Радик\7 семестр\аксел\презента\михаил.jpgмихаил"/>
          <p:cNvPicPr/>
          <p:nvPr/>
        </p:nvPicPr>
        <p:blipFill>
          <a:blip r:embed="rId8"/>
          <a:srcRect l="5630" r="5630"/>
          <a:stretch>
            <a:fillRect/>
          </a:stretch>
        </p:blipFill>
        <p:spPr>
          <a:xfrm>
            <a:off x="7567920" y="119304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8" name="Picture 5" descr="C:\Users\Admin\OneDrive\Документы\Радик\7 семестр\аксел\презента\даша.jpegдаша"/>
          <p:cNvPicPr/>
          <p:nvPr/>
        </p:nvPicPr>
        <p:blipFill>
          <a:blip r:embed="rId6"/>
          <a:srcRect l="16691" r="16691"/>
          <a:stretch>
            <a:fillRect/>
          </a:stretch>
        </p:blipFill>
        <p:spPr>
          <a:xfrm>
            <a:off x="5715360" y="352332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9" name="Picture 5" descr="C:\Users\Admin\OneDrive\Документы\Радик\7 семестр\аксел\презента\егор.jpgегор"/>
          <p:cNvPicPr/>
          <p:nvPr/>
        </p:nvPicPr>
        <p:blipFill>
          <a:blip r:embed="rId9"/>
          <a:srcRect l="3886" r="3886"/>
          <a:stretch>
            <a:fillRect/>
          </a:stretch>
        </p:blipFill>
        <p:spPr>
          <a:xfrm>
            <a:off x="7570080" y="274284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" name="Picture 5" descr="C:\Users\Admin\OneDrive\Документы\Радик\7 семестр\аксел\презента\щапошников.jpgщапошников"/>
          <p:cNvPicPr/>
          <p:nvPr/>
        </p:nvPicPr>
        <p:blipFill>
          <a:blip r:embed="rId10"/>
          <a:srcRect l="5629" r="5629"/>
          <a:stretch>
            <a:fillRect/>
          </a:stretch>
        </p:blipFill>
        <p:spPr>
          <a:xfrm>
            <a:off x="7570800" y="352260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41" name="CustomShape 29"/>
          <p:cNvSpPr/>
          <p:nvPr/>
        </p:nvSpPr>
        <p:spPr>
          <a:xfrm>
            <a:off x="6227280" y="2765880"/>
            <a:ext cx="149400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Тамара Исакина</a:t>
            </a:r>
            <a:b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</a:b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Экономист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42" name="CustomShape 30"/>
          <p:cNvSpPr/>
          <p:nvPr/>
        </p:nvSpPr>
        <p:spPr>
          <a:xfrm>
            <a:off x="6239160" y="3551760"/>
            <a:ext cx="149400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Кирилл Арбейтер </a:t>
            </a:r>
            <a:endParaRPr lang="en-US" sz="10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Проектировщик, изготовитель, сборщик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43" name="CustomShape 31"/>
          <p:cNvSpPr/>
          <p:nvPr/>
        </p:nvSpPr>
        <p:spPr>
          <a:xfrm>
            <a:off x="8081280" y="2758680"/>
            <a:ext cx="158544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Егор Терехов</a:t>
            </a:r>
            <a:endParaRPr lang="en-US" sz="10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Проектировщик, изготовитель, сборщик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44" name="CustomShape 32"/>
          <p:cNvSpPr/>
          <p:nvPr/>
        </p:nvSpPr>
        <p:spPr>
          <a:xfrm>
            <a:off x="8081280" y="3551760"/>
            <a:ext cx="158544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Никита Шапошников</a:t>
            </a:r>
            <a:endParaRPr lang="en-US" sz="10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Программист, проектировщик, изготовитель</a:t>
            </a:r>
            <a:endParaRPr lang="en-US" sz="930" b="0" strike="noStrike" spc="-1">
              <a:latin typeface="Arial" panose="020B0604020202020204"/>
            </a:endParaRPr>
          </a:p>
        </p:txBody>
      </p:sp>
      <p:sp>
        <p:nvSpPr>
          <p:cNvPr id="45" name="CustomShape 33"/>
          <p:cNvSpPr/>
          <p:nvPr/>
        </p:nvSpPr>
        <p:spPr>
          <a:xfrm>
            <a:off x="6229800" y="4289040"/>
            <a:ext cx="1494000" cy="373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003462"/>
                </a:solidFill>
                <a:latin typeface="Calibri" panose="020F0502020204030204"/>
                <a:ea typeface="Calibri" panose="020F0502020204030204"/>
              </a:rPr>
              <a:t>Дмитрий Борискин </a:t>
            </a:r>
            <a:endParaRPr lang="en-US" sz="10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930" b="0" strike="noStrike" spc="-1">
                <a:solidFill>
                  <a:srgbClr val="0C0C0C"/>
                </a:solidFill>
                <a:latin typeface="Calibri" panose="020F0502020204030204"/>
                <a:ea typeface="Calibri" panose="020F0502020204030204"/>
              </a:rPr>
              <a:t>Работа руками</a:t>
            </a:r>
            <a:endParaRPr lang="en-US" sz="930" b="0" strike="noStrike" spc="-1">
              <a:latin typeface="Arial" panose="020B0604020202020204"/>
            </a:endParaRPr>
          </a:p>
        </p:txBody>
      </p:sp>
      <p:pic>
        <p:nvPicPr>
          <p:cNvPr id="46" name="Picture 39"/>
          <p:cNvPicPr/>
          <p:nvPr/>
        </p:nvPicPr>
        <p:blipFill>
          <a:blip r:embed="rId11"/>
          <a:srcRect l="21784" t="19978" r="25144" b="3572"/>
          <a:stretch>
            <a:fillRect/>
          </a:stretch>
        </p:blipFill>
        <p:spPr>
          <a:xfrm>
            <a:off x="5717160" y="3520080"/>
            <a:ext cx="359640" cy="545040"/>
          </a:xfrm>
          <a:prstGeom prst="rect">
            <a:avLst/>
          </a:prstGeom>
          <a:ln>
            <a:noFill/>
          </a:ln>
        </p:spPr>
      </p:pic>
      <p:pic>
        <p:nvPicPr>
          <p:cNvPr id="47" name="Picture 5" descr="C:\Users\Admin\OneDrive\Документы\Радик\7 семестр\аксел\презента\кто-то.jpgкто-то"/>
          <p:cNvPicPr/>
          <p:nvPr/>
        </p:nvPicPr>
        <p:blipFill>
          <a:blip r:embed="rId12"/>
          <a:srcRect t="649" b="649"/>
          <a:stretch>
            <a:fillRect/>
          </a:stretch>
        </p:blipFill>
        <p:spPr>
          <a:xfrm>
            <a:off x="5717880" y="424080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" name="Picture 5" descr="C:\Users\Admin\OneDrive\Документы\Радик\7 семестр\аксел\презента\тамара.jpgтамара"/>
          <p:cNvPicPr/>
          <p:nvPr/>
        </p:nvPicPr>
        <p:blipFill>
          <a:blip r:embed="rId13"/>
          <a:srcRect t="825" b="825"/>
          <a:stretch>
            <a:fillRect/>
          </a:stretch>
        </p:blipFill>
        <p:spPr>
          <a:xfrm>
            <a:off x="5718240" y="2742480"/>
            <a:ext cx="362880" cy="545040"/>
          </a:xfrm>
          <a:prstGeom prst="rect">
            <a:avLst/>
          </a:prstGeom>
          <a:ln w="15840">
            <a:noFill/>
          </a:ln>
          <a:effectLst>
            <a:outerShdw blurRad="127000" dist="37674" dir="2700000" sx="99000" sy="99000" algn="tl" rotWithShape="0">
              <a:srgbClr val="000000">
                <a:alpha val="40000"/>
              </a:srgbClr>
            </a:outerShdw>
          </a:effectLst>
        </p:spPr>
      </p:pic>
      <p:sp>
        <p:nvSpPr>
          <p:cNvPr id="49" name="Текстовое поле 48"/>
          <p:cNvSpPr txBox="1"/>
          <p:nvPr/>
        </p:nvSpPr>
        <p:spPr>
          <a:xfrm>
            <a:off x="4265295" y="5538470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50" name="Текстовое поле 49"/>
          <p:cNvSpPr txBox="1"/>
          <p:nvPr/>
        </p:nvSpPr>
        <p:spPr>
          <a:xfrm>
            <a:off x="7005955" y="6031230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640800" y="208080"/>
            <a:ext cx="1767000" cy="28939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 dirty="0" smtClean="0">
                <a:solidFill>
                  <a:srgbClr val="0C0C0C"/>
                </a:solidFill>
                <a:latin typeface="Calibri" panose="020F0502020204030204"/>
              </a:rPr>
              <a:t>Разработка прототипа</a:t>
            </a:r>
            <a:endParaRPr lang="en-US" sz="1290" b="0" strike="noStrike" spc="-1" dirty="0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3"/>
          <p:cNvSpPr/>
          <p:nvPr/>
        </p:nvSpPr>
        <p:spPr>
          <a:xfrm>
            <a:off x="356400" y="-16920"/>
            <a:ext cx="6755760" cy="568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Микропроцессорная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система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управления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БПЛА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для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исследования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местности</a:t>
            </a:r>
            <a:endParaRPr lang="en-US" sz="157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570" b="0" strike="noStrike" spc="-1" dirty="0">
              <a:latin typeface="Arial" panose="020B0604020202020204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21" y="956881"/>
            <a:ext cx="3302924" cy="24771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66" y="956881"/>
            <a:ext cx="3224115" cy="24180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38" y="3865282"/>
            <a:ext cx="2635255" cy="19764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73" y="3610751"/>
            <a:ext cx="3314007" cy="248550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4332" y="2566227"/>
            <a:ext cx="3857096" cy="173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640800" y="208080"/>
            <a:ext cx="17463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Актуальность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3"/>
          <p:cNvSpPr/>
          <p:nvPr/>
        </p:nvSpPr>
        <p:spPr>
          <a:xfrm>
            <a:off x="356400" y="-16920"/>
            <a:ext cx="6755760" cy="568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Микропроцессорная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система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управления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БПЛА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для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исследования</a:t>
            </a:r>
            <a:r>
              <a:rPr lang="en-US" sz="1570" b="0" strike="noStrike" spc="-1" dirty="0">
                <a:solidFill>
                  <a:srgbClr val="2E536C"/>
                </a:solidFill>
                <a:latin typeface="Calibri" panose="020F0502020204030204"/>
              </a:rPr>
              <a:t> </a:t>
            </a:r>
            <a:r>
              <a:rPr lang="en-US" sz="1570" b="0" strike="noStrike" spc="-1" dirty="0" err="1">
                <a:solidFill>
                  <a:srgbClr val="2E536C"/>
                </a:solidFill>
                <a:latin typeface="Calibri" panose="020F0502020204030204"/>
              </a:rPr>
              <a:t>местности</a:t>
            </a:r>
            <a:endParaRPr lang="en-US" sz="157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570" b="0" strike="noStrike" spc="-1" dirty="0">
              <a:latin typeface="Arial" panose="020B0604020202020204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690480" y="1063080"/>
            <a:ext cx="8485200" cy="4978800"/>
          </a:xfrm>
          <a:prstGeom prst="roundRect">
            <a:avLst>
              <a:gd name="adj" fmla="val 212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5"/>
          <p:cNvSpPr/>
          <p:nvPr/>
        </p:nvSpPr>
        <p:spPr>
          <a:xfrm>
            <a:off x="1057320" y="1560985"/>
            <a:ext cx="7589880" cy="51372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Наша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система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имеет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высокую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актуальность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современном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мире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где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все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больше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больше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требуется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точная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оперативная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информация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о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труднодоступных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местах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Такая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система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может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быть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использована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различных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областях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поисковые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экспедиции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военные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задания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мониторинг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окружающей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среды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инфраструктуры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т.д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Это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позволит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значительно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улучшить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качество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эффективность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проводимых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исследований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операций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а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также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снизить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риски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людей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которые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раньше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вынуждены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были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работать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опасных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условиях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 panose="020B0604020202020204"/>
            </a:endParaRPr>
          </a:p>
        </p:txBody>
      </p:sp>
      <p:pic>
        <p:nvPicPr>
          <p:cNvPr id="7" name="Picture 37" descr="C:\Users\pankratov.in\YandexDisk\!NTI\DOCS\ProjectPresentation\icons\PNG\256\43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8647560" y="425520"/>
            <a:ext cx="1039680" cy="1039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638640" y="208080"/>
            <a:ext cx="90504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Проблема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3"/>
          <p:cNvSpPr/>
          <p:nvPr/>
        </p:nvSpPr>
        <p:spPr>
          <a:xfrm>
            <a:off x="347040" y="-16920"/>
            <a:ext cx="681336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381960" y="857880"/>
            <a:ext cx="4319640" cy="55785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920"/>
              </a:spcBef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Проблема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которую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решает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разработанная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система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заключается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возможности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проведения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более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детального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исследования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местности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труднодоступных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районах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>
              <a:lnSpc>
                <a:spcPct val="90000"/>
              </a:lnSpc>
              <a:spcBef>
                <a:spcPts val="920"/>
              </a:spcBef>
            </a:pP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В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некоторых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областях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доступность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местности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исследования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может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быть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ограничена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Традиционные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методы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исследования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могут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быть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неэффективными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или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даже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невозможными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в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таких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условиях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</p:txBody>
      </p:sp>
      <p:sp>
        <p:nvSpPr>
          <p:cNvPr id="6" name="CustomShape 5"/>
          <p:cNvSpPr/>
          <p:nvPr/>
        </p:nvSpPr>
        <p:spPr>
          <a:xfrm>
            <a:off x="5127840" y="857880"/>
            <a:ext cx="4319640" cy="55785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920"/>
              </a:spcBef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Наша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система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обладает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рядом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преимуществ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перед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конкурентами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:</a:t>
            </a:r>
            <a:endParaRPr lang="en-US" sz="1800" b="0" strike="noStrike" spc="-1" dirty="0">
              <a:latin typeface="Arial" panose="020B0604020202020204"/>
            </a:endParaRPr>
          </a:p>
          <a:p>
            <a:pPr marL="210185" indent="-210185">
              <a:lnSpc>
                <a:spcPct val="90000"/>
              </a:lnSpc>
              <a:spcBef>
                <a:spcPts val="920"/>
              </a:spcBef>
              <a:buClr>
                <a:srgbClr val="473848"/>
              </a:buClr>
              <a:buFont typeface="Wingdings" panose="05000000000000000000" pitchFamily="2" charset="2"/>
              <a:buChar char=""/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Превосходная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точность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исследования</a:t>
            </a:r>
            <a:endParaRPr lang="en-US" sz="1800" b="0" strike="noStrike" spc="-1" dirty="0">
              <a:latin typeface="Arial" panose="020B0604020202020204"/>
            </a:endParaRPr>
          </a:p>
          <a:p>
            <a:pPr marL="210185" indent="-210185">
              <a:lnSpc>
                <a:spcPct val="90000"/>
              </a:lnSpc>
              <a:spcBef>
                <a:spcPts val="920"/>
              </a:spcBef>
              <a:buClr>
                <a:srgbClr val="473848"/>
              </a:buClr>
              <a:buFont typeface="Wingdings" panose="05000000000000000000" pitchFamily="2" charset="2"/>
              <a:buChar char=""/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Универсальность</a:t>
            </a:r>
            <a:endParaRPr lang="en-US" sz="1800" b="0" strike="noStrike" spc="-1" dirty="0">
              <a:latin typeface="Arial" panose="020B0604020202020204"/>
            </a:endParaRPr>
          </a:p>
          <a:p>
            <a:pPr marL="210185" indent="-210185">
              <a:lnSpc>
                <a:spcPct val="90000"/>
              </a:lnSpc>
              <a:spcBef>
                <a:spcPts val="920"/>
              </a:spcBef>
              <a:buClr>
                <a:srgbClr val="473848"/>
              </a:buClr>
              <a:buFont typeface="Wingdings" panose="05000000000000000000" pitchFamily="2" charset="2"/>
              <a:buChar char=""/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Экономическая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эффективность</a:t>
            </a:r>
            <a:endParaRPr lang="en-US" sz="1800" b="0" strike="noStrike" spc="-1" dirty="0">
              <a:latin typeface="Arial" panose="020B0604020202020204"/>
            </a:endParaRPr>
          </a:p>
          <a:p>
            <a:pPr marL="210185" indent="-210185">
              <a:lnSpc>
                <a:spcPct val="90000"/>
              </a:lnSpc>
              <a:spcBef>
                <a:spcPts val="920"/>
              </a:spcBef>
              <a:buClr>
                <a:srgbClr val="473848"/>
              </a:buClr>
              <a:buFont typeface="Wingdings" panose="05000000000000000000" pitchFamily="2" charset="2"/>
              <a:buChar char=""/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Интеграция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удобство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использования</a:t>
            </a:r>
            <a:endParaRPr lang="en-US" sz="1800" b="0" strike="noStrike" spc="-1" dirty="0">
              <a:latin typeface="Arial" panose="020B0604020202020204"/>
            </a:endParaRPr>
          </a:p>
          <a:p>
            <a:pPr>
              <a:lnSpc>
                <a:spcPct val="90000"/>
              </a:lnSpc>
              <a:spcBef>
                <a:spcPts val="920"/>
              </a:spcBef>
            </a:pP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Таким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образом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клиенты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получают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техническое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решение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которое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обеспечивает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высокую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точность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эффективность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исследовании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труднодоступных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местностей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, а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также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экономическую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эффективность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 и </a:t>
            </a:r>
            <a:r>
              <a:rPr lang="en-US" sz="18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безопасность</a:t>
            </a:r>
            <a:r>
              <a:rPr lang="en-US" sz="1800" b="0" strike="noStrike" spc="-1" dirty="0">
                <a:solidFill>
                  <a:srgbClr val="473848"/>
                </a:solidFill>
                <a:latin typeface="Calibri" panose="020F0502020204030204"/>
              </a:rPr>
              <a:t>. </a:t>
            </a:r>
            <a:endParaRPr lang="en-US" sz="1800" b="0" strike="noStrike" spc="-1" dirty="0">
              <a:latin typeface="Arial" panose="020B0604020202020204"/>
            </a:endParaRPr>
          </a:p>
        </p:txBody>
      </p:sp>
      <p:pic>
        <p:nvPicPr>
          <p:cNvPr id="453" name="Picture 103" descr="C:\Users\pankratov.in\YandexDisk\!NTI\DOCS\ProjectPresentation\icons\PNG\256\502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666875" y="4718050"/>
            <a:ext cx="1418590" cy="1304925"/>
          </a:xfrm>
          <a:prstGeom prst="rect">
            <a:avLst/>
          </a:prstGeom>
          <a:ln>
            <a:noFill/>
          </a:ln>
        </p:spPr>
      </p:pic>
      <p:pic>
        <p:nvPicPr>
          <p:cNvPr id="724" name="Picture 70" descr="C:\Users\pankratov.in\YandexDisk\!NTI\DOCS\ProjectPresentation\icons\PNG\256\69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506210" y="4845685"/>
            <a:ext cx="1244600" cy="117729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599603" y="337861"/>
            <a:ext cx="12477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29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290" b="1" strike="noStrike" spc="-1" dirty="0" err="1">
                <a:solidFill>
                  <a:srgbClr val="0C0C0C"/>
                </a:solidFill>
                <a:latin typeface="Calibri" panose="020F0502020204030204"/>
              </a:rPr>
              <a:t>проекта</a:t>
            </a:r>
            <a:endParaRPr lang="en-US" sz="1290" b="0" strike="noStrike" spc="-1" dirty="0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3"/>
          <p:cNvSpPr/>
          <p:nvPr/>
        </p:nvSpPr>
        <p:spPr>
          <a:xfrm>
            <a:off x="347040" y="-16920"/>
            <a:ext cx="681336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915840" y="1301040"/>
            <a:ext cx="5254920" cy="22392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C0C0C"/>
                </a:solidFill>
                <a:latin typeface="Calibri" panose="020F0502020204030204"/>
              </a:rPr>
              <a:t>Целевые рынки</a:t>
            </a:r>
            <a:endParaRPr lang="en-US" sz="18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 panose="020B0604020202020204"/>
            </a:endParaRPr>
          </a:p>
          <a:p>
            <a:pPr marL="245110" indent="-245110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en-US" sz="1800" b="0" strike="noStrike" spc="-1">
                <a:solidFill>
                  <a:srgbClr val="0C0C0C"/>
                </a:solidFill>
                <a:latin typeface="Calibri" panose="020F0502020204030204"/>
              </a:rPr>
              <a:t>Геологические и геодезические исследования;</a:t>
            </a:r>
            <a:endParaRPr lang="en-US" sz="18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 panose="020B0604020202020204"/>
            </a:endParaRPr>
          </a:p>
          <a:p>
            <a:pPr marL="245110" indent="-245110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en-US" sz="1800" b="0" strike="noStrike" spc="-1">
                <a:solidFill>
                  <a:srgbClr val="0C0C0C"/>
                </a:solidFill>
                <a:latin typeface="Calibri" panose="020F0502020204030204"/>
              </a:rPr>
              <a:t>Военные организации;</a:t>
            </a:r>
            <a:endParaRPr lang="en-US" sz="18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 panose="020B0604020202020204"/>
            </a:endParaRPr>
          </a:p>
          <a:p>
            <a:pPr marL="245110" indent="-245110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en-US" sz="1800" b="0" strike="noStrike" spc="-1">
                <a:solidFill>
                  <a:srgbClr val="0C0C0C"/>
                </a:solidFill>
                <a:latin typeface="Calibri" panose="020F0502020204030204"/>
              </a:rPr>
              <a:t>Службы спасения;</a:t>
            </a:r>
            <a:endParaRPr lang="en-US" sz="18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 panose="020B0604020202020204"/>
            </a:endParaRPr>
          </a:p>
        </p:txBody>
      </p:sp>
      <p:pic>
        <p:nvPicPr>
          <p:cNvPr id="6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064040" y="2186640"/>
            <a:ext cx="5591880" cy="432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2"/>
          <p:cNvSpPr txBox="1"/>
          <p:nvPr/>
        </p:nvSpPr>
        <p:spPr>
          <a:xfrm>
            <a:off x="7677000" y="6356520"/>
            <a:ext cx="2228400" cy="364680"/>
          </a:xfrm>
          <a:prstGeom prst="rect">
            <a:avLst/>
          </a:prstGeom>
          <a:noFill/>
          <a:ln>
            <a:noFill/>
          </a:ln>
        </p:spPr>
        <p:txBody>
          <a:bodyPr lIns="83880" tIns="42120" rIns="83880" bIns="42120" anchor="ctr">
            <a:noAutofit/>
          </a:bodyPr>
          <a:lstStyle/>
          <a:p>
            <a:pPr algn="r">
              <a:lnSpc>
                <a:spcPct val="100000"/>
              </a:lnSpc>
            </a:pPr>
            <a:fld id="{ED06DFF9-E753-42DB-B85D-D3DB4E09CA26}" type="slidenum">
              <a:rPr lang="en-US" sz="1100" b="0" strike="noStrike" spc="-1">
                <a:solidFill>
                  <a:srgbClr val="8B8B8B"/>
                </a:solidFill>
                <a:latin typeface="Calibri" panose="020F0502020204030204"/>
              </a:rPr>
              <a:t>7</a:t>
            </a:fld>
            <a:endParaRPr lang="en-US" sz="1100" b="0" strike="noStrike" spc="-1">
              <a:latin typeface="Times New Roman" panose="02020603050405020304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58200" y="0"/>
            <a:ext cx="761148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646560" y="343041"/>
            <a:ext cx="12477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29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290" b="1" strike="noStrike" spc="-1" dirty="0" err="1">
                <a:solidFill>
                  <a:srgbClr val="0C0C0C"/>
                </a:solidFill>
                <a:latin typeface="Calibri" panose="020F0502020204030204"/>
              </a:rPr>
              <a:t>проекта</a:t>
            </a:r>
            <a:endParaRPr lang="en-US" sz="1290" b="0" strike="noStrike" spc="-1" dirty="0">
              <a:latin typeface="Arial" panose="020B0604020202020204"/>
            </a:endParaRPr>
          </a:p>
        </p:txBody>
      </p:sp>
      <p:sp>
        <p:nvSpPr>
          <p:cNvPr id="6" name="CustomShape 5"/>
          <p:cNvSpPr/>
          <p:nvPr/>
        </p:nvSpPr>
        <p:spPr>
          <a:xfrm>
            <a:off x="1986861" y="1117372"/>
            <a:ext cx="6558050" cy="461660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Геологические</a:t>
            </a:r>
            <a:r>
              <a:rPr lang="en-US" sz="180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геодезические</a:t>
            </a:r>
            <a:r>
              <a:rPr lang="en-US" sz="180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исследования</a:t>
            </a:r>
            <a:endParaRPr lang="en-US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Данный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целевой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включает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компании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организации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занимающиеся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изучением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геологических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геодезических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данных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различных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целей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поиск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полезных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ископаемых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картография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планирование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строительства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Динамика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демонстрирует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стабильный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рост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благодаря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постоянному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спросу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данные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Барьеры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входа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требования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надежности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конкуренция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уже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установленными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игроками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рынке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</p:txBody>
      </p:sp>
      <p:pic>
        <p:nvPicPr>
          <p:cNvPr id="7" name="Picture 142" descr="C:\Users\pankratov.in\YandexDisk\!NTI\DOCS\ProjectPresentation\icons\PNG\256\296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785407" y="3243600"/>
            <a:ext cx="1682640" cy="1682640"/>
          </a:xfrm>
          <a:prstGeom prst="rect">
            <a:avLst/>
          </a:prstGeom>
          <a:ln>
            <a:noFill/>
          </a:ln>
        </p:spPr>
      </p:pic>
      <p:pic>
        <p:nvPicPr>
          <p:cNvPr id="8" name="Picture 137" descr="C:\Users\pankratov.in\YandexDisk\!NTI\DOCS\ProjectPresentation\icons\PNG\256\291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33280" y="1149120"/>
            <a:ext cx="1427760" cy="1427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2"/>
          <p:cNvSpPr txBox="1"/>
          <p:nvPr/>
        </p:nvSpPr>
        <p:spPr>
          <a:xfrm>
            <a:off x="7677000" y="6356520"/>
            <a:ext cx="2228400" cy="364680"/>
          </a:xfrm>
          <a:prstGeom prst="rect">
            <a:avLst/>
          </a:prstGeom>
          <a:noFill/>
          <a:ln>
            <a:noFill/>
          </a:ln>
        </p:spPr>
        <p:txBody>
          <a:bodyPr lIns="83880" tIns="42120" rIns="83880" bIns="42120" anchor="ctr">
            <a:noAutofit/>
          </a:bodyPr>
          <a:lstStyle/>
          <a:p>
            <a:pPr algn="r">
              <a:lnSpc>
                <a:spcPct val="100000"/>
              </a:lnSpc>
            </a:pPr>
            <a:fld id="{07763E47-D85A-4A54-9103-FF3B704A6DC0}" type="slidenum">
              <a:rPr lang="en-US" sz="1100" b="0" strike="noStrike" spc="-1">
                <a:solidFill>
                  <a:srgbClr val="8B8B8B"/>
                </a:solidFill>
                <a:latin typeface="Calibri" panose="020F0502020204030204"/>
              </a:rPr>
              <a:t>8</a:t>
            </a:fld>
            <a:endParaRPr lang="en-US" sz="1100" b="0" strike="noStrike" spc="-1">
              <a:latin typeface="Times New Roman" panose="02020603050405020304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58200" y="0"/>
            <a:ext cx="761148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639360" y="208080"/>
            <a:ext cx="12477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Рынок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6" name="CustomShape 5"/>
          <p:cNvSpPr/>
          <p:nvPr/>
        </p:nvSpPr>
        <p:spPr>
          <a:xfrm>
            <a:off x="632520" y="841320"/>
            <a:ext cx="7649640" cy="461660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Военные</a:t>
            </a:r>
            <a:r>
              <a:rPr lang="en-US" sz="180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организации</a:t>
            </a:r>
            <a:endParaRPr lang="en-US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Военные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организации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армия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авиация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спецназы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активно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ищут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новые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способы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получения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точной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информации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рамках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своих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операций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Это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включает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исследование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территорий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поиск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скрытых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объектов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определение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оптимальных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маршрутов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организации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обладают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значительными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бюджетами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готовы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инвестировать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передовые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технологии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которые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позволят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им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повысить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эффективность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безопасность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своих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операций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 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Динамика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последние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годы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демонстрирует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рост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Барьеры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входа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требования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надежности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конкуренция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уже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установленными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организациями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рынке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</p:txBody>
      </p:sp>
      <p:pic>
        <p:nvPicPr>
          <p:cNvPr id="7" name="Picture 60" descr="C:\Users\pankratov.in\YandexDisk\!NTI\DOCS\ProjectPresentation\icons\PNG\256\217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660440" y="3787560"/>
            <a:ext cx="2088720" cy="2088720"/>
          </a:xfrm>
          <a:prstGeom prst="rect">
            <a:avLst/>
          </a:prstGeom>
          <a:ln>
            <a:noFill/>
          </a:ln>
        </p:spPr>
      </p:pic>
      <p:pic>
        <p:nvPicPr>
          <p:cNvPr id="8" name="Picture 139" descr="C:\Users\pankratov.in\YandexDisk\!NTI\DOCS\ProjectPresentation\icons\PNG\256\293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170200" y="1707840"/>
            <a:ext cx="1362240" cy="1362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2"/>
          <p:cNvSpPr txBox="1"/>
          <p:nvPr/>
        </p:nvSpPr>
        <p:spPr>
          <a:xfrm>
            <a:off x="7677000" y="6356520"/>
            <a:ext cx="2228400" cy="364680"/>
          </a:xfrm>
          <a:prstGeom prst="rect">
            <a:avLst/>
          </a:prstGeom>
          <a:noFill/>
          <a:ln>
            <a:noFill/>
          </a:ln>
        </p:spPr>
        <p:txBody>
          <a:bodyPr lIns="83880" tIns="42120" rIns="83880" bIns="42120" anchor="ctr">
            <a:noAutofit/>
          </a:bodyPr>
          <a:lstStyle/>
          <a:p>
            <a:pPr algn="r">
              <a:lnSpc>
                <a:spcPct val="100000"/>
              </a:lnSpc>
            </a:pPr>
            <a:fld id="{94A72FB5-547B-4164-8419-1B1A6EC8DF0B}" type="slidenum">
              <a:rPr lang="en-US" sz="1100" b="0" strike="noStrike" spc="-1">
                <a:solidFill>
                  <a:srgbClr val="8B8B8B"/>
                </a:solidFill>
                <a:latin typeface="Calibri" panose="020F0502020204030204"/>
              </a:rPr>
              <a:t>9</a:t>
            </a:fld>
            <a:endParaRPr lang="en-US" sz="1100" b="0" strike="noStrike" spc="-1">
              <a:latin typeface="Times New Roman" panose="02020603050405020304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358200" y="0"/>
            <a:ext cx="761148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639360" y="208080"/>
            <a:ext cx="12477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Рынок проекта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2029680" y="1119240"/>
            <a:ext cx="6104520" cy="420110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Спасательные</a:t>
            </a:r>
            <a:r>
              <a:rPr lang="en-US" sz="1800" b="1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1" strike="noStrike" spc="-1" dirty="0" err="1">
                <a:solidFill>
                  <a:srgbClr val="0C0C0C"/>
                </a:solidFill>
                <a:latin typeface="Calibri" panose="020F0502020204030204"/>
              </a:rPr>
              <a:t>службы</a:t>
            </a:r>
            <a:endParaRPr lang="en-US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Данный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целевой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нуждается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инструментах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точного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исследования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труднодоступных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местах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Это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позволит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им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быстро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эффективно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реагировать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чрезвычайные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ситуации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такие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как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наводнения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землетрясения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поиск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пропавших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   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Динамика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рынок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демонстрирует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высокий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рост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  <a:p>
            <a:pPr marL="285750" indent="-285750">
              <a:lnSpc>
                <a:spcPct val="150000"/>
              </a:lnSpc>
              <a:buClr>
                <a:srgbClr val="0C0C0C"/>
              </a:buClr>
              <a:buFont typeface="Arial" panose="020B0604020202020204"/>
              <a:buChar char="•"/>
            </a:pP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Барьеры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для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входа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: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высокие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требования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точности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надежности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,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конкуренция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с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уже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установленными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игроками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на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Calibri" panose="020F0502020204030204"/>
              </a:rPr>
              <a:t>рынке</a:t>
            </a:r>
            <a:r>
              <a:rPr lang="en-US" sz="1800" b="0" strike="noStrike" spc="-1" dirty="0">
                <a:solidFill>
                  <a:srgbClr val="0C0C0C"/>
                </a:solidFill>
                <a:latin typeface="Calibri" panose="020F0502020204030204"/>
              </a:rPr>
              <a:t>.</a:t>
            </a:r>
            <a:endParaRPr lang="en-US" sz="1800" b="0" strike="noStrike" spc="-1" dirty="0">
              <a:latin typeface="Arial" panose="020B0604020202020204"/>
            </a:endParaRPr>
          </a:p>
        </p:txBody>
      </p:sp>
      <p:pic>
        <p:nvPicPr>
          <p:cNvPr id="246" name="Picture 16" descr="C:\Users\pankratov.in\YandexDisk\!NTI\DOCS\ProjectPresentation\icons\PNG\256\1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677000" y="2453760"/>
            <a:ext cx="1950120" cy="1950120"/>
          </a:xfrm>
          <a:prstGeom prst="rect">
            <a:avLst/>
          </a:prstGeom>
          <a:ln>
            <a:noFill/>
          </a:ln>
        </p:spPr>
      </p:pic>
      <p:pic>
        <p:nvPicPr>
          <p:cNvPr id="247" name="Picture 20" descr="C:\Users\pankratov.in\YandexDisk\!NTI\DOCS\ProjectPresentation\icons\PNG\256\418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44880" y="914400"/>
            <a:ext cx="1539000" cy="153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638280" y="208080"/>
            <a:ext cx="104364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Конкуренты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249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0" name="CustomShape 3"/>
          <p:cNvSpPr/>
          <p:nvPr/>
        </p:nvSpPr>
        <p:spPr>
          <a:xfrm>
            <a:off x="347040" y="-16920"/>
            <a:ext cx="681336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graphicFrame>
        <p:nvGraphicFramePr>
          <p:cNvPr id="251" name="Table 4"/>
          <p:cNvGraphicFramePr/>
          <p:nvPr>
            <p:extLst>
              <p:ext uri="{D42A27DB-BD31-4B8C-83A1-F6EECF244321}">
                <p14:modId xmlns:p14="http://schemas.microsoft.com/office/powerpoint/2010/main" val="3187202076"/>
              </p:ext>
            </p:extLst>
          </p:nvPr>
        </p:nvGraphicFramePr>
        <p:xfrm>
          <a:off x="344804" y="621030"/>
          <a:ext cx="6169012" cy="6070984"/>
        </p:xfrm>
        <a:graphic>
          <a:graphicData uri="http://schemas.openxmlformats.org/drawingml/2006/table">
            <a:tbl>
              <a:tblPr/>
              <a:tblGrid>
                <a:gridCol w="10935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28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67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85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72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464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dirty="0"/>
                    </a:p>
                  </a:txBody>
                  <a:tcPr marL="60480" marR="60480">
                    <a:lnL w="28080">
                      <a:noFill/>
                    </a:lnL>
                    <a:lnR w="12240">
                      <a:noFill/>
                    </a:lnR>
                    <a:lnT w="28080">
                      <a:noFill/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>
                          <a:solidFill>
                            <a:srgbClr val="000000"/>
                          </a:solidFill>
                          <a:latin typeface="Calibri Light" panose="020F0302020204030204"/>
                        </a:rPr>
                        <a:t>DJI MAVIC</a:t>
                      </a:r>
                      <a:r>
                        <a:rPr lang="en-US" sz="900" b="1" strike="noStrike" spc="-1" baseline="0" dirty="0">
                          <a:solidFill>
                            <a:srgbClr val="000000"/>
                          </a:solidFill>
                          <a:latin typeface="Calibri Light" panose="020F0302020204030204"/>
                        </a:rPr>
                        <a:t> 3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28080">
                      <a:noFill/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Calibri Light" panose="020F0302020204030204"/>
                        </a:rPr>
                        <a:t>Наше решение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28080">
                      <a:noFill/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00000"/>
                          </a:solidFill>
                          <a:latin typeface="Calibri Light" panose="020F0302020204030204"/>
                        </a:rPr>
                        <a:t>Ланцет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28080">
                      <a:noFill/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>
                          <a:solidFill>
                            <a:srgbClr val="000000"/>
                          </a:solidFill>
                          <a:latin typeface="Calibri Light" panose="020F0302020204030204"/>
                        </a:rPr>
                        <a:t>DJI Phantom 4  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28080">
                      <a:noFill/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54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Гибкость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в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взлёте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и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посадке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2808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Обладает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высокой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гибкостью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взл</a:t>
                      </a:r>
                      <a:r>
                        <a:rPr lang="ru-RU" altLang="en-US" sz="900" b="0" strike="noStrike" spc="-1" dirty="0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те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посадке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благодаря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своей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компактной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конструкции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. 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Нужен стартер. Возможны проблемы с ветренной погодой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Имеет возможность вертикального взл</a:t>
                      </a:r>
                      <a:r>
                        <a:rPr lang="ru-RU" altLang="en-US" sz="900" b="0" strike="noStrike" spc="-1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>
                          <a:latin typeface="Calibri" panose="020F0502020204030204"/>
                        </a:rPr>
                        <a:t>та и посадки, гибкий и приспособлен для работы в различных условиях 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Имеет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отличную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гибкость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взл</a:t>
                      </a:r>
                      <a:r>
                        <a:rPr lang="ru-RU" altLang="en-US" sz="900" b="0" strike="noStrike" spc="-1" dirty="0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те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посадке</a:t>
                      </a:r>
                      <a:endParaRPr lang="en-US" sz="900" b="0" strike="noStrike" spc="-1" dirty="0">
                        <a:latin typeface="Calibri" panose="020F050202020403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8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Дальность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полета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2808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Меньшая дальностью пол</a:t>
                      </a:r>
                      <a:r>
                        <a:rPr lang="ru-RU" altLang="en-US" sz="900" b="0" strike="noStrike" spc="-1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>
                          <a:latin typeface="Calibri" panose="020F0502020204030204"/>
                        </a:rPr>
                        <a:t>та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Гипотетически может дойти и до 100км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Большая дальность пол</a:t>
                      </a:r>
                      <a:r>
                        <a:rPr lang="ru-RU" altLang="en-US" sz="900" b="0" strike="noStrike" spc="-1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>
                          <a:latin typeface="Calibri" panose="020F0502020204030204"/>
                        </a:rPr>
                        <a:t>та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Составляет до 5-7 километров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81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Скорость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и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точность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разведки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2808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>
                          <a:latin typeface="Calibri" panose="020F0502020204030204"/>
                        </a:rPr>
                        <a:t>Mavic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может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достигать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скоростей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до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65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км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/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ч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.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Высокая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скорость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точность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за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счёт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параллельной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разведки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одновременно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несколькими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дронам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,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так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же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записью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локальный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носитель</a:t>
                      </a:r>
                      <a:endParaRPr lang="en-US" sz="900" b="0" strike="noStrike" spc="-1" dirty="0">
                        <a:latin typeface="Calibri" panose="020F050202020403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Способен перемещаться с высокой скоростью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Способен развивать скорость до 70 км/ч.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865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Размеры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исследуемой</a:t>
                      </a:r>
                      <a:r>
                        <a:rPr lang="en-US" sz="900" b="1" strike="noStrike" spc="-1" dirty="0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</a:t>
                      </a: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области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2808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Размер исследуемой области с помощью DJI Mavic ограничен дальностью пол</a:t>
                      </a:r>
                      <a:r>
                        <a:rPr lang="ru-RU" altLang="en-US" sz="900" b="0" strike="noStrike" spc="-1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>
                          <a:latin typeface="Calibri" panose="020F0502020204030204"/>
                        </a:rPr>
                        <a:t>та и временем автономного пол</a:t>
                      </a:r>
                      <a:r>
                        <a:rPr lang="ru-RU" altLang="en-US" sz="900" b="0" strike="noStrike" spc="-1">
                          <a:latin typeface="Calibri" panose="020F0502020204030204"/>
                        </a:rPr>
                        <a:t>ё</a:t>
                      </a:r>
                      <a:r>
                        <a:rPr lang="en-US" sz="900" b="0" strike="noStrike" spc="-1">
                          <a:latin typeface="Calibri" panose="020F0502020204030204"/>
                        </a:rPr>
                        <a:t>та. 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Малый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размер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, в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пределах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полёта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носимых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квадракоптеров</a:t>
                      </a:r>
                      <a:endParaRPr lang="en-US" sz="900" b="0" strike="noStrike" spc="-1" dirty="0">
                        <a:latin typeface="Calibri" panose="020F050202020403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Покрывает большие территории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Используется на относительно небольших территориях, хотя его возможности позволяют осуществлять исследования в различных условиях.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19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00" b="1" strike="noStrike" spc="-1" dirty="0" err="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Отказоустойчивость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2808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2808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Высокая отказоустойчивость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2808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Высокая отказоустойчивость за счёт управления каждым из подвижных элементов (но ниже цельного RC самолёта)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28080">
                      <a:noFill/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>
                          <a:latin typeface="Calibri" panose="020F0502020204030204"/>
                        </a:rPr>
                        <a:t>Опособен выдерживать непредвиденные ситуации, такие как погодные условия, воздушные сражения или возможные технические сбои.</a:t>
                      </a: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1224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2808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strike="noStrike" spc="-1" dirty="0">
                          <a:latin typeface="Calibri" panose="020F0502020204030204"/>
                        </a:rPr>
                        <a:t>DJI Phantom</a:t>
                      </a:r>
                      <a:r>
                        <a:rPr lang="ru-RU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обеспечивает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высокую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отказоустойчивость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.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Он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имеет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систему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возвращения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базу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в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случае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потери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сигнала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или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низкого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заряда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 </a:t>
                      </a:r>
                      <a:r>
                        <a:rPr lang="en-US" sz="900" b="0" strike="noStrike" spc="-1" dirty="0" err="1">
                          <a:latin typeface="Calibri" panose="020F0502020204030204"/>
                        </a:rPr>
                        <a:t>батареи</a:t>
                      </a:r>
                      <a:r>
                        <a:rPr lang="en-US" sz="900" b="0" strike="noStrike" spc="-1" dirty="0">
                          <a:latin typeface="Calibri" panose="020F0502020204030204"/>
                        </a:rPr>
                        <a:t>. </a:t>
                      </a:r>
                      <a:endParaRPr lang="en-US" sz="900" b="0" strike="noStrike" spc="-1" dirty="0">
                        <a:latin typeface="Arial" panose="020B0604020202020204"/>
                      </a:endParaRPr>
                    </a:p>
                  </a:txBody>
                  <a:tcPr marL="60480" marR="60480" marT="29520" marB="29520" anchor="ctr">
                    <a:lnL w="12240">
                      <a:noFill/>
                    </a:lnL>
                    <a:lnR w="28080">
                      <a:noFill/>
                    </a:lnR>
                    <a:lnT w="6480">
                      <a:solidFill>
                        <a:srgbClr val="868686"/>
                      </a:solidFill>
                    </a:lnT>
                    <a:lnB w="2808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2" name="CustomShape 5"/>
          <p:cNvSpPr/>
          <p:nvPr/>
        </p:nvSpPr>
        <p:spPr>
          <a:xfrm>
            <a:off x="6688476" y="1294544"/>
            <a:ext cx="2958958" cy="4423183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48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65160" tIns="32760" rIns="65160" bIns="3276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855"/>
              </a:spcAft>
            </a:pPr>
            <a:r>
              <a:rPr lang="ru-RU" altLang="en-US" sz="1150" spc="-1" dirty="0">
                <a:solidFill>
                  <a:srgbClr val="494949"/>
                </a:solidFill>
                <a:latin typeface="Calibri" panose="020F0502020204030204" charset="0"/>
                <a:ea typeface="Helvetica Neue"/>
                <a:cs typeface="Calibri" panose="020F0502020204030204" charset="0"/>
                <a:sym typeface="+mn-ea"/>
              </a:rPr>
              <a:t> </a:t>
            </a:r>
            <a:r>
              <a:rPr lang="en-US" sz="1150" b="0" strike="noStrike" spc="-1" dirty="0" err="1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Конкурентные</a:t>
            </a:r>
            <a:r>
              <a:rPr lang="en-US" sz="1150" b="0" strike="noStrike" spc="-1" dirty="0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 </a:t>
            </a:r>
            <a:r>
              <a:rPr lang="en-US" sz="1150" b="0" strike="noStrike" spc="-1" dirty="0" err="1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преимущества</a:t>
            </a:r>
            <a:r>
              <a:rPr lang="en-US" sz="1150" b="0" strike="noStrike" spc="-1" dirty="0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 </a:t>
            </a:r>
            <a:r>
              <a:rPr lang="en-US" sz="1150" b="0" strike="noStrike" spc="-1" dirty="0" err="1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продукта</a:t>
            </a:r>
            <a:r>
              <a:rPr lang="en-US" sz="1150" b="0" strike="noStrike" spc="-1" dirty="0">
                <a:solidFill>
                  <a:srgbClr val="0C0C0C"/>
                </a:solidFill>
                <a:latin typeface="Calibri" panose="020F0502020204030204" charset="0"/>
                <a:ea typeface="Helvetica Neue"/>
                <a:cs typeface="Calibri" panose="020F0502020204030204" charset="0"/>
              </a:rPr>
              <a:t> </a:t>
            </a:r>
          </a:p>
          <a:p>
            <a:pPr marL="171450" indent="-171450" algn="just">
              <a:lnSpc>
                <a:spcPct val="100000"/>
              </a:lnSpc>
              <a:spcAft>
                <a:spcPts val="855"/>
              </a:spcAft>
              <a:buFont typeface="Arial" panose="020B0604020202020204" pitchFamily="34" charset="0"/>
              <a:buChar char="•"/>
            </a:pP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Более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точное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исследование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местности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труднодоступных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местах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благодаря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использованию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дронов-квадракоптеров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связке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самолетом-носителем</a:t>
            </a:r>
            <a:endParaRPr lang="en-US" sz="900" b="0" strike="noStrike" spc="-1" dirty="0">
              <a:latin typeface="Calibri" panose="020F0502020204030204" charset="0"/>
              <a:cs typeface="Calibri" panose="020F0502020204030204" charset="0"/>
            </a:endParaRPr>
          </a:p>
          <a:p>
            <a:pPr marL="171450" indent="-171450" algn="just">
              <a:lnSpc>
                <a:spcPct val="100000"/>
              </a:lnSpc>
              <a:spcAft>
                <a:spcPts val="855"/>
              </a:spcAft>
              <a:buFont typeface="Arial" panose="020B0604020202020204" pitchFamily="34" charset="0"/>
              <a:buChar char="•"/>
            </a:pP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Универсальность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использования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системы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поисковых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экспедициях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военных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заданиях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других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областях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где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требуется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детальное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исследование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местности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.</a:t>
            </a:r>
          </a:p>
          <a:p>
            <a:pPr marL="171450" indent="-171450" algn="just">
              <a:lnSpc>
                <a:spcPct val="100000"/>
              </a:lnSpc>
              <a:spcAft>
                <a:spcPts val="855"/>
              </a:spcAft>
              <a:buFont typeface="Arial" panose="020B0604020202020204" pitchFamily="34" charset="0"/>
              <a:buChar char="•"/>
            </a:pP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Высокая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маневренность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возможность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быстрого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перемещения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большие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расстояния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благодаря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использованию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самолета-носителя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.</a:t>
            </a:r>
          </a:p>
          <a:p>
            <a:pPr marL="171450" indent="-171450" algn="just">
              <a:lnSpc>
                <a:spcPct val="100000"/>
              </a:lnSpc>
              <a:spcAft>
                <a:spcPts val="855"/>
              </a:spcAft>
              <a:buFont typeface="Arial" panose="020B0604020202020204" pitchFamily="34" charset="0"/>
              <a:buChar char="•"/>
            </a:pP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Сравнительно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низкие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затраты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эксплуатацию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обслуживание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системы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по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сравнению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аналогичными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продуктами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такими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как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DJI MAVIC, DJI PHANTOM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Ланцета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.</a:t>
            </a:r>
          </a:p>
          <a:p>
            <a:pPr marL="171450" indent="-171450" algn="just">
              <a:lnSpc>
                <a:spcPct val="100000"/>
              </a:lnSpc>
              <a:spcAft>
                <a:spcPts val="855"/>
              </a:spcAft>
              <a:buFont typeface="Arial" panose="020B0604020202020204" pitchFamily="34" charset="0"/>
              <a:buChar char="•"/>
            </a:pP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Высокая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надежность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безопасность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работы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системы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благодаря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использованию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передовых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технологий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900" b="0" strike="noStrike" spc="-1" dirty="0" err="1">
                <a:latin typeface="Calibri" panose="020F0502020204030204" charset="0"/>
                <a:cs typeface="Calibri" panose="020F0502020204030204" charset="0"/>
              </a:rPr>
              <a:t>материалов</a:t>
            </a:r>
            <a:r>
              <a:rPr lang="en-US" sz="900" b="0" strike="noStrike" spc="-1" dirty="0">
                <a:latin typeface="Calibri" panose="020F0502020204030204" charset="0"/>
                <a:cs typeface="Calibri" panose="020F0502020204030204" charset="0"/>
              </a:rPr>
              <a:t>.</a:t>
            </a:r>
          </a:p>
          <a:p>
            <a:pPr marL="171450" indent="-171450" algn="just">
              <a:lnSpc>
                <a:spcPct val="100000"/>
              </a:lnSpc>
              <a:spcAft>
                <a:spcPts val="430"/>
              </a:spcAft>
              <a:buFont typeface="Arial" panose="020B0604020202020204" pitchFamily="34" charset="0"/>
              <a:buChar char="•"/>
            </a:pPr>
            <a:endParaRPr lang="en-US" sz="900" b="0" strike="noStrike" spc="-1" dirty="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639720" y="208080"/>
            <a:ext cx="126000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Бизнес-модель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254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CustomShape 3"/>
          <p:cNvSpPr/>
          <p:nvPr/>
        </p:nvSpPr>
        <p:spPr>
          <a:xfrm>
            <a:off x="347040" y="-16920"/>
            <a:ext cx="6813360" cy="357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1570" b="0" strike="noStrike" spc="-1">
                <a:solidFill>
                  <a:srgbClr val="2E536C"/>
                </a:solidFill>
                <a:latin typeface="Calibri" panose="020F0502020204030204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sp>
        <p:nvSpPr>
          <p:cNvPr id="256" name="CustomShape 4"/>
          <p:cNvSpPr/>
          <p:nvPr/>
        </p:nvSpPr>
        <p:spPr>
          <a:xfrm>
            <a:off x="1171575" y="890270"/>
            <a:ext cx="7660640" cy="5759450"/>
          </a:xfrm>
          <a:prstGeom prst="roundRect">
            <a:avLst>
              <a:gd name="adj" fmla="val 212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n-US" sz="1290" b="0" strike="noStrike" spc="-1">
              <a:latin typeface="Arial" panose="020B0604020202020204"/>
            </a:endParaRPr>
          </a:p>
        </p:txBody>
      </p:sp>
      <p:pic>
        <p:nvPicPr>
          <p:cNvPr id="257" name="Picture 221" descr="C:\Users\pankratov.in\YandexDisk\!NTI\DOCS\ProjectPresentation\icons\PNG\256\37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30" y="1167765"/>
            <a:ext cx="1134110" cy="1128395"/>
          </a:xfrm>
          <a:prstGeom prst="rect">
            <a:avLst/>
          </a:prstGeom>
          <a:ln>
            <a:noFill/>
          </a:ln>
        </p:spPr>
      </p:pic>
      <p:pic>
        <p:nvPicPr>
          <p:cNvPr id="258" name="Picture 149" descr="C:\Users\pankratov.in\YandexDisk\!NTI\DOCS\ProjectPresentation\icons\PNG\256\303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30" y="2971165"/>
            <a:ext cx="1034415" cy="971550"/>
          </a:xfrm>
          <a:prstGeom prst="rect">
            <a:avLst/>
          </a:prstGeom>
          <a:ln>
            <a:noFill/>
          </a:ln>
        </p:spPr>
      </p:pic>
      <p:pic>
        <p:nvPicPr>
          <p:cNvPr id="259" name="Picture 29" descr="C:\Users\pankratov.in\YandexDisk\!NTI\DOCS\ProjectPresentation\icons\PNG\256\109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8875395" y="1285240"/>
            <a:ext cx="948055" cy="887730"/>
          </a:xfrm>
          <a:prstGeom prst="rect">
            <a:avLst/>
          </a:prstGeom>
          <a:ln>
            <a:noFill/>
          </a:ln>
        </p:spPr>
      </p:pic>
      <p:pic>
        <p:nvPicPr>
          <p:cNvPr id="260" name="Picture 30" descr="C:\Users\pankratov.in\YandexDisk\!NTI\DOCS\ProjectPresentation\icons\PNG\256\29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41275" y="4844415"/>
            <a:ext cx="1094105" cy="911860"/>
          </a:xfrm>
          <a:prstGeom prst="rect">
            <a:avLst/>
          </a:prstGeom>
          <a:ln>
            <a:noFill/>
          </a:ln>
        </p:spPr>
      </p:pic>
      <p:pic>
        <p:nvPicPr>
          <p:cNvPr id="261" name="Picture 22" descr="C:\Users\pankratov.in\YandexDisk\!NTI\DOCS\ProjectPresentation\icons\PNG\256\21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8868410" y="2897505"/>
            <a:ext cx="1077595" cy="955675"/>
          </a:xfrm>
          <a:prstGeom prst="rect">
            <a:avLst/>
          </a:prstGeom>
          <a:ln>
            <a:noFill/>
          </a:ln>
        </p:spPr>
      </p:pic>
      <p:pic>
        <p:nvPicPr>
          <p:cNvPr id="262" name="Picture 140" descr="C:\Users\pankratov.in\YandexDisk\!NTI\DOCS\ProjectPresentation\icons\PNG\256\294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8875395" y="4853940"/>
            <a:ext cx="974725" cy="1054100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Таблица 2"/>
          <p:cNvGraphicFramePr/>
          <p:nvPr/>
        </p:nvGraphicFramePr>
        <p:xfrm>
          <a:off x="1288415" y="975995"/>
          <a:ext cx="7426325" cy="5587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79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38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81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98120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/>
                        <a:t>Ключевые партнеры</a:t>
                      </a:r>
                    </a:p>
                    <a:p>
                      <a:pPr>
                        <a:buNone/>
                      </a:pPr>
                      <a:endParaRPr lang="ru-RU" altLang="en-US" sz="1400"/>
                    </a:p>
                    <a:p>
                      <a:pPr algn="l">
                        <a:buNone/>
                      </a:pPr>
                      <a:r>
                        <a:rPr lang="ru-RU" altLang="en-US" sz="1200" b="0"/>
                        <a:t>Производители самолетов-носителей и дронов,  поставщики технических компонентов и оборудования, партнеры по выполнению конкретных поисковых, военных и других задач</a:t>
                      </a:r>
                    </a:p>
                  </a:txBody>
                  <a:tcPr>
                    <a:solidFill>
                      <a:srgbClr val="FFD2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/>
                        <a:t>Ключевые процессы</a:t>
                      </a:r>
                    </a:p>
                    <a:p>
                      <a:pPr>
                        <a:buNone/>
                      </a:pP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200" b="0"/>
                        <a:t>Разработка и сборка ,тестирование и оптимизация, взаимодействие с клиентами</a:t>
                      </a:r>
                    </a:p>
                  </a:txBody>
                  <a:tcPr>
                    <a:solidFill>
                      <a:srgbClr val="FF806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/>
                        <a:t>Ценностное предложение</a:t>
                      </a:r>
                    </a:p>
                    <a:p>
                      <a:pPr>
                        <a:buNone/>
                      </a:pP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200" b="0"/>
                        <a:t>Исследование местности в труднодоступных местах, выполненияе поисковых экспедиций и военных заданий</a:t>
                      </a:r>
                    </a:p>
                  </a:txBody>
                  <a:tcPr>
                    <a:solidFill>
                      <a:srgbClr val="FFD2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/>
                        <a:t>Отношения с клиентом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/>
                        <a:t>Предоставление консультаций и технической поддержки по использованию системы, взаимодействие и обратная связь</a:t>
                      </a:r>
                    </a:p>
                  </a:txBody>
                  <a:tcPr>
                    <a:solidFill>
                      <a:srgbClr val="FF806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/>
                        <a:t>Целевые группы потребителей</a:t>
                      </a:r>
                    </a:p>
                    <a:p>
                      <a:pPr>
                        <a:buNone/>
                      </a:pPr>
                      <a:endParaRPr lang="ru-RU" altLang="en-US" sz="1400"/>
                    </a:p>
                    <a:p>
                      <a:pPr>
                        <a:buNone/>
                      </a:pPr>
                      <a:r>
                        <a:rPr lang="ru-RU" altLang="en-US" sz="1200" b="0"/>
                        <a:t>Геологические исследовательские компании</a:t>
                      </a:r>
                      <a:r>
                        <a:rPr lang="en-US" altLang="en-US" sz="1200" b="0"/>
                        <a:t>;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/>
                        <a:t>о</a:t>
                      </a:r>
                      <a:r>
                        <a:rPr lang="en-US" altLang="en-US" sz="1200" b="0"/>
                        <a:t>рганизации, занимающиеся картографией и геодезией; </a:t>
                      </a:r>
                      <a:r>
                        <a:rPr lang="ru-RU" altLang="en-US" sz="1200" b="0"/>
                        <a:t>спасательне службы</a:t>
                      </a:r>
                      <a:r>
                        <a:rPr lang="en-US" altLang="en-US" sz="1200" b="0"/>
                        <a:t>;</a:t>
                      </a:r>
                      <a:r>
                        <a:rPr lang="ru-RU" altLang="en-US" sz="1200" b="0"/>
                        <a:t> военные организации</a:t>
                      </a:r>
                    </a:p>
                  </a:txBody>
                  <a:tcPr>
                    <a:solidFill>
                      <a:srgbClr val="FFD25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9268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>
                          <a:solidFill>
                            <a:schemeClr val="bg1"/>
                          </a:solidFill>
                        </a:rPr>
                        <a:t>Ключевые ресурсы</a:t>
                      </a:r>
                    </a:p>
                    <a:p>
                      <a:pPr>
                        <a:buNone/>
                      </a:pPr>
                      <a:endParaRPr lang="ru-RU" altLang="en-US" sz="1400" b="1">
                        <a:solidFill>
                          <a:schemeClr val="bg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200" b="0">
                          <a:solidFill>
                            <a:schemeClr val="bg1"/>
                          </a:solidFill>
                        </a:rPr>
                        <a:t>Технологии,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>
                          <a:solidFill>
                            <a:schemeClr val="bg1"/>
                          </a:solidFill>
                        </a:rPr>
                        <a:t>знания по разработке, производственные мощности и оборудование, команда специалистов </a:t>
                      </a:r>
                    </a:p>
                  </a:txBody>
                  <a:tcPr>
                    <a:solidFill>
                      <a:srgbClr val="84D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>
                          <a:solidFill>
                            <a:schemeClr val="bg1"/>
                          </a:solidFill>
                          <a:uFillTx/>
                          <a:cs typeface="Arial" panose="020B0604020202020204" pitchFamily="34" charset="0"/>
                        </a:rPr>
                        <a:t>Каналы продвижения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>
                          <a:solidFill>
                            <a:schemeClr val="bg1"/>
                          </a:solidFill>
                          <a:uFillTx/>
                          <a:cs typeface="Arial" panose="020B0604020202020204" pitchFamily="34" charset="0"/>
                        </a:rPr>
                        <a:t>Продажа системы самолет-носителя и дронов непосредственно клиентам, участие в конкурсах и тендерах на выполнение поисковых и военных задач</a:t>
                      </a:r>
                    </a:p>
                  </a:txBody>
                  <a:tcPr>
                    <a:solidFill>
                      <a:srgbClr val="84D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3485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>
                          <a:solidFill>
                            <a:schemeClr val="bg1"/>
                          </a:solidFill>
                        </a:rPr>
                        <a:t>Структура издержек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>
                          <a:solidFill>
                            <a:schemeClr val="bg1"/>
                          </a:solidFill>
                        </a:rPr>
                        <a:t>Затраты на разработку и производство, материалы, обучение пользователей, логистику и поставку компонентов и оборудования.</a:t>
                      </a:r>
                    </a:p>
                  </a:txBody>
                  <a:tcPr>
                    <a:solidFill>
                      <a:srgbClr val="FF806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>
                          <a:solidFill>
                            <a:schemeClr val="bg1"/>
                          </a:solidFill>
                        </a:rPr>
                        <a:t>Потоки доходов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b="0">
                          <a:solidFill>
                            <a:schemeClr val="bg1"/>
                          </a:solidFill>
                        </a:rPr>
                        <a:t>Прямые продажи системы, производство и продажа лицензий</a:t>
                      </a:r>
                    </a:p>
                  </a:txBody>
                  <a:tcPr>
                    <a:solidFill>
                      <a:srgbClr val="FF806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642240" y="208080"/>
            <a:ext cx="192312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 panose="020F0502020204030204"/>
              </a:rPr>
              <a:t>Финансовые показатели</a:t>
            </a:r>
            <a:endParaRPr lang="en-US" sz="1290" b="0" strike="noStrike" spc="-1">
              <a:latin typeface="Arial" panose="020B0604020202020204"/>
            </a:endParaRPr>
          </a:p>
        </p:txBody>
      </p:sp>
      <p:sp>
        <p:nvSpPr>
          <p:cNvPr id="3" name="Line 2"/>
          <p:cNvSpPr/>
          <p:nvPr/>
        </p:nvSpPr>
        <p:spPr>
          <a:xfrm>
            <a:off x="380880" y="75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3"/>
          <p:cNvSpPr/>
          <p:nvPr/>
        </p:nvSpPr>
        <p:spPr>
          <a:xfrm>
            <a:off x="369000" y="-16920"/>
            <a:ext cx="6780530" cy="35941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9370" algn="l">
              <a:lnSpc>
                <a:spcPct val="112000"/>
              </a:lnSpc>
              <a:spcBef>
                <a:spcPts val="630"/>
              </a:spcBef>
            </a:pPr>
            <a:r>
              <a:rPr lang="en-US" sz="1570" spc="-1">
                <a:solidFill>
                  <a:srgbClr val="2E536C"/>
                </a:solidFill>
                <a:latin typeface="Calibri" panose="020F0502020204030204"/>
                <a:sym typeface="+mn-ea"/>
              </a:rPr>
              <a:t>Микропроцессорная система управления БПЛА для исследования местности</a:t>
            </a:r>
            <a:endParaRPr lang="en-US" sz="1570" b="0" strike="noStrike" spc="-1">
              <a:latin typeface="Arial" panose="020B0604020202020204"/>
            </a:endParaRPr>
          </a:p>
        </p:txBody>
      </p:sp>
      <p:graphicFrame>
        <p:nvGraphicFramePr>
          <p:cNvPr id="5" name="Table 4"/>
          <p:cNvGraphicFramePr/>
          <p:nvPr/>
        </p:nvGraphicFramePr>
        <p:xfrm>
          <a:off x="684000" y="4802220"/>
          <a:ext cx="8491680" cy="828035"/>
        </p:xfrm>
        <a:graphic>
          <a:graphicData uri="http://schemas.openxmlformats.org/drawingml/2006/table">
            <a:tbl>
              <a:tblPr/>
              <a:tblGrid>
                <a:gridCol w="2109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8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7355">
                <a:tc rowSpan="2">
                  <a:txBody>
                    <a:bodyPr/>
                    <a:lstStyle/>
                    <a:p>
                      <a:pPr marL="9525" indent="-8890" algn="ctr">
                        <a:lnSpc>
                          <a:spcPct val="100000"/>
                        </a:lnSpc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Helvetica Neue"/>
                        </a:rPr>
                        <a:t>Целевые показатели проекта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Helvetica Neue"/>
                        </a:rPr>
                        <a:t>Единицы измерения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Helvetica Neue"/>
                        </a:rPr>
                        <a:t>Плановое значение по периодам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20</a:t>
                      </a:r>
                      <a:r>
                        <a:rPr lang="ru-RU" alt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24</a:t>
                      </a: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г.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20</a:t>
                      </a:r>
                      <a:r>
                        <a:rPr lang="ru-RU" alt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25</a:t>
                      </a: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г.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20</a:t>
                      </a:r>
                      <a:r>
                        <a:rPr lang="ru-RU" alt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26</a:t>
                      </a: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 г.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Calibri" panose="020F0502020204030204"/>
                        </a:rPr>
                        <a:t>20</a:t>
                      </a:r>
                      <a:r>
                        <a:rPr lang="ru-RU" alt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Calibri" panose="020F0502020204030204"/>
                        </a:rPr>
                        <a:t>27</a:t>
                      </a: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Calibri" panose="020F0502020204030204"/>
                        </a:rPr>
                        <a:t> г.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20</a:t>
                      </a:r>
                      <a:r>
                        <a:rPr lang="ru-RU" alt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28</a:t>
                      </a: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</a:rPr>
                        <a:t>г.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494949"/>
                      </a:solidFill>
                    </a:lnB>
                    <a:solidFill>
                      <a:srgbClr val="E3EC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520">
                <a:tc>
                  <a:txBody>
                    <a:bodyPr/>
                    <a:lstStyle/>
                    <a:p>
                      <a:pPr marL="8255" indent="-7620">
                        <a:lnSpc>
                          <a:spcPct val="100000"/>
                        </a:lnSpc>
                      </a:pPr>
                      <a:r>
                        <a:rPr lang="en-US" sz="900" b="1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Helvetica Neue"/>
                        </a:rPr>
                        <a:t>Объем выручки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6565" algn="ctr">
                        <a:lnSpc>
                          <a:spcPct val="100000"/>
                        </a:lnSpc>
                      </a:pP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 panose="020F0302020204030204"/>
                          <a:ea typeface="Helvetica Neue"/>
                        </a:rPr>
                        <a:t>млн. руб</a:t>
                      </a:r>
                      <a:endParaRPr lang="en-US" sz="900" b="0" strike="noStrike" spc="-1">
                        <a:latin typeface="Arial" panose="020B0604020202020204"/>
                      </a:endParaRP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altLang="en-US" sz="900" b="0" strike="noStrike" spc="-1">
                          <a:latin typeface="Arial" panose="020B0604020202020204"/>
                        </a:rPr>
                        <a:t>24</a:t>
                      </a: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altLang="en-US" sz="900" b="0" strike="noStrike" spc="-1">
                          <a:latin typeface="Arial" panose="020B0604020202020204"/>
                        </a:rPr>
                        <a:t>38,4</a:t>
                      </a: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altLang="en-US" sz="900" b="0" strike="noStrike" spc="-1">
                          <a:latin typeface="Arial" panose="020B0604020202020204"/>
                        </a:rPr>
                        <a:t>48</a:t>
                      </a: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altLang="en-US" sz="900" b="0" strike="noStrike" spc="-1">
                          <a:latin typeface="Arial" panose="020B0604020202020204"/>
                        </a:rPr>
                        <a:t>57,6</a:t>
                      </a: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6565" algn="ctr">
                        <a:lnSpc>
                          <a:spcPct val="100000"/>
                        </a:lnSpc>
                      </a:pPr>
                      <a:r>
                        <a:rPr lang="ru-RU" altLang="en-US" sz="900" b="0" strike="noStrike" spc="-1">
                          <a:latin typeface="Arial" panose="020B0604020202020204"/>
                        </a:rPr>
                        <a:t>67,2</a:t>
                      </a:r>
                    </a:p>
                  </a:txBody>
                  <a:tcPr marL="45360" marR="45360" marT="0" marB="0" anchor="ctr">
                    <a:lnL w="9360">
                      <a:noFill/>
                    </a:lnL>
                    <a:lnR w="9360">
                      <a:noFill/>
                    </a:lnR>
                    <a:lnT w="6480">
                      <a:solidFill>
                        <a:srgbClr val="494949"/>
                      </a:solidFill>
                    </a:lnT>
                    <a:lnB w="6480">
                      <a:solidFill>
                        <a:srgbClr val="868686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CustomShape 8"/>
          <p:cNvSpPr/>
          <p:nvPr/>
        </p:nvSpPr>
        <p:spPr>
          <a:xfrm>
            <a:off x="684130" y="1166189"/>
            <a:ext cx="6826056" cy="3414159"/>
          </a:xfrm>
          <a:prstGeom prst="roundRect">
            <a:avLst>
              <a:gd name="adj" fmla="val 212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TextBox 9"/>
          <p:cNvSpPr txBox="1"/>
          <p:nvPr/>
        </p:nvSpPr>
        <p:spPr>
          <a:xfrm>
            <a:off x="3326296" y="17227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 dirty="0"/>
          </a:p>
        </p:txBody>
      </p:sp>
      <p:sp>
        <p:nvSpPr>
          <p:cNvPr id="11" name="CustomShape 7"/>
          <p:cNvSpPr/>
          <p:nvPr/>
        </p:nvSpPr>
        <p:spPr>
          <a:xfrm>
            <a:off x="832637" y="1228737"/>
            <a:ext cx="6529042" cy="3322533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Рентабельность бизнеса по первому году составит </a:t>
            </a:r>
            <a:r>
              <a:rPr lang="ru-RU" sz="1400" b="0" strike="noStrike" spc="-1" dirty="0" smtClean="0">
                <a:solidFill>
                  <a:srgbClr val="473848"/>
                </a:solidFill>
                <a:latin typeface="Calibri" panose="020F0502020204030204"/>
              </a:rPr>
              <a:t>28%, </a:t>
            </a: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в условиях масштабирования рентабельность будет увеличиваться.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Для осуществления проекта необходимы инвестиции в размере 3 млн. руб. (разработка, </a:t>
            </a:r>
            <a:r>
              <a:rPr lang="ru-RU" sz="1400" b="0" strike="noStrike" spc="-1" dirty="0" err="1">
                <a:solidFill>
                  <a:srgbClr val="473848"/>
                </a:solidFill>
                <a:latin typeface="Calibri" panose="020F0502020204030204"/>
              </a:rPr>
              <a:t>прототипирование</a:t>
            </a: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, закупка оборудования).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Себестоимость одного комплекта составит 260 тыс. руб., БПЛА планируется реализовывать по 400 тыс. руб., что дешевле аналогов.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Прогнозируемые продажи и доходы: для возврата инвестиционных вложений достаточно производства и реализации 22 БПЛА, на первоначальном этапе планируется сборка 5 БПЛА в месяц.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0" strike="noStrike" spc="-1" dirty="0">
                <a:solidFill>
                  <a:srgbClr val="473848"/>
                </a:solidFill>
                <a:latin typeface="Calibri" panose="020F0502020204030204"/>
              </a:rPr>
              <a:t>Срок окупаемости в данных условиях составит менее полгода. </a:t>
            </a:r>
          </a:p>
        </p:txBody>
      </p:sp>
      <p:pic>
        <p:nvPicPr>
          <p:cNvPr id="576" name="Picture 20" descr="C:\Users\pankratov.in\YandexDisk\!NTI\DOCS\ProjectPresentation\icons\PNG\256\177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689850" y="3093720"/>
            <a:ext cx="1485900" cy="148653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730800" y="2526120"/>
            <a:ext cx="9072000" cy="11214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9370">
              <a:lnSpc>
                <a:spcPct val="112000"/>
              </a:lnSpc>
              <a:spcBef>
                <a:spcPts val="630"/>
              </a:spcBef>
            </a:pPr>
            <a:r>
              <a:rPr lang="en-US" sz="4800" b="0" strike="noStrike" spc="-46">
                <a:solidFill>
                  <a:srgbClr val="2E536C"/>
                </a:solidFill>
                <a:latin typeface="Lato Black"/>
              </a:rPr>
              <a:t>Спасибо за внимание!</a:t>
            </a:r>
            <a:br>
              <a:rPr lang="en-US" sz="4800" b="0" strike="noStrike" spc="-46">
                <a:solidFill>
                  <a:srgbClr val="2E536C"/>
                </a:solidFill>
                <a:latin typeface="Lato Black"/>
              </a:rPr>
            </a:br>
            <a:endParaRPr lang="en-US" sz="4800" b="0" strike="noStrike" spc="-1">
              <a:latin typeface="Arial" panose="020B0604020202020204"/>
            </a:endParaRPr>
          </a:p>
        </p:txBody>
      </p:sp>
      <p:sp>
        <p:nvSpPr>
          <p:cNvPr id="292" name="CustomShape 2"/>
          <p:cNvSpPr/>
          <p:nvPr/>
        </p:nvSpPr>
        <p:spPr>
          <a:xfrm>
            <a:off x="636480" y="6137640"/>
            <a:ext cx="2787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3B4759"/>
                </a:solidFill>
                <a:latin typeface="Calibri" panose="020F0502020204030204"/>
              </a:rPr>
              <a:t>202</a:t>
            </a:r>
            <a:r>
              <a:rPr lang="ru-RU" sz="1600" b="0" strike="noStrike" spc="-1" dirty="0" smtClean="0">
                <a:solidFill>
                  <a:srgbClr val="3B4759"/>
                </a:solidFill>
                <a:latin typeface="Calibri" panose="020F0502020204030204"/>
              </a:rPr>
              <a:t>3</a:t>
            </a:r>
            <a:r>
              <a:rPr lang="en-US" sz="1600" b="0" strike="noStrike" spc="-1" dirty="0" smtClean="0">
                <a:solidFill>
                  <a:srgbClr val="3B4759"/>
                </a:solidFill>
                <a:latin typeface="Calibri" panose="020F0502020204030204"/>
              </a:rPr>
              <a:t>, </a:t>
            </a:r>
            <a:r>
              <a:rPr lang="en-US" sz="1600" b="0" strike="noStrike" spc="-1" dirty="0">
                <a:solidFill>
                  <a:srgbClr val="3B4759"/>
                </a:solidFill>
                <a:latin typeface="Calibri" panose="020F0502020204030204"/>
              </a:rPr>
              <a:t>РГРТУ</a:t>
            </a:r>
            <a:endParaRPr lang="en-US" sz="1600" b="0" strike="noStrike" spc="-1" dirty="0">
              <a:latin typeface="Arial" panose="020B0604020202020204"/>
            </a:endParaRPr>
          </a:p>
        </p:txBody>
      </p:sp>
      <p:pic>
        <p:nvPicPr>
          <p:cNvPr id="293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7964640" y="5845320"/>
            <a:ext cx="1661400" cy="950040"/>
          </a:xfrm>
          <a:prstGeom prst="rect">
            <a:avLst/>
          </a:prstGeom>
          <a:ln>
            <a:noFill/>
          </a:ln>
        </p:spPr>
      </p:pic>
      <p:grpSp>
        <p:nvGrpSpPr>
          <p:cNvPr id="294" name="Group 3"/>
          <p:cNvGrpSpPr/>
          <p:nvPr/>
        </p:nvGrpSpPr>
        <p:grpSpPr>
          <a:xfrm>
            <a:off x="7634520" y="55800"/>
            <a:ext cx="2262240" cy="2883960"/>
            <a:chOff x="7634520" y="55800"/>
            <a:chExt cx="2262240" cy="2883960"/>
          </a:xfrm>
        </p:grpSpPr>
        <p:grpSp>
          <p:nvGrpSpPr>
            <p:cNvPr id="295" name="Group 4"/>
            <p:cNvGrpSpPr/>
            <p:nvPr/>
          </p:nvGrpSpPr>
          <p:grpSpPr>
            <a:xfrm>
              <a:off x="7634520" y="55800"/>
              <a:ext cx="2261880" cy="2294280"/>
              <a:chOff x="7634520" y="55800"/>
              <a:chExt cx="2261880" cy="2294280"/>
            </a:xfrm>
          </p:grpSpPr>
          <p:sp>
            <p:nvSpPr>
              <p:cNvPr id="296" name="CustomShape 5"/>
              <p:cNvSpPr/>
              <p:nvPr/>
            </p:nvSpPr>
            <p:spPr>
              <a:xfrm>
                <a:off x="7964640" y="68400"/>
                <a:ext cx="1931760" cy="228168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/>
            </p:style>
          </p:sp>
          <p:sp>
            <p:nvSpPr>
              <p:cNvPr id="297" name="CustomShape 6"/>
              <p:cNvSpPr/>
              <p:nvPr/>
            </p:nvSpPr>
            <p:spPr>
              <a:xfrm>
                <a:off x="7634520" y="55800"/>
                <a:ext cx="1713240" cy="99936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760">
                <a:solidFill>
                  <a:srgbClr val="000000"/>
                </a:solidFill>
                <a:round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/>
            </p:style>
          </p:sp>
        </p:grpSp>
        <p:sp>
          <p:nvSpPr>
            <p:cNvPr id="298" name="CustomShape 7"/>
            <p:cNvSpPr/>
            <p:nvPr/>
          </p:nvSpPr>
          <p:spPr>
            <a:xfrm>
              <a:off x="8981640" y="2489400"/>
              <a:ext cx="915120" cy="45036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</p:sp>
      </p:grpSp>
      <p:grpSp>
        <p:nvGrpSpPr>
          <p:cNvPr id="299" name="Group 8"/>
          <p:cNvGrpSpPr/>
          <p:nvPr/>
        </p:nvGrpSpPr>
        <p:grpSpPr>
          <a:xfrm>
            <a:off x="717120" y="5971680"/>
            <a:ext cx="4545000" cy="19440"/>
            <a:chOff x="717120" y="5971680"/>
            <a:chExt cx="4545000" cy="19440"/>
          </a:xfrm>
        </p:grpSpPr>
        <p:sp>
          <p:nvSpPr>
            <p:cNvPr id="300" name="Line 9"/>
            <p:cNvSpPr/>
            <p:nvPr/>
          </p:nvSpPr>
          <p:spPr>
            <a:xfrm flipV="1">
              <a:off x="717120" y="5971680"/>
              <a:ext cx="4545000" cy="1944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1" name="Line 10"/>
            <p:cNvSpPr/>
            <p:nvPr/>
          </p:nvSpPr>
          <p:spPr>
            <a:xfrm>
              <a:off x="730440" y="5991120"/>
              <a:ext cx="1645200" cy="0"/>
            </a:xfrm>
            <a:prstGeom prst="line">
              <a:avLst/>
            </a:prstGeom>
            <a:ln w="2844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02" name="Рисунок 16"/>
          <p:cNvPicPr/>
          <p:nvPr/>
        </p:nvPicPr>
        <p:blipFill>
          <a:blip r:embed="rId3"/>
          <a:stretch>
            <a:fillRect/>
          </a:stretch>
        </p:blipFill>
        <p:spPr>
          <a:xfrm>
            <a:off x="179280" y="29520"/>
            <a:ext cx="3576600" cy="153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</TotalTime>
  <Words>1254</Words>
  <Application>Microsoft Office PowerPoint</Application>
  <PresentationFormat>Лист A4 (210x297 мм)</PresentationFormat>
  <Paragraphs>161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 Light</vt:lpstr>
      <vt:lpstr>DejaVu Sans</vt:lpstr>
      <vt:lpstr>Helvetica Neue</vt:lpstr>
      <vt:lpstr>Lato</vt:lpstr>
      <vt:lpstr>Lato Black</vt:lpstr>
      <vt:lpstr>StarSymbol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Owner</cp:lastModifiedBy>
  <cp:revision>422</cp:revision>
  <cp:lastPrinted>2017-09-07T15:28:00Z</cp:lastPrinted>
  <dcterms:created xsi:type="dcterms:W3CDTF">2016-03-23T11:46:00Z</dcterms:created>
  <dcterms:modified xsi:type="dcterms:W3CDTF">2023-11-26T19:21:48Z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0x0101004060778A680BE145B3E171F8BCE5FCC2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ICV">
    <vt:lpwstr>5E383B06406442C3839952770B7D3B6E_13</vt:lpwstr>
  </property>
  <property fmtid="{D5CDD505-2E9C-101B-9397-08002B2CF9AE}" pid="7" name="KSOProductBuildVer">
    <vt:lpwstr>1049-12.2.0.13266</vt:lpwstr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10</vt:i4>
  </property>
  <property fmtid="{D5CDD505-2E9C-101B-9397-08002B2CF9AE}" pid="11" name="PresentationFormat">
    <vt:lpwstr>A4 Paper (210x297 mm)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24</vt:i4>
  </property>
</Properties>
</file>