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B0604020202020204" charset="0"/>
      <p:regular r:id="rId17"/>
      <p:bold r:id="rId18"/>
      <p:italic r:id="rId19"/>
      <p:boldItalic r:id="rId20"/>
    </p:embeddedFont>
    <p:embeddedFont>
      <p:font typeface="Lora" panose="020B0604020202020204" charset="-52"/>
      <p:regular r:id="rId21"/>
      <p:bold r:id="rId22"/>
      <p:italic r:id="rId23"/>
      <p:boldItalic r:id="rId24"/>
    </p:embeddedFont>
    <p:embeddedFont>
      <p:font typeface="Nunito" panose="020B0604020202020204" charset="-52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b9162d7cd_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db9162d7cd_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b9162d7cd_0_2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b9162d7cd_0_2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b9162d7cd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db9162d7cd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f88252dc4_0_1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f88252dc4_0_1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f88252dc4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f88252dc4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f88252dc4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f88252dc4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f88252dc4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f88252dc4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f88252dc4_0_1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f88252dc4_0_1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f88252dc4_0_1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f88252dc4_0_1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1">
  <p:cSld name="SECTION_HEADER_2">
    <p:bg>
      <p:bgPr>
        <a:solidFill>
          <a:srgbClr val="434343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6" name="Google Shape;126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30" name="Google Shape;130;p13">
            <a:hlinkClick r:id="" action="ppaction://noaction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1" name="Google Shape;131;p13">
            <a:hlinkClick r:id="" action="ppaction://noaction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13">
            <a:hlinkClick r:id="" action="ppaction://noaction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13">
            <a:hlinkClick r:id="" action="ppaction://noaction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TITLE_AND_BODY_1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4" descr="shutterstock_31891705.jpg"/>
          <p:cNvPicPr preferRelativeResize="0"/>
          <p:nvPr/>
        </p:nvPicPr>
        <p:blipFill rotWithShape="1">
          <a:blip r:embed="rId2">
            <a:alphaModFix/>
          </a:blip>
          <a:srcRect t="11971" b="11971"/>
          <a:stretch/>
        </p:blipFill>
        <p:spPr>
          <a:xfrm>
            <a:off x="0" y="487825"/>
            <a:ext cx="9143999" cy="465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38" name="Google Shape;138;p14">
            <a:hlinkClick r:id="" action="ppaction://noaction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9" name="Google Shape;139;p14">
            <a:hlinkClick r:id="" action="ppaction://noaction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" name="Google Shape;140;p14">
            <a:hlinkClick r:id="" action="ppaction://noaction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4">
            <a:hlinkClick r:id="" action="ppaction://noaction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TITLE_AND_BODY_1_2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46" name="Google Shape;146;p15">
            <a:hlinkClick r:id="" action="ppaction://noaction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7" name="Google Shape;147;p15">
            <a:hlinkClick r:id="" action="ppaction://noaction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15">
            <a:hlinkClick r:id="" action="ppaction://noaction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p15">
            <a:hlinkClick r:id="" action="ppaction://noaction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729450" y="1068650"/>
            <a:ext cx="76887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alt1">
  <p:cSld name="TITLE_1"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6" descr="shutterstock_429987889_edited.jpg"/>
          <p:cNvPicPr preferRelativeResize="0"/>
          <p:nvPr/>
        </p:nvPicPr>
        <p:blipFill rotWithShape="1">
          <a:blip r:embed="rId2">
            <a:alphaModFix/>
          </a:blip>
          <a:srcRect t="21799" b="23591"/>
          <a:stretch/>
        </p:blipFill>
        <p:spPr>
          <a:xfrm>
            <a:off x="0" y="487825"/>
            <a:ext cx="9144000" cy="465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4" name="Google Shape;154;p1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55" name="Google Shape;155;p1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16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60" name="Google Shape;160;p16">
            <a:hlinkClick r:id="" action="ppaction://noaction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1" name="Google Shape;161;p16">
            <a:hlinkClick r:id="" action="ppaction://noaction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16">
            <a:hlinkClick r:id="" action="ppaction://noaction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16">
            <a:hlinkClick r:id="" action="ppaction://noaction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domosti.ru/technology/articles/2021/05/18/870270-bazu-zdorov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 txBox="1">
            <a:spLocks noGrp="1"/>
          </p:cNvSpPr>
          <p:nvPr>
            <p:ph type="ctrTitle"/>
          </p:nvPr>
        </p:nvSpPr>
        <p:spPr>
          <a:xfrm>
            <a:off x="986025" y="1893825"/>
            <a:ext cx="7418400" cy="17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C4587"/>
                </a:solidFill>
              </a:rPr>
              <a:t>Создание прототипа сервиса персонализации ЗОЖ-привычек и тренировок</a:t>
            </a:r>
            <a:endParaRPr dirty="0">
              <a:solidFill>
                <a:srgbClr val="1C4587"/>
              </a:solidFill>
            </a:endParaRPr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800" y="763000"/>
            <a:ext cx="3990975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2476" y="3687475"/>
            <a:ext cx="3165500" cy="10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EA096E-A88E-4972-A237-D87161FBB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193" y="3636364"/>
            <a:ext cx="1103511" cy="11035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body" idx="1"/>
          </p:nvPr>
        </p:nvSpPr>
        <p:spPr>
          <a:xfrm>
            <a:off x="819150" y="1111050"/>
            <a:ext cx="7505700" cy="32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Заказчик</a:t>
            </a:r>
            <a:r>
              <a:rPr lang="ru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Health Heuristics (Россия) - проект, информационная платформа, </a:t>
            </a:r>
            <a:r>
              <a:rPr lang="ru" sz="15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которая 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 2024 году </a:t>
            </a:r>
            <a:r>
              <a:rPr lang="ru" sz="15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будет функционировать как набор мобильных и веб-приложений для  определения персональных рекомендаций о рисках для здоровья и необходимой корректировке образа жизни</a:t>
            </a:r>
            <a:r>
              <a:rPr lang="ru" sz="1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Представитель заказчика</a:t>
            </a:r>
            <a:r>
              <a:rPr lang="ru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" sz="1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соруководитель проекта, гендиректор созданной для его реализации IT-компании “Союз “Спорт и здоровье” Марк Маратович Дёминов.</a:t>
            </a:r>
            <a:endParaRPr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Пользователи</a:t>
            </a:r>
            <a:r>
              <a:rPr lang="ru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 решения, которое команда делает для заказчика - это молодые люди 17-25 лет, которым необходимо оказать помощь в формировании ЗОЖ-привычек </a:t>
            </a:r>
            <a:r>
              <a:rPr lang="ru" sz="1500" dirty="0">
                <a:latin typeface="Arial"/>
                <a:ea typeface="Arial"/>
                <a:cs typeface="Arial"/>
                <a:sym typeface="Arial"/>
              </a:rPr>
              <a:t>(83,1% опрошенных молодых людей в вузе в разной степени отразили необходимость этого, 20,8% не знают с чего начать формировать ЗОЖ-привычку, 26,2% нуждаются в помощи для ее укрепления ).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</a:rPr>
              <a:t>аете для заказчика?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</a:rPr>
              <a:t>Время на презентацию слайда: до 15 секунд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176" name="Google Shape;176;p18"/>
          <p:cNvSpPr txBox="1"/>
          <p:nvPr/>
        </p:nvSpPr>
        <p:spPr>
          <a:xfrm>
            <a:off x="7865350" y="4407675"/>
            <a:ext cx="9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15 секунд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title"/>
          </p:nvPr>
        </p:nvSpPr>
        <p:spPr>
          <a:xfrm>
            <a:off x="819150" y="393150"/>
            <a:ext cx="75057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559504-B1F1-4520-994D-F0120247E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350" y="3807521"/>
            <a:ext cx="932354" cy="9323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 txBox="1">
            <a:spLocks noGrp="1"/>
          </p:cNvSpPr>
          <p:nvPr>
            <p:ph type="body" idx="1"/>
          </p:nvPr>
        </p:nvSpPr>
        <p:spPr>
          <a:xfrm>
            <a:off x="967750" y="1280300"/>
            <a:ext cx="6897600" cy="28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000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904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r>
              <a:rPr lang="ru" sz="1904">
                <a:solidFill>
                  <a:srgbClr val="001E2E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600">
                <a:solidFill>
                  <a:srgbClr val="001E2E"/>
                </a:solidFill>
                <a:latin typeface="Arial"/>
                <a:ea typeface="Arial"/>
                <a:cs typeface="Arial"/>
                <a:sym typeface="Arial"/>
              </a:rPr>
              <a:t>заказчику необходимо решить </a:t>
            </a:r>
            <a:r>
              <a:rPr lang="ru" sz="1500">
                <a:solidFill>
                  <a:srgbClr val="000000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проблему продвижения ЗОЖ-услуг </a:t>
            </a:r>
            <a:r>
              <a:rPr lang="ru" sz="1600">
                <a:solidFill>
                  <a:srgbClr val="001E2E"/>
                </a:solidFill>
                <a:latin typeface="Arial"/>
                <a:ea typeface="Arial"/>
                <a:cs typeface="Arial"/>
                <a:sym typeface="Arial"/>
              </a:rPr>
              <a:t>с целью реализации комиссионной модели бизнеса (предоставление онлайн площадки тренерам, диетологам, собственникам мобильных приложений и т.д.).</a:t>
            </a:r>
            <a:endParaRPr sz="1600">
              <a:solidFill>
                <a:srgbClr val="001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450000" algn="just" rtl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br>
              <a:rPr lang="ru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Тезис: </a:t>
            </a:r>
            <a:r>
              <a:rPr lang="ru" sz="1600" i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ЗОЖ-услуги и товары - самый трудный сегмент развития бизнеса.</a:t>
            </a:r>
            <a:endParaRPr sz="1207"/>
          </a:p>
        </p:txBody>
      </p:sp>
      <p:sp>
        <p:nvSpPr>
          <p:cNvPr id="183" name="Google Shape;183;p19"/>
          <p:cNvSpPr txBox="1"/>
          <p:nvPr/>
        </p:nvSpPr>
        <p:spPr>
          <a:xfrm>
            <a:off x="7865350" y="4407675"/>
            <a:ext cx="9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15 секунд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 txBox="1">
            <a:spLocks noGrp="1"/>
          </p:cNvSpPr>
          <p:nvPr>
            <p:ph type="title"/>
          </p:nvPr>
        </p:nvSpPr>
        <p:spPr>
          <a:xfrm>
            <a:off x="819150" y="393150"/>
            <a:ext cx="75057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DC9207-2075-47A7-B6DD-347CB3A84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193" y="3636364"/>
            <a:ext cx="1103511" cy="11035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>
            <a:spLocks noGrp="1"/>
          </p:cNvSpPr>
          <p:nvPr>
            <p:ph type="body" idx="1"/>
          </p:nvPr>
        </p:nvSpPr>
        <p:spPr>
          <a:xfrm>
            <a:off x="1071775" y="1134075"/>
            <a:ext cx="6891600" cy="36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0000" algn="just" rtl="0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lang="ru" sz="1904" b="1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Решение: </a:t>
            </a:r>
            <a:r>
              <a:rPr lang="ru" sz="1904" dirty="0">
                <a:solidFill>
                  <a:srgbClr val="001E2E"/>
                </a:solidFill>
                <a:latin typeface="Arial"/>
                <a:ea typeface="Arial"/>
                <a:cs typeface="Arial"/>
                <a:sym typeface="Arial"/>
              </a:rPr>
              <a:t>мы создаем для молодых людей 17-25 лет ЗОЖ-навигатор - прототип сервиса формирования ЗОЖ-привычек, который содержит как общие рекомендации ЗОЖ-трека </a:t>
            </a:r>
            <a:r>
              <a:rPr lang="ru" sz="1500" dirty="0">
                <a:solidFill>
                  <a:srgbClr val="000000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(общие рекомендации, режим работы и отдыха, питание, тренировки)</a:t>
            </a:r>
            <a:r>
              <a:rPr lang="ru" sz="1904" dirty="0">
                <a:solidFill>
                  <a:srgbClr val="001E2E"/>
                </a:solidFill>
                <a:latin typeface="Arial"/>
                <a:ea typeface="Arial"/>
                <a:cs typeface="Arial"/>
                <a:sym typeface="Arial"/>
              </a:rPr>
              <a:t>, так и обеспечивает возможность  обращения к персональным тренерам, диетологам с целью персонализированного освоения ЗОЖ, а также обеспечивает возможность использования предложений партнерских программ и мобильных приложений.</a:t>
            </a:r>
            <a:endParaRPr sz="1207" dirty="0"/>
          </a:p>
        </p:txBody>
      </p:sp>
      <p:sp>
        <p:nvSpPr>
          <p:cNvPr id="190" name="Google Shape;190;p20"/>
          <p:cNvSpPr txBox="1">
            <a:spLocks noGrp="1"/>
          </p:cNvSpPr>
          <p:nvPr>
            <p:ph type="title"/>
          </p:nvPr>
        </p:nvSpPr>
        <p:spPr>
          <a:xfrm>
            <a:off x="819150" y="393150"/>
            <a:ext cx="75057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7865350" y="4407675"/>
            <a:ext cx="9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30 секунд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9F8CC7-BE77-48C5-8F17-10F4A8D95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374" y="3905545"/>
            <a:ext cx="834329" cy="8343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8225" y="740200"/>
            <a:ext cx="4652151" cy="37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1"/>
          <p:cNvSpPr txBox="1"/>
          <p:nvPr/>
        </p:nvSpPr>
        <p:spPr>
          <a:xfrm>
            <a:off x="1679700" y="3467975"/>
            <a:ext cx="19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http://myzoj.tilda.ws/</a:t>
            </a:r>
            <a:endParaRPr/>
          </a:p>
        </p:txBody>
      </p:sp>
      <p:sp>
        <p:nvSpPr>
          <p:cNvPr id="199" name="Google Shape;199;p21"/>
          <p:cNvSpPr txBox="1">
            <a:spLocks noGrp="1"/>
          </p:cNvSpPr>
          <p:nvPr>
            <p:ph type="title"/>
          </p:nvPr>
        </p:nvSpPr>
        <p:spPr>
          <a:xfrm>
            <a:off x="819150" y="393150"/>
            <a:ext cx="75057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7865350" y="4407675"/>
            <a:ext cx="9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2 минуты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8227F3-E385-46AD-998E-DFA9B8C6C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348" y="1172471"/>
            <a:ext cx="2295504" cy="22955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 txBox="1">
            <a:spLocks noGrp="1"/>
          </p:cNvSpPr>
          <p:nvPr>
            <p:ph type="title"/>
          </p:nvPr>
        </p:nvSpPr>
        <p:spPr>
          <a:xfrm>
            <a:off x="758300" y="426475"/>
            <a:ext cx="2049600" cy="8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Заказчик</a:t>
            </a:r>
            <a:endParaRPr b="0"/>
          </a:p>
        </p:txBody>
      </p:sp>
      <p:sp>
        <p:nvSpPr>
          <p:cNvPr id="206" name="Google Shape;206;p22"/>
          <p:cNvSpPr txBox="1">
            <a:spLocks noGrp="1"/>
          </p:cNvSpPr>
          <p:nvPr>
            <p:ph type="body" idx="1"/>
          </p:nvPr>
        </p:nvSpPr>
        <p:spPr>
          <a:xfrm>
            <a:off x="758300" y="1239475"/>
            <a:ext cx="7544400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Коммуникации</a:t>
            </a:r>
            <a:r>
              <a:rPr lang="ru" sz="200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заказчиком происходят примерно </a:t>
            </a:r>
            <a:b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раз в 10 дней с помощью Зум или Телеграмм. </a:t>
            </a:r>
            <a:b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Постоянно команда получает обратную связь по промежуточным стадиям решения. Контактное лицо - Марк Демин.</a:t>
            </a:r>
            <a:endParaRPr sz="1100"/>
          </a:p>
        </p:txBody>
      </p:sp>
      <p:sp>
        <p:nvSpPr>
          <p:cNvPr id="207" name="Google Shape;207;p22"/>
          <p:cNvSpPr txBox="1"/>
          <p:nvPr/>
        </p:nvSpPr>
        <p:spPr>
          <a:xfrm>
            <a:off x="7865350" y="4407675"/>
            <a:ext cx="9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1 минута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7438" y="2814274"/>
            <a:ext cx="2607764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1679675" y="4290275"/>
            <a:ext cx="201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1 стадия разработки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9450" y="2715475"/>
            <a:ext cx="2845900" cy="15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4680100" y="4290275"/>
            <a:ext cx="248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Текущая стадия разработки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>
            <a:spLocks noGrp="1"/>
          </p:cNvSpPr>
          <p:nvPr>
            <p:ph type="title"/>
          </p:nvPr>
        </p:nvSpPr>
        <p:spPr>
          <a:xfrm>
            <a:off x="568525" y="395800"/>
            <a:ext cx="2799900" cy="6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Ценность</a:t>
            </a:r>
            <a:endParaRPr/>
          </a:p>
        </p:txBody>
      </p:sp>
      <p:sp>
        <p:nvSpPr>
          <p:cNvPr id="217" name="Google Shape;217;p23"/>
          <p:cNvSpPr txBox="1">
            <a:spLocks noGrp="1"/>
          </p:cNvSpPr>
          <p:nvPr>
            <p:ph type="body" idx="1"/>
          </p:nvPr>
        </p:nvSpPr>
        <p:spPr>
          <a:xfrm>
            <a:off x="3927325" y="405400"/>
            <a:ext cx="4865400" cy="41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Выгода заказчика от решения</a:t>
            </a:r>
            <a:r>
              <a:rPr lang="ru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решение важно потому, что оно является апробацией идеи заказчика о возможности продвижения ЗОЖ-услуг тогда, когда человеку помогают формировать ЗОЖ-привычки.</a:t>
            </a:r>
            <a:b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Заказчику наше решение принесет: 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-"/>
            </a:pP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апробацию идеи вовлечения молодых людей в ЗОЖ </a:t>
            </a:r>
            <a:b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с помощью сайта, подобного прототипу, 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-"/>
            </a:pP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рост доходов (за счет реализации комиссионной модели бизнеса) в случае перехода от прототипа к реальному сервису.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В планах заказчика осуществить масштабный проект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с использованием ИИ, который будет анализировать большой массив информации из медкарт, с фитнес-браслетов и даже </a:t>
            </a:r>
            <a:b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из соцсетей, и выдавать рекомендации человеку о корректировке образа жизни.</a:t>
            </a: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Обсуждали, подходит ли наше решение заказчику, — заказчик поддержал проектное решение.</a:t>
            </a:r>
            <a:endParaRPr sz="1200"/>
          </a:p>
        </p:txBody>
      </p:sp>
      <p:sp>
        <p:nvSpPr>
          <p:cNvPr id="218" name="Google Shape;218;p23"/>
          <p:cNvSpPr txBox="1"/>
          <p:nvPr/>
        </p:nvSpPr>
        <p:spPr>
          <a:xfrm>
            <a:off x="7737000" y="4407675"/>
            <a:ext cx="111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libri"/>
                <a:ea typeface="Calibri"/>
                <a:cs typeface="Calibri"/>
                <a:sym typeface="Calibri"/>
              </a:rPr>
              <a:t>1,5 минуты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409050" y="1174900"/>
            <a:ext cx="3298500" cy="3386400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“Подключение к платформе для партнеров будет платным (ценовая политика пока находится в разработке), а для конечных пользователей базовый функционал системы – бесплатным. При коммерциализации продуктов, созданных в рамках взаимодействия партнеров с Health Heuristics, платформа будет получать вознаграждение в размере определенной доли от объема проведенных сделок.” (</a:t>
            </a:r>
            <a:r>
              <a:rPr lang="ru" sz="1300" u="sng">
                <a:solidFill>
                  <a:schemeClr val="hlink"/>
                </a:solidFill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  <a:hlinkClick r:id="rId3"/>
              </a:rPr>
              <a:t>https://www.vedomosti.ru/technology/articles/2021/05/18/870270-bazu-zdorove</a:t>
            </a:r>
            <a:r>
              <a:rPr lang="ru" sz="13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 18 мая 2021 г.)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title"/>
          </p:nvPr>
        </p:nvSpPr>
        <p:spPr>
          <a:xfrm>
            <a:off x="646600" y="565700"/>
            <a:ext cx="15870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Финал</a:t>
            </a:r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body" idx="1"/>
          </p:nvPr>
        </p:nvSpPr>
        <p:spPr>
          <a:xfrm>
            <a:off x="646600" y="1094075"/>
            <a:ext cx="24024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 проекта </a:t>
            </a:r>
            <a:endParaRPr sz="1100"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575" y="897350"/>
            <a:ext cx="3625651" cy="27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3435900" y="400100"/>
            <a:ext cx="401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Подготовка к пользовательскому тестированию</a:t>
            </a:r>
            <a:endParaRPr b="1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6150" y="400100"/>
            <a:ext cx="1515675" cy="251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875" y="2139825"/>
            <a:ext cx="3450701" cy="1836784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/>
        </p:nvSpPr>
        <p:spPr>
          <a:xfrm>
            <a:off x="385375" y="1684475"/>
            <a:ext cx="314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Подготовка информации для сайта</a:t>
            </a:r>
            <a:endParaRPr b="1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211800" y="4031750"/>
            <a:ext cx="8720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Распределение ролей в команде: Сауле - общее руководство, отчетность команды; Бекмурод и Иван - структура сайта, размещение текстов, фото и др., Анна и Анастасия - информация о питании, Влад - календарь мероприятий, разработка опросников, Никита - информация о режиме и о тренировках.</a:t>
            </a:r>
            <a:endParaRPr b="1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>
            <a:spLocks noGrp="1"/>
          </p:cNvSpPr>
          <p:nvPr>
            <p:ph type="title"/>
          </p:nvPr>
        </p:nvSpPr>
        <p:spPr>
          <a:xfrm>
            <a:off x="721250" y="1331500"/>
            <a:ext cx="2253600" cy="9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 b="0"/>
          </a:p>
        </p:txBody>
      </p:sp>
      <p:sp>
        <p:nvSpPr>
          <p:cNvPr id="237" name="Google Shape;237;p25"/>
          <p:cNvSpPr txBox="1"/>
          <p:nvPr/>
        </p:nvSpPr>
        <p:spPr>
          <a:xfrm>
            <a:off x="3202795" y="3960772"/>
            <a:ext cx="15210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Человек 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5230277" y="3781738"/>
            <a:ext cx="1521000" cy="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rgbClr val="FFFFFF"/>
                </a:solidFill>
              </a:rPr>
              <a:t>Финансовый директор</a:t>
            </a:r>
            <a:endParaRPr sz="600" b="1">
              <a:solidFill>
                <a:srgbClr val="FFFFFF"/>
              </a:solidFill>
            </a:endParaRPr>
          </a:p>
        </p:txBody>
      </p:sp>
      <p:sp>
        <p:nvSpPr>
          <p:cNvPr id="239" name="Google Shape;239;p25"/>
          <p:cNvSpPr txBox="1"/>
          <p:nvPr/>
        </p:nvSpPr>
        <p:spPr>
          <a:xfrm>
            <a:off x="5230277" y="3960772"/>
            <a:ext cx="15210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Человек 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7252904" y="3781738"/>
            <a:ext cx="1521000" cy="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rgbClr val="FFFFFF"/>
                </a:solidFill>
              </a:rPr>
              <a:t>Коммерческий директор</a:t>
            </a:r>
            <a:endParaRPr sz="600" b="1">
              <a:solidFill>
                <a:srgbClr val="FFFFFF"/>
              </a:solidFill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7252929" y="3960772"/>
            <a:ext cx="15210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Человек 3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2" name="Google Shape;242;p25"/>
          <p:cNvSpPr txBox="1"/>
          <p:nvPr/>
        </p:nvSpPr>
        <p:spPr>
          <a:xfrm>
            <a:off x="2654425" y="417775"/>
            <a:ext cx="6161700" cy="43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Вопросы образования/воспитания:</a:t>
            </a:r>
            <a:endParaRPr sz="1800" b="1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Как усилить мотивацию молодого человека заниматься ЗОЖ? Что добавить на сайт?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Какие должны быть временные интервалы для обращения к человеку (периодичность) с целью поддержать формирование ЗОЖ-привычки?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Какие призывы могут помочь человеку сформировать ЗОЖ- привычку, а что делать нельзя, чтобы не помешать этому?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Вопросы ЗОЖ:</a:t>
            </a:r>
            <a:endParaRPr sz="1800" b="1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О чем надо обязательно давать информацию о ЗОЖ </a:t>
            </a:r>
            <a:br>
              <a:rPr lang="ru" sz="1800">
                <a:latin typeface="Calibri"/>
                <a:ea typeface="Calibri"/>
                <a:cs typeface="Calibri"/>
                <a:sym typeface="Calibri"/>
              </a:rPr>
            </a:b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на сайте 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Какой должен быть минимум информации о ЗОЖ, чтобы сформировать первое движение к нему?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Какие могут быть этапы формирования ЗОЖ-привычек?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"/>
          <p:cNvSpPr txBox="1">
            <a:spLocks noGrp="1"/>
          </p:cNvSpPr>
          <p:nvPr>
            <p:ph type="ctrTitle"/>
          </p:nvPr>
        </p:nvSpPr>
        <p:spPr>
          <a:xfrm>
            <a:off x="727950" y="1844625"/>
            <a:ext cx="7688100" cy="15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 dirty="0">
                <a:solidFill>
                  <a:srgbClr val="000000"/>
                </a:solidFill>
              </a:rPr>
              <a:t>Спасибо! </a:t>
            </a:r>
            <a:endParaRPr sz="4800"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 dirty="0">
                <a:solidFill>
                  <a:srgbClr val="000000"/>
                </a:solidFill>
              </a:rPr>
              <a:t>Health made</a:t>
            </a:r>
            <a:endParaRPr dirty="0"/>
          </a:p>
        </p:txBody>
      </p:sp>
      <p:sp>
        <p:nvSpPr>
          <p:cNvPr id="248" name="Google Shape;248;p26"/>
          <p:cNvSpPr txBox="1"/>
          <p:nvPr/>
        </p:nvSpPr>
        <p:spPr>
          <a:xfrm>
            <a:off x="6579500" y="744350"/>
            <a:ext cx="2213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Calibri"/>
                <a:ea typeface="Calibri"/>
                <a:cs typeface="Calibri"/>
                <a:sym typeface="Calibri"/>
              </a:rPr>
              <a:t>Костромская ГСХА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6"/>
          <p:cNvSpPr txBox="1"/>
          <p:nvPr/>
        </p:nvSpPr>
        <p:spPr>
          <a:xfrm>
            <a:off x="342900" y="744350"/>
            <a:ext cx="2724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Calibri"/>
                <a:ea typeface="Calibri"/>
                <a:cs typeface="Calibri"/>
                <a:sym typeface="Calibri"/>
              </a:rPr>
              <a:t>Health Heuristics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521</Words>
  <Application>Microsoft Office PowerPoint</Application>
  <PresentationFormat>Экран (16:9)</PresentationFormat>
  <Paragraphs>64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Roboto</vt:lpstr>
      <vt:lpstr>Calibri</vt:lpstr>
      <vt:lpstr>Lato</vt:lpstr>
      <vt:lpstr>Nunito</vt:lpstr>
      <vt:lpstr>Lora</vt:lpstr>
      <vt:lpstr>Shift</vt:lpstr>
      <vt:lpstr>Создание прототипа сервиса персонализации ЗОЖ-привычек и тренировок</vt:lpstr>
      <vt:lpstr>О проекте</vt:lpstr>
      <vt:lpstr>О проекте</vt:lpstr>
      <vt:lpstr>О проекте</vt:lpstr>
      <vt:lpstr>О проекте</vt:lpstr>
      <vt:lpstr>Заказчик</vt:lpstr>
      <vt:lpstr>Ценность</vt:lpstr>
      <vt:lpstr>Финал</vt:lpstr>
      <vt:lpstr>Вопросы к экспертам</vt:lpstr>
      <vt:lpstr>Спасибо!  Health made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прототипа сервиса персонализации ЗОЖ-привычек и тренировок</dc:title>
  <dc:creator>Ирина Алексеевна Мамаева</dc:creator>
  <cp:lastModifiedBy>Ирина Алексеевна Мамаева</cp:lastModifiedBy>
  <cp:revision>3</cp:revision>
  <dcterms:modified xsi:type="dcterms:W3CDTF">2021-05-21T07:21:21Z</dcterms:modified>
</cp:coreProperties>
</file>