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embeddedFontLst>
    <p:embeddedFont>
      <p:font typeface="Inter" panose="02000503000000020004" pitchFamily="2" charset="0"/>
      <p:regular r:id="rId8"/>
    </p:embeddedFont>
    <p:embeddedFont>
      <p:font typeface="Petrona" pitchFamily="2" charset="0"/>
      <p:regular r:id="rId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notesMaster" Target="notesMasters/notesMaster1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font" Target="fonts/font2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AD2C2-0CEA-4645-BCCC-DA4EEF40C4AC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6F7BF-C619-E443-8B3B-1CA21EDA8B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00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488" y="1837492"/>
            <a:ext cx="4919305" cy="45544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2593777"/>
            <a:ext cx="7556421" cy="233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100"/>
              </a:lnSpc>
              <a:buNone/>
            </a:pPr>
            <a:r>
              <a:rPr lang="en-US" sz="4900" b="1" kern="0" spc="-98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Генетическая селекция с использованием ДНК-тестирования</a:t>
            </a:r>
            <a:endParaRPr lang="en-US" sz="4900" dirty="0"/>
          </a:p>
        </p:txBody>
      </p:sp>
      <p:sp>
        <p:nvSpPr>
          <p:cNvPr id="5" name="Text 1"/>
          <p:cNvSpPr/>
          <p:nvPr/>
        </p:nvSpPr>
        <p:spPr>
          <a:xfrm>
            <a:off x="793790" y="5272802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4425"/>
            <a:ext cx="13042821" cy="1559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100"/>
              </a:lnSpc>
              <a:buNone/>
            </a:pPr>
            <a:r>
              <a:rPr lang="en-US" sz="4900" b="1" kern="0" spc="-98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ДНК-тестирование в селекции?</a:t>
            </a:r>
            <a:endParaRPr lang="en-US" sz="4900" dirty="0"/>
          </a:p>
        </p:txBody>
      </p:sp>
      <p:sp>
        <p:nvSpPr>
          <p:cNvPr id="3" name="Shape 1"/>
          <p:cNvSpPr/>
          <p:nvPr/>
        </p:nvSpPr>
        <p:spPr>
          <a:xfrm>
            <a:off x="793790" y="32689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2503" y="3336965"/>
            <a:ext cx="152757" cy="374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59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530906" y="3268980"/>
            <a:ext cx="3459242" cy="1169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2450" b="1" kern="0" spc="-49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Идентификация генетических маркеров</a:t>
            </a:r>
            <a:endParaRPr lang="en-US" sz="2450" dirty="0"/>
          </a:p>
        </p:txBody>
      </p:sp>
      <p:sp>
        <p:nvSpPr>
          <p:cNvPr id="6" name="Text 4"/>
          <p:cNvSpPr/>
          <p:nvPr/>
        </p:nvSpPr>
        <p:spPr>
          <a:xfrm>
            <a:off x="1530906" y="4574858"/>
            <a:ext cx="3459242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ДНК-тестирование позволяет обнаруживать специфические гены, связанные с желаемыми признаками, такими как продуктивность, устойчивость к болезням или качество племенной продукции.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32689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69719" y="3336965"/>
            <a:ext cx="204787" cy="374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59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900" dirty="0"/>
          </a:p>
        </p:txBody>
      </p:sp>
      <p:sp>
        <p:nvSpPr>
          <p:cNvPr id="9" name="Text 7"/>
          <p:cNvSpPr/>
          <p:nvPr/>
        </p:nvSpPr>
        <p:spPr>
          <a:xfrm>
            <a:off x="5954078" y="3268980"/>
            <a:ext cx="3459242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2450" b="1" kern="0" spc="-49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Оценка потенциала животных</a:t>
            </a:r>
            <a:endParaRPr lang="en-US" sz="2450" dirty="0"/>
          </a:p>
        </p:txBody>
      </p:sp>
      <p:sp>
        <p:nvSpPr>
          <p:cNvPr id="10" name="Text 8"/>
          <p:cNvSpPr/>
          <p:nvPr/>
        </p:nvSpPr>
        <p:spPr>
          <a:xfrm>
            <a:off x="5954078" y="4184928"/>
            <a:ext cx="3459242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основе генетического анализа можно определить потенциал животного для проявления целевых характеристик еще до того, как оно достигнет продуктивного возраста.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32689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93010" y="3336965"/>
            <a:ext cx="204430" cy="374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kern="0" spc="-59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900" dirty="0"/>
          </a:p>
        </p:txBody>
      </p:sp>
      <p:sp>
        <p:nvSpPr>
          <p:cNvPr id="13" name="Text 11"/>
          <p:cNvSpPr/>
          <p:nvPr/>
        </p:nvSpPr>
        <p:spPr>
          <a:xfrm>
            <a:off x="10377249" y="3268980"/>
            <a:ext cx="3292793" cy="389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2450" b="1" kern="0" spc="-49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Ускорение селекции</a:t>
            </a:r>
            <a:endParaRPr lang="en-US" sz="2450" dirty="0"/>
          </a:p>
        </p:txBody>
      </p:sp>
      <p:sp>
        <p:nvSpPr>
          <p:cNvPr id="14" name="Text 12"/>
          <p:cNvSpPr/>
          <p:nvPr/>
        </p:nvSpPr>
        <p:spPr>
          <a:xfrm>
            <a:off x="10377249" y="3794998"/>
            <a:ext cx="3459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ДНК-тестирование позволяет значительно сократить время селекционного процесса, повышая его точность и эффективность.</a:t>
            </a:r>
            <a:endParaRPr lang="en-US" sz="175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9A25FC-67FA-69C9-F2B4-1EF573E062A8}"/>
              </a:ext>
            </a:extLst>
          </p:cNvPr>
          <p:cNvSpPr/>
          <p:nvPr/>
        </p:nvSpPr>
        <p:spPr>
          <a:xfrm>
            <a:off x="12452514" y="7732925"/>
            <a:ext cx="2074780" cy="496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565" y="558284"/>
            <a:ext cx="13209270" cy="1395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b="1" kern="0" spc="-88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Процесс генетической селекции с ДНК-тестированием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1003578" y="2258378"/>
            <a:ext cx="22860" cy="5415320"/>
          </a:xfrm>
          <a:prstGeom prst="roundRect">
            <a:avLst>
              <a:gd name="adj" fmla="val 373005"/>
            </a:avLst>
          </a:prstGeom>
          <a:solidFill>
            <a:srgbClr val="C6BDDA"/>
          </a:solidFill>
          <a:ln/>
        </p:spPr>
      </p:sp>
      <p:sp>
        <p:nvSpPr>
          <p:cNvPr id="4" name="Shape 2"/>
          <p:cNvSpPr/>
          <p:nvPr/>
        </p:nvSpPr>
        <p:spPr>
          <a:xfrm>
            <a:off x="1220510" y="2703671"/>
            <a:ext cx="710565" cy="22860"/>
          </a:xfrm>
          <a:prstGeom prst="roundRect">
            <a:avLst>
              <a:gd name="adj" fmla="val 373005"/>
            </a:avLst>
          </a:prstGeom>
          <a:solidFill>
            <a:srgbClr val="C6BDDA"/>
          </a:solidFill>
          <a:ln/>
        </p:spPr>
      </p:sp>
      <p:sp>
        <p:nvSpPr>
          <p:cNvPr id="5" name="Shape 3"/>
          <p:cNvSpPr/>
          <p:nvPr/>
        </p:nvSpPr>
        <p:spPr>
          <a:xfrm>
            <a:off x="786646" y="2486739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6666" y="2547580"/>
            <a:ext cx="136684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53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2131576" y="2461379"/>
            <a:ext cx="2791539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44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Сбор образцов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2131576" y="2932152"/>
            <a:ext cx="11788259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Отбор образцов тканей у потенциальных родителей для последующего ДНК-анализа.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1220510" y="4108252"/>
            <a:ext cx="710565" cy="22860"/>
          </a:xfrm>
          <a:prstGeom prst="roundRect">
            <a:avLst>
              <a:gd name="adj" fmla="val 373005"/>
            </a:avLst>
          </a:prstGeom>
          <a:solidFill>
            <a:srgbClr val="C6BDDA"/>
          </a:solidFill>
          <a:ln/>
        </p:spPr>
      </p:sp>
      <p:sp>
        <p:nvSpPr>
          <p:cNvPr id="10" name="Shape 8"/>
          <p:cNvSpPr/>
          <p:nvPr/>
        </p:nvSpPr>
        <p:spPr>
          <a:xfrm>
            <a:off x="786646" y="3891320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3330" y="3952161"/>
            <a:ext cx="183237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53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2131576" y="3865959"/>
            <a:ext cx="3105626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44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Генетический анализ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2131576" y="4336733"/>
            <a:ext cx="11788259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Выявление генетических маркеров, связанных с целевыми признаками.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1220510" y="5512832"/>
            <a:ext cx="710565" cy="22860"/>
          </a:xfrm>
          <a:prstGeom prst="roundRect">
            <a:avLst>
              <a:gd name="adj" fmla="val 373005"/>
            </a:avLst>
          </a:prstGeom>
          <a:solidFill>
            <a:srgbClr val="C6BDDA"/>
          </a:solidFill>
          <a:ln/>
        </p:spPr>
      </p:sp>
      <p:sp>
        <p:nvSpPr>
          <p:cNvPr id="15" name="Shape 13"/>
          <p:cNvSpPr/>
          <p:nvPr/>
        </p:nvSpPr>
        <p:spPr>
          <a:xfrm>
            <a:off x="786646" y="5295900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3568" y="5356741"/>
            <a:ext cx="182880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53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2131576" y="5270540"/>
            <a:ext cx="2791539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44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Отбор родителей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2131576" y="5741313"/>
            <a:ext cx="11788259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Выбор животных с наиболее ценными генетическими характеристиками.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1220510" y="6917412"/>
            <a:ext cx="710565" cy="22860"/>
          </a:xfrm>
          <a:prstGeom prst="roundRect">
            <a:avLst>
              <a:gd name="adj" fmla="val 373005"/>
            </a:avLst>
          </a:prstGeom>
          <a:solidFill>
            <a:srgbClr val="C6BDDA"/>
          </a:solidFill>
          <a:ln/>
        </p:spPr>
      </p:sp>
      <p:sp>
        <p:nvSpPr>
          <p:cNvPr id="20" name="Shape 18"/>
          <p:cNvSpPr/>
          <p:nvPr/>
        </p:nvSpPr>
        <p:spPr>
          <a:xfrm>
            <a:off x="786646" y="6700480"/>
            <a:ext cx="456724" cy="456724"/>
          </a:xfrm>
          <a:prstGeom prst="roundRect">
            <a:avLst>
              <a:gd name="adj" fmla="val 18670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8092" y="6761321"/>
            <a:ext cx="173831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53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2131576" y="6675120"/>
            <a:ext cx="3330178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44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Скрещивание и оценка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2131576" y="7145893"/>
            <a:ext cx="11788259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Получение и оценка потомства на наличие желаемых признаков.</a:t>
            </a:r>
            <a:endParaRPr lang="en-US" sz="155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9EA5BED-7D42-DE6D-94E8-33A00AFD3935}"/>
              </a:ext>
            </a:extLst>
          </p:cNvPr>
          <p:cNvSpPr/>
          <p:nvPr/>
        </p:nvSpPr>
        <p:spPr>
          <a:xfrm>
            <a:off x="12555620" y="7732925"/>
            <a:ext cx="2074780" cy="496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82854" y="717284"/>
            <a:ext cx="13311188" cy="1943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Экономическая устойчивость бизнеса по ДНК-тестированию в селекции (в предприятиях, где уже применены подобные программы)</a:t>
            </a:r>
            <a:endParaRPr lang="en-US" sz="4050" dirty="0"/>
          </a:p>
        </p:txBody>
      </p:sp>
      <p:sp>
        <p:nvSpPr>
          <p:cNvPr id="5" name="Text 1"/>
          <p:cNvSpPr/>
          <p:nvPr/>
        </p:nvSpPr>
        <p:spPr>
          <a:xfrm>
            <a:off x="379748" y="3209177"/>
            <a:ext cx="4248626" cy="621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b="1" kern="0" spc="-98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30%</a:t>
            </a:r>
            <a:endParaRPr lang="en-US" sz="4850" dirty="0"/>
          </a:p>
        </p:txBody>
      </p:sp>
      <p:sp>
        <p:nvSpPr>
          <p:cNvPr id="6" name="Text 2"/>
          <p:cNvSpPr/>
          <p:nvPr/>
        </p:nvSpPr>
        <p:spPr>
          <a:xfrm>
            <a:off x="1208304" y="3835480"/>
            <a:ext cx="2591514" cy="743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Рост доходов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79748" y="4398561"/>
            <a:ext cx="4248626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Применение ДНК-тестирования в селекции позволяет увеличить доходы сельскохозяйственных предприятий 30% и более.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4712182" y="3218719"/>
            <a:ext cx="4248626" cy="621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b="1" kern="0" spc="-98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20%</a:t>
            </a:r>
            <a:endParaRPr lang="en-US" sz="4850" dirty="0"/>
          </a:p>
        </p:txBody>
      </p:sp>
      <p:sp>
        <p:nvSpPr>
          <p:cNvPr id="9" name="Text 5"/>
          <p:cNvSpPr/>
          <p:nvPr/>
        </p:nvSpPr>
        <p:spPr>
          <a:xfrm>
            <a:off x="5540738" y="3835480"/>
            <a:ext cx="2591514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Снижение затрат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4778464" y="4398560"/>
            <a:ext cx="4248626" cy="904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этой технологии помогает сократить расходы на селекционные программы до 20%.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9044616" y="3209176"/>
            <a:ext cx="4248626" cy="621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b="1" kern="0" spc="-98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3X</a:t>
            </a:r>
            <a:endParaRPr lang="en-US" sz="4850" dirty="0"/>
          </a:p>
        </p:txBody>
      </p:sp>
      <p:sp>
        <p:nvSpPr>
          <p:cNvPr id="12" name="Text 8"/>
          <p:cNvSpPr/>
          <p:nvPr/>
        </p:nvSpPr>
        <p:spPr>
          <a:xfrm>
            <a:off x="9999867" y="3840582"/>
            <a:ext cx="2735818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Ускорение селекции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9083574" y="4398561"/>
            <a:ext cx="4248626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приблизительным подсчетам, технология ДНК-тестирования ускорит селекционный процесс в 3 раза по сравнению с традиционными методами.</a:t>
            </a:r>
            <a:endParaRPr lang="en-US" sz="14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0848A71-FB0F-3F3A-9F5C-3EABD44230B3}"/>
              </a:ext>
            </a:extLst>
          </p:cNvPr>
          <p:cNvSpPr/>
          <p:nvPr/>
        </p:nvSpPr>
        <p:spPr>
          <a:xfrm>
            <a:off x="12555620" y="7732925"/>
            <a:ext cx="2074780" cy="496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3724989"/>
            <a:ext cx="8273415" cy="779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100"/>
              </a:lnSpc>
              <a:buNone/>
            </a:pPr>
            <a:r>
              <a:rPr lang="en-US" sz="4900" b="1" kern="0" spc="-98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Благодарим за внимание!</a:t>
            </a:r>
            <a:endParaRPr lang="en-US" sz="4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Ryuken Akuma</cp:lastModifiedBy>
  <cp:revision>2</cp:revision>
  <dcterms:created xsi:type="dcterms:W3CDTF">2024-11-17T14:05:49Z</dcterms:created>
  <dcterms:modified xsi:type="dcterms:W3CDTF">2024-11-17T14:15:26Z</dcterms:modified>
</cp:coreProperties>
</file>