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</p:sldIdLst>
  <p:sldSz cx="18288000" cy="10287000"/>
  <p:notesSz cx="6858000" cy="9144000"/>
  <p:embeddedFontLst>
    <p:embeddedFont>
      <p:font typeface="Montserrat" panose="00000500000000000000" pitchFamily="2" charset="-52"/>
      <p:regular r:id="rId14"/>
      <p:bold r:id="rId15"/>
      <p:italic r:id="rId16"/>
      <p:boldItalic r:id="rId17"/>
    </p:embeddedFont>
    <p:embeddedFont>
      <p:font typeface="Montserrat Bold" panose="00000800000000000000" charset="-52"/>
      <p:regular r:id="rId18"/>
    </p:embeddedFont>
    <p:embeddedFont>
      <p:font typeface="Montserrat Extra-Bold" panose="020B0604020202020204" charset="-52"/>
      <p:regular r:id="rId19"/>
      <p:bold r:id="rId20"/>
    </p:embeddedFont>
    <p:embeddedFont>
      <p:font typeface="Montserrat Semi-Bold" panose="020B0604020202020204" charset="-52"/>
      <p:regular r:id="rId21"/>
      <p:bold r:id="rId22"/>
    </p:embeddedFont>
    <p:embeddedFont>
      <p:font typeface="Montserrat Semi-Bold Bold" panose="020B0604020202020204" charset="-52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88140" autoAdjust="0"/>
  </p:normalViewPr>
  <p:slideViewPr>
    <p:cSldViewPr>
      <p:cViewPr varScale="1">
        <p:scale>
          <a:sx n="49" d="100"/>
          <a:sy n="49" d="100"/>
        </p:scale>
        <p:origin x="970" y="-11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8.sv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12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6.png"/><Relationship Id="rId5" Type="http://schemas.openxmlformats.org/officeDocument/2006/relationships/image" Target="../media/image10.png"/><Relationship Id="rId10" Type="http://schemas.openxmlformats.org/officeDocument/2006/relationships/image" Target="../media/image5.svg"/><Relationship Id="rId4" Type="http://schemas.openxmlformats.org/officeDocument/2006/relationships/image" Target="../media/image2.sv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6940" y="9258300"/>
            <a:ext cx="18504940" cy="3086100"/>
            <a:chOff x="0" y="0"/>
            <a:chExt cx="4873729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3729" cy="812800"/>
            </a:xfrm>
            <a:custGeom>
              <a:avLst/>
              <a:gdLst/>
              <a:ahLst/>
              <a:cxnLst/>
              <a:rect l="l" t="t" r="r" b="b"/>
              <a:pathLst>
                <a:path w="4873729" h="812800">
                  <a:moveTo>
                    <a:pt x="0" y="0"/>
                  </a:moveTo>
                  <a:lnTo>
                    <a:pt x="4873729" y="0"/>
                  </a:lnTo>
                  <a:lnTo>
                    <a:pt x="487372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DC21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7206686">
            <a:off x="9551534" y="6982163"/>
            <a:ext cx="4335517" cy="41148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3557306">
            <a:off x="14804102" y="2193164"/>
            <a:ext cx="4335517" cy="41148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9881901" y="1850951"/>
            <a:ext cx="7693485" cy="7693485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38D0E"/>
            </a:solid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1231" y="3134195"/>
            <a:ext cx="8201769" cy="342423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425990" y="1134590"/>
            <a:ext cx="2033245" cy="76850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101956" y="1028700"/>
            <a:ext cx="3407579" cy="961235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28700" y="1134590"/>
            <a:ext cx="2301504" cy="1846344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0616829" y="2585891"/>
            <a:ext cx="6223630" cy="6223605"/>
            <a:chOff x="0" y="0"/>
            <a:chExt cx="6350000" cy="634997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0"/>
              <a:stretch>
                <a:fillRect l="-9125" r="-41249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75549" y="7298020"/>
            <a:ext cx="8828026" cy="9830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72"/>
              </a:lnSpc>
            </a:pPr>
            <a:r>
              <a:rPr lang="ru-RU" sz="3200" dirty="0" err="1">
                <a:solidFill>
                  <a:srgbClr val="000000"/>
                </a:solidFill>
                <a:latin typeface="Montserrat Semi-Bold Bold"/>
              </a:rPr>
              <a:t>ТоматоГен</a:t>
            </a:r>
            <a:r>
              <a:rPr lang="ru-RU" sz="3200" dirty="0">
                <a:solidFill>
                  <a:srgbClr val="000000"/>
                </a:solidFill>
                <a:latin typeface="Montserrat Semi-Bold Bold"/>
              </a:rPr>
              <a:t> Про: Прорывные технологии в селекции устойчивых и высококачественных </a:t>
            </a:r>
            <a:r>
              <a:rPr lang="ru-RU" sz="3200">
                <a:solidFill>
                  <a:srgbClr val="000000"/>
                </a:solidFill>
                <a:latin typeface="Montserrat Semi-Bold Bold"/>
              </a:rPr>
              <a:t>сортов томата</a:t>
            </a:r>
            <a:endParaRPr lang="en-US" sz="3200" dirty="0">
              <a:solidFill>
                <a:srgbClr val="000000"/>
              </a:solidFill>
              <a:latin typeface="Montserrat Semi-Bold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28700" y="9592061"/>
            <a:ext cx="8121411" cy="327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72"/>
              </a:lnSpc>
            </a:pPr>
            <a:r>
              <a:rPr lang="en-US" sz="24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Montserrat"/>
              </a:rPr>
              <a:t>Стартап</a:t>
            </a:r>
            <a:r>
              <a:rPr lang="ru-RU" sz="2800" b="1" dirty="0">
                <a:solidFill>
                  <a:srgbClr val="000000"/>
                </a:solidFill>
                <a:latin typeface="Montserrat"/>
              </a:rPr>
              <a:t>-студия «</a:t>
            </a:r>
            <a:r>
              <a:rPr lang="en-US" sz="2800" b="1" dirty="0" err="1">
                <a:solidFill>
                  <a:srgbClr val="000000"/>
                </a:solidFill>
                <a:latin typeface="Montserrat"/>
              </a:rPr>
              <a:t>FoodDesign</a:t>
            </a:r>
            <a:r>
              <a:rPr lang="ru-RU" sz="2800" b="1" dirty="0">
                <a:solidFill>
                  <a:srgbClr val="000000"/>
                </a:solidFill>
                <a:latin typeface="Montserrat"/>
              </a:rPr>
              <a:t>»</a:t>
            </a:r>
            <a:endParaRPr lang="en-US" sz="2800" b="1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61231" y="4689802"/>
            <a:ext cx="9420970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561"/>
              </a:lnSpc>
            </a:pPr>
            <a:r>
              <a:rPr lang="ru-RU" sz="3457" dirty="0">
                <a:solidFill>
                  <a:srgbClr val="000000"/>
                </a:solidFill>
                <a:latin typeface="Montserrat"/>
              </a:rPr>
              <a:t>АКСЕЛЕРАТОР</a:t>
            </a:r>
            <a:endParaRPr lang="en-US" sz="3457" dirty="0">
              <a:solidFill>
                <a:srgbClr val="000000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89235" y="1028700"/>
            <a:ext cx="1670065" cy="400050"/>
            <a:chOff x="0" y="0"/>
            <a:chExt cx="2226753" cy="533400"/>
          </a:xfrm>
        </p:grpSpPr>
        <p:grpSp>
          <p:nvGrpSpPr>
            <p:cNvPr id="3" name="Group 3"/>
            <p:cNvGrpSpPr/>
            <p:nvPr/>
          </p:nvGrpSpPr>
          <p:grpSpPr>
            <a:xfrm>
              <a:off x="1693353" y="0"/>
              <a:ext cx="533400" cy="533400"/>
              <a:chOff x="0" y="0"/>
              <a:chExt cx="6350000" cy="63500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  <p:grpSp>
          <p:nvGrpSpPr>
            <p:cNvPr id="5" name="Group 5"/>
            <p:cNvGrpSpPr/>
            <p:nvPr/>
          </p:nvGrpSpPr>
          <p:grpSpPr>
            <a:xfrm>
              <a:off x="846677" y="0"/>
              <a:ext cx="533400" cy="533400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0" y="0"/>
              <a:ext cx="533400" cy="533400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733383" y="1028700"/>
            <a:ext cx="2434992" cy="101660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216940" y="9258300"/>
            <a:ext cx="18504940" cy="3086100"/>
            <a:chOff x="0" y="0"/>
            <a:chExt cx="4873729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73729" cy="812800"/>
            </a:xfrm>
            <a:custGeom>
              <a:avLst/>
              <a:gdLst/>
              <a:ahLst/>
              <a:cxnLst/>
              <a:rect l="l" t="t" r="r" b="b"/>
              <a:pathLst>
                <a:path w="4873729" h="812800">
                  <a:moveTo>
                    <a:pt x="0" y="0"/>
                  </a:moveTo>
                  <a:lnTo>
                    <a:pt x="4873729" y="0"/>
                  </a:lnTo>
                  <a:lnTo>
                    <a:pt x="487372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DC219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3050116">
            <a:off x="15342199" y="7054749"/>
            <a:ext cx="4335517" cy="41148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028700" y="1143000"/>
            <a:ext cx="11285583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6000" dirty="0">
                <a:solidFill>
                  <a:srgbClr val="438D0E"/>
                </a:solidFill>
                <a:latin typeface="Montserrat Extra-Bold"/>
              </a:rPr>
              <a:t>1/ ОПИСАНИЕ </a:t>
            </a:r>
          </a:p>
          <a:p>
            <a:pPr>
              <a:lnSpc>
                <a:spcPts val="6000"/>
              </a:lnSpc>
            </a:pPr>
            <a:r>
              <a:rPr lang="en-US" sz="6000" dirty="0">
                <a:solidFill>
                  <a:srgbClr val="438D0E"/>
                </a:solidFill>
                <a:latin typeface="Montserrat Extra-Bold"/>
              </a:rPr>
              <a:t>ПРОЕКТА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48571" y="3372053"/>
            <a:ext cx="12208246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r>
              <a:rPr lang="ru-RU" sz="2400" kern="0" dirty="0"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Разработка нового сорта томата</a:t>
            </a:r>
            <a:endParaRPr lang="en-US" sz="3200" dirty="0">
              <a:solidFill>
                <a:srgbClr val="000000"/>
              </a:solidFill>
              <a:latin typeface="Montserrat" panose="00000500000000000000" pitchFamily="2" charset="-52"/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Montserrat"/>
              </a:rPr>
              <a:t>Томат с устойчивостью к вредным объектам и стрессам</a:t>
            </a:r>
            <a:endParaRPr lang="en-US" sz="2400" dirty="0">
              <a:solidFill>
                <a:srgbClr val="000000"/>
              </a:solidFill>
              <a:latin typeface="Montserrat"/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Montserrat"/>
              </a:rPr>
              <a:t>Томат с улучшенными органолептическими качествами</a:t>
            </a:r>
            <a:endParaRPr lang="en-US" sz="24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848570" y="4815763"/>
            <a:ext cx="13210829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Montserrat"/>
              </a:rPr>
              <a:t>Мировой рынок томата оценивается в $200 млрд, с ежегодным ростом 3-4%.</a:t>
            </a:r>
            <a:endParaRPr lang="en-US" sz="2400" dirty="0">
              <a:solidFill>
                <a:srgbClr val="000000"/>
              </a:solidFill>
              <a:latin typeface="Montserrat"/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Montserrat"/>
              </a:rPr>
              <a:t>Российский рынок томата составляет более 14,5 млрд рублей , с высоким потенциалом импортозамещения.</a:t>
            </a:r>
            <a:endParaRPr lang="en-US" sz="2400" dirty="0">
              <a:solidFill>
                <a:srgbClr val="000000"/>
              </a:solidFill>
              <a:latin typeface="Montserrat"/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Montserrat"/>
              </a:rPr>
              <a:t>Спрос на устойчивые к стрессам и вредным объектам сорта.</a:t>
            </a:r>
          </a:p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Montserrat"/>
              </a:rPr>
              <a:t>Увеличение интереса к органической продукции.</a:t>
            </a:r>
          </a:p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829791" y="7221275"/>
            <a:ext cx="12208246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r>
              <a:rPr lang="ru-RU" sz="2400" dirty="0" err="1">
                <a:solidFill>
                  <a:srgbClr val="000000"/>
                </a:solidFill>
                <a:latin typeface="Montserrat"/>
              </a:rPr>
              <a:t>Маркерно</a:t>
            </a:r>
            <a:r>
              <a:rPr lang="ru-RU" sz="2400" dirty="0">
                <a:solidFill>
                  <a:srgbClr val="000000"/>
                </a:solidFill>
                <a:latin typeface="Montserrat"/>
              </a:rPr>
              <a:t>-ориентированная селекция для ускорения идентификации и включения </a:t>
            </a:r>
            <a:r>
              <a:rPr lang="ru-RU" sz="2400">
                <a:solidFill>
                  <a:srgbClr val="000000"/>
                </a:solidFill>
                <a:latin typeface="Montserrat"/>
              </a:rPr>
              <a:t>генов устойчивости.</a:t>
            </a:r>
            <a:endParaRPr lang="en-US" sz="2400" dirty="0">
              <a:solidFill>
                <a:srgbClr val="000000"/>
              </a:solidFill>
              <a:latin typeface="Montserrat"/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r>
              <a:rPr lang="ru-RU" sz="2400" dirty="0" err="1">
                <a:solidFill>
                  <a:srgbClr val="000000"/>
                </a:solidFill>
                <a:latin typeface="Montserrat"/>
              </a:rPr>
              <a:t>Фенотипирование</a:t>
            </a:r>
            <a:r>
              <a:rPr lang="ru-RU" sz="2400" dirty="0">
                <a:solidFill>
                  <a:srgbClr val="000000"/>
                </a:solidFill>
                <a:latin typeface="Montserrat"/>
              </a:rPr>
              <a:t> с использованием высокопроизводительных методов анализа.</a:t>
            </a:r>
            <a:endParaRPr lang="en-US" sz="24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028700" y="3386607"/>
            <a:ext cx="3862269" cy="613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72"/>
              </a:lnSpc>
            </a:pPr>
            <a:r>
              <a:rPr lang="en-US" sz="2400" dirty="0">
                <a:solidFill>
                  <a:srgbClr val="000000"/>
                </a:solidFill>
                <a:latin typeface="Montserrat Semi-Bold Bold"/>
              </a:rPr>
              <a:t>ОПИСАНИЕ ПРОДУКТА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8700" y="5327142"/>
            <a:ext cx="3862269" cy="30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72"/>
              </a:lnSpc>
            </a:pPr>
            <a:r>
              <a:rPr lang="en-US" sz="2400">
                <a:solidFill>
                  <a:srgbClr val="000000"/>
                </a:solidFill>
                <a:latin typeface="Montserrat Semi-Bold Bold"/>
              </a:rPr>
              <a:t>РЫНОК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38025" y="7499873"/>
            <a:ext cx="3862269" cy="30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72"/>
              </a:lnSpc>
            </a:pPr>
            <a:r>
              <a:rPr lang="en-US" sz="2400" dirty="0">
                <a:solidFill>
                  <a:srgbClr val="000000"/>
                </a:solidFill>
                <a:latin typeface="Montserrat Semi-Bold Bold"/>
              </a:rPr>
              <a:t>ТЕХНОЛОГИИ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89235" y="1028700"/>
            <a:ext cx="1670065" cy="400050"/>
            <a:chOff x="0" y="0"/>
            <a:chExt cx="2226753" cy="533400"/>
          </a:xfrm>
        </p:grpSpPr>
        <p:grpSp>
          <p:nvGrpSpPr>
            <p:cNvPr id="3" name="Group 3"/>
            <p:cNvGrpSpPr/>
            <p:nvPr/>
          </p:nvGrpSpPr>
          <p:grpSpPr>
            <a:xfrm>
              <a:off x="1693353" y="0"/>
              <a:ext cx="533400" cy="533400"/>
              <a:chOff x="0" y="0"/>
              <a:chExt cx="6350000" cy="63500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  <p:grpSp>
          <p:nvGrpSpPr>
            <p:cNvPr id="5" name="Group 5"/>
            <p:cNvGrpSpPr/>
            <p:nvPr/>
          </p:nvGrpSpPr>
          <p:grpSpPr>
            <a:xfrm>
              <a:off x="846677" y="0"/>
              <a:ext cx="533400" cy="533400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0" y="0"/>
              <a:ext cx="533400" cy="533400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733383" y="1028700"/>
            <a:ext cx="2434992" cy="101660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216940" y="9258300"/>
            <a:ext cx="18504940" cy="3086100"/>
            <a:chOff x="0" y="0"/>
            <a:chExt cx="4873729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73729" cy="812800"/>
            </a:xfrm>
            <a:custGeom>
              <a:avLst/>
              <a:gdLst/>
              <a:ahLst/>
              <a:cxnLst/>
              <a:rect l="l" t="t" r="r" b="b"/>
              <a:pathLst>
                <a:path w="4873729" h="812800">
                  <a:moveTo>
                    <a:pt x="0" y="0"/>
                  </a:moveTo>
                  <a:lnTo>
                    <a:pt x="4873729" y="0"/>
                  </a:lnTo>
                  <a:lnTo>
                    <a:pt x="487372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DC219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3050116">
            <a:off x="15342199" y="7054749"/>
            <a:ext cx="4335517" cy="41148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028700" y="1143000"/>
            <a:ext cx="11285583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6000">
                <a:solidFill>
                  <a:srgbClr val="438D0E"/>
                </a:solidFill>
                <a:latin typeface="Montserrat Extra-Bold"/>
              </a:rPr>
              <a:t>2/ АКТУАЛЬНОСТЬ ПРОЕКТА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051054" y="3386607"/>
            <a:ext cx="12208246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Montserrat"/>
              </a:rPr>
              <a:t>Селекционеры</a:t>
            </a:r>
            <a:endParaRPr lang="en-US" sz="2400" dirty="0">
              <a:solidFill>
                <a:srgbClr val="000000"/>
              </a:solidFill>
              <a:latin typeface="Montserrat"/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Montserrat"/>
              </a:rPr>
              <a:t>Сельхозтоваропроизводители (например, ЛПХ, КФХ, агрохолдинги)</a:t>
            </a:r>
          </a:p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Montserrat"/>
              </a:rPr>
              <a:t>Потребители, ценящие органические продукты с высокими вкусовыми качествами.</a:t>
            </a:r>
            <a:endParaRPr lang="en-US" sz="24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051054" y="5327142"/>
            <a:ext cx="12208246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Montserrat"/>
              </a:rPr>
              <a:t>Подходящий климат для развития вредных объектов на томате</a:t>
            </a:r>
            <a:endParaRPr lang="en-US" sz="2400" dirty="0">
              <a:solidFill>
                <a:srgbClr val="000000"/>
              </a:solidFill>
              <a:latin typeface="Montserrat"/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Montserrat"/>
              </a:rPr>
              <a:t>Нет достаточного количества устойчивых сортов/гибридов к вредным объектам</a:t>
            </a:r>
            <a:endParaRPr lang="en-US" sz="2400" dirty="0">
              <a:solidFill>
                <a:srgbClr val="000000"/>
              </a:solidFill>
              <a:latin typeface="Montserrat"/>
            </a:endParaRPr>
          </a:p>
          <a:p>
            <a:pPr marL="259080" lvl="1">
              <a:lnSpc>
                <a:spcPts val="2472"/>
              </a:lnSpc>
            </a:pPr>
            <a:endParaRPr lang="en-US" sz="24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051054" y="7264908"/>
            <a:ext cx="12208246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Montserrat"/>
              </a:rPr>
              <a:t>Используя генетическую коллекцию томата ФГБНУ ФНЦБЗР, разработать сорт/гибрид томата с устойчивостью к вредным объектам</a:t>
            </a:r>
            <a:endParaRPr lang="en-US" sz="24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028700" y="3386607"/>
            <a:ext cx="3862269" cy="30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72"/>
              </a:lnSpc>
            </a:pPr>
            <a:r>
              <a:rPr lang="en-US" sz="2400">
                <a:solidFill>
                  <a:srgbClr val="000000"/>
                </a:solidFill>
                <a:latin typeface="Montserrat Semi-Bold Bold"/>
              </a:rPr>
              <a:t>ЦЕЛЕВОЙ КЛИЕНТ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8700" y="5327142"/>
            <a:ext cx="3862269" cy="30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72"/>
              </a:lnSpc>
            </a:pPr>
            <a:r>
              <a:rPr lang="en-US" sz="2400">
                <a:solidFill>
                  <a:srgbClr val="000000"/>
                </a:solidFill>
                <a:latin typeface="Montserrat Semi-Bold Bold"/>
              </a:rPr>
              <a:t>ПРОБЛЕМА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700" y="7264908"/>
            <a:ext cx="3862269" cy="30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72"/>
              </a:lnSpc>
            </a:pPr>
            <a:r>
              <a:rPr lang="en-US" sz="2400">
                <a:solidFill>
                  <a:srgbClr val="000000"/>
                </a:solidFill>
                <a:latin typeface="Montserrat Semi-Bold Bold"/>
              </a:rPr>
              <a:t>РЕШЕНИЕ ПРОБЛЕМЫ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89235" y="1028700"/>
            <a:ext cx="1670065" cy="400050"/>
            <a:chOff x="0" y="0"/>
            <a:chExt cx="2226753" cy="533400"/>
          </a:xfrm>
        </p:grpSpPr>
        <p:grpSp>
          <p:nvGrpSpPr>
            <p:cNvPr id="3" name="Group 3"/>
            <p:cNvGrpSpPr/>
            <p:nvPr/>
          </p:nvGrpSpPr>
          <p:grpSpPr>
            <a:xfrm>
              <a:off x="1693353" y="0"/>
              <a:ext cx="533400" cy="533400"/>
              <a:chOff x="0" y="0"/>
              <a:chExt cx="6350000" cy="63500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  <p:grpSp>
          <p:nvGrpSpPr>
            <p:cNvPr id="5" name="Group 5"/>
            <p:cNvGrpSpPr/>
            <p:nvPr/>
          </p:nvGrpSpPr>
          <p:grpSpPr>
            <a:xfrm>
              <a:off x="846677" y="0"/>
              <a:ext cx="533400" cy="533400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0" y="0"/>
              <a:ext cx="533400" cy="533400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733383" y="1028700"/>
            <a:ext cx="2434992" cy="101660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216940" y="9258300"/>
            <a:ext cx="18504940" cy="3086100"/>
            <a:chOff x="0" y="0"/>
            <a:chExt cx="4873729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73729" cy="812800"/>
            </a:xfrm>
            <a:custGeom>
              <a:avLst/>
              <a:gdLst/>
              <a:ahLst/>
              <a:cxnLst/>
              <a:rect l="l" t="t" r="r" b="b"/>
              <a:pathLst>
                <a:path w="4873729" h="812800">
                  <a:moveTo>
                    <a:pt x="0" y="0"/>
                  </a:moveTo>
                  <a:lnTo>
                    <a:pt x="4873729" y="0"/>
                  </a:lnTo>
                  <a:lnTo>
                    <a:pt x="487372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DC219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3050116">
            <a:off x="15342199" y="7054749"/>
            <a:ext cx="4335517" cy="41148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028700" y="1143000"/>
            <a:ext cx="11285583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6000">
                <a:solidFill>
                  <a:srgbClr val="438D0E"/>
                </a:solidFill>
                <a:latin typeface="Montserrat Extra-Bold"/>
              </a:rPr>
              <a:t>3/ ЦЕННОСТЬ </a:t>
            </a:r>
          </a:p>
          <a:p>
            <a:pPr>
              <a:lnSpc>
                <a:spcPts val="6000"/>
              </a:lnSpc>
            </a:pPr>
            <a:r>
              <a:rPr lang="en-US" sz="6000">
                <a:solidFill>
                  <a:srgbClr val="438D0E"/>
                </a:solidFill>
                <a:latin typeface="Montserrat Extra-Bold"/>
              </a:rPr>
              <a:t>ПРОДУКТА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050162" y="2941911"/>
            <a:ext cx="13237838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Montserrat"/>
              </a:rPr>
              <a:t>Международные компании: Bayer, </a:t>
            </a:r>
            <a:r>
              <a:rPr lang="ru-RU" sz="2400" dirty="0" err="1">
                <a:solidFill>
                  <a:srgbClr val="000000"/>
                </a:solidFill>
                <a:latin typeface="Montserrat"/>
              </a:rPr>
              <a:t>Syngenta</a:t>
            </a:r>
            <a:r>
              <a:rPr lang="ru-RU" sz="2400" dirty="0">
                <a:solidFill>
                  <a:srgbClr val="000000"/>
                </a:solidFill>
                <a:latin typeface="Montserrat"/>
              </a:rPr>
              <a:t>, Monsanto (селекция и биотехнологии)</a:t>
            </a:r>
            <a:endParaRPr lang="en-US" sz="2400" dirty="0">
              <a:solidFill>
                <a:srgbClr val="000000"/>
              </a:solidFill>
              <a:latin typeface="Montserrat"/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Montserrat"/>
              </a:rPr>
              <a:t>Российские научные центры: Федеральный научный центр овощеводства (ВНИИССОК).</a:t>
            </a:r>
            <a:endParaRPr lang="en-US" sz="2400" dirty="0">
              <a:solidFill>
                <a:srgbClr val="000000"/>
              </a:solidFill>
              <a:latin typeface="Montserrat"/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Montserrat"/>
              </a:rPr>
              <a:t>Частные компании, работающие над гибридами и устойчивыми сортами (</a:t>
            </a:r>
            <a:r>
              <a:rPr lang="ru-RU" sz="2400" dirty="0" err="1">
                <a:solidFill>
                  <a:srgbClr val="000000"/>
                </a:solidFill>
                <a:latin typeface="Montserrat"/>
              </a:rPr>
              <a:t>Гавриш</a:t>
            </a:r>
            <a:r>
              <a:rPr lang="ru-RU" sz="2400" dirty="0">
                <a:solidFill>
                  <a:srgbClr val="000000"/>
                </a:solidFill>
                <a:latin typeface="Montserrat"/>
              </a:rPr>
              <a:t>, Поиск  и др.)</a:t>
            </a:r>
            <a:endParaRPr lang="en-US" sz="24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051054" y="5327142"/>
            <a:ext cx="13236946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Montserrat"/>
              </a:rPr>
              <a:t>Уникальные мутантные линии томата с генами устойчивости к вредным объектам и стрессам</a:t>
            </a:r>
            <a:endParaRPr lang="en-US" sz="2400" dirty="0">
              <a:solidFill>
                <a:srgbClr val="000000"/>
              </a:solidFill>
              <a:latin typeface="Montserrat"/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Montserrat"/>
              </a:rPr>
              <a:t>Использование передовых методов молекулярной биологии</a:t>
            </a:r>
          </a:p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Montserrat"/>
              </a:rPr>
              <a:t>Селекция сортов, адаптированных к различным климатическим зонам России</a:t>
            </a:r>
            <a:endParaRPr lang="en-US" sz="24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051054" y="7264908"/>
            <a:ext cx="12208246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Montserrat"/>
              </a:rPr>
              <a:t>Устойчивый сорт томата, снижающий затраты на пестициды</a:t>
            </a:r>
            <a:endParaRPr lang="en-US" sz="2400" dirty="0">
              <a:solidFill>
                <a:srgbClr val="000000"/>
              </a:solidFill>
              <a:latin typeface="Montserrat"/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Montserrat"/>
              </a:rPr>
              <a:t>Улучшенные органолептические качества (вкус, аромат, текстура)</a:t>
            </a:r>
            <a:endParaRPr lang="en-US" sz="2400" dirty="0">
              <a:solidFill>
                <a:srgbClr val="000000"/>
              </a:solidFill>
              <a:latin typeface="Montserrat"/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r>
              <a:rPr lang="ru-RU" sz="2400" u="sng" dirty="0">
                <a:solidFill>
                  <a:srgbClr val="000000"/>
                </a:solidFill>
                <a:latin typeface="Montserrat"/>
              </a:rPr>
              <a:t>Эко-фокус</a:t>
            </a:r>
            <a:r>
              <a:rPr lang="ru-RU" sz="2400" dirty="0">
                <a:solidFill>
                  <a:srgbClr val="000000"/>
                </a:solidFill>
                <a:latin typeface="Montserrat"/>
              </a:rPr>
              <a:t>: Разработка сортов для органического земледелия</a:t>
            </a:r>
            <a:endParaRPr lang="en-US" sz="24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028700" y="3386607"/>
            <a:ext cx="3862269" cy="30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72"/>
              </a:lnSpc>
            </a:pPr>
            <a:r>
              <a:rPr lang="en-US" sz="2400">
                <a:solidFill>
                  <a:srgbClr val="000000"/>
                </a:solidFill>
                <a:latin typeface="Montserrat Semi-Bold Bold"/>
              </a:rPr>
              <a:t>КОНКУРЕНТЫ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8700" y="5327142"/>
            <a:ext cx="3862269" cy="613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72"/>
              </a:lnSpc>
            </a:pPr>
            <a:r>
              <a:rPr lang="en-US" sz="2400">
                <a:solidFill>
                  <a:srgbClr val="000000"/>
                </a:solidFill>
                <a:latin typeface="Montserrat Semi-Bold Bold"/>
              </a:rPr>
              <a:t>КОНКУРЕНТНЫЕ ПРЕИМУЩЕСТВА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700" y="7264908"/>
            <a:ext cx="3862269" cy="918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72"/>
              </a:lnSpc>
            </a:pPr>
            <a:r>
              <a:rPr lang="en-US" sz="2400">
                <a:solidFill>
                  <a:srgbClr val="000000"/>
                </a:solidFill>
                <a:latin typeface="Montserrat Semi-Bold Bold"/>
              </a:rPr>
              <a:t>УНИКАЛЬНОЕ ЦЕННОСТНОЕ ПРЕДЛОЖЕНИЕ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89235" y="1028700"/>
            <a:ext cx="1670065" cy="400050"/>
            <a:chOff x="0" y="0"/>
            <a:chExt cx="2226753" cy="533400"/>
          </a:xfrm>
        </p:grpSpPr>
        <p:grpSp>
          <p:nvGrpSpPr>
            <p:cNvPr id="3" name="Group 3"/>
            <p:cNvGrpSpPr/>
            <p:nvPr/>
          </p:nvGrpSpPr>
          <p:grpSpPr>
            <a:xfrm>
              <a:off x="1693353" y="0"/>
              <a:ext cx="533400" cy="533400"/>
              <a:chOff x="0" y="0"/>
              <a:chExt cx="6350000" cy="63500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  <p:grpSp>
          <p:nvGrpSpPr>
            <p:cNvPr id="5" name="Group 5"/>
            <p:cNvGrpSpPr/>
            <p:nvPr/>
          </p:nvGrpSpPr>
          <p:grpSpPr>
            <a:xfrm>
              <a:off x="846677" y="0"/>
              <a:ext cx="533400" cy="533400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0" y="0"/>
              <a:ext cx="533400" cy="533400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733383" y="1028700"/>
            <a:ext cx="2434992" cy="101660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216940" y="9258300"/>
            <a:ext cx="18504940" cy="3086100"/>
            <a:chOff x="0" y="0"/>
            <a:chExt cx="4873729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73729" cy="812800"/>
            </a:xfrm>
            <a:custGeom>
              <a:avLst/>
              <a:gdLst/>
              <a:ahLst/>
              <a:cxnLst/>
              <a:rect l="l" t="t" r="r" b="b"/>
              <a:pathLst>
                <a:path w="4873729" h="812800">
                  <a:moveTo>
                    <a:pt x="0" y="0"/>
                  </a:moveTo>
                  <a:lnTo>
                    <a:pt x="4873729" y="0"/>
                  </a:lnTo>
                  <a:lnTo>
                    <a:pt x="487372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DC219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28700" y="1143000"/>
            <a:ext cx="11285583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6000">
                <a:solidFill>
                  <a:srgbClr val="438D0E"/>
                </a:solidFill>
                <a:latin typeface="Montserrat Extra-Bold"/>
              </a:rPr>
              <a:t>4/ БИЗНЕС-МОДЕЛЬ</a:t>
            </a:r>
          </a:p>
          <a:p>
            <a:pPr>
              <a:lnSpc>
                <a:spcPts val="6000"/>
              </a:lnSpc>
            </a:pPr>
            <a:r>
              <a:rPr lang="en-US" sz="6000">
                <a:solidFill>
                  <a:srgbClr val="438D0E"/>
                </a:solidFill>
                <a:latin typeface="Montserrat Extra-Bold"/>
              </a:rPr>
              <a:t>А. ОСТЕРВАЛЬДЕРА</a:t>
            </a:r>
          </a:p>
        </p:txBody>
      </p:sp>
      <p:grpSp>
        <p:nvGrpSpPr>
          <p:cNvPr id="20" name="Google Shape;97;p5">
            <a:extLst>
              <a:ext uri="{FF2B5EF4-FFF2-40B4-BE49-F238E27FC236}">
                <a16:creationId xmlns:a16="http://schemas.microsoft.com/office/drawing/2014/main" id="{3695F8DD-1128-D34B-83C2-8855379714DA}"/>
              </a:ext>
            </a:extLst>
          </p:cNvPr>
          <p:cNvGrpSpPr/>
          <p:nvPr/>
        </p:nvGrpSpPr>
        <p:grpSpPr>
          <a:xfrm>
            <a:off x="1065766" y="2883705"/>
            <a:ext cx="16155434" cy="8382000"/>
            <a:chOff x="1135616" y="1844675"/>
            <a:chExt cx="16155434" cy="8382000"/>
          </a:xfrm>
          <a:solidFill>
            <a:schemeClr val="bg1"/>
          </a:solidFill>
        </p:grpSpPr>
        <p:sp>
          <p:nvSpPr>
            <p:cNvPr id="21" name="Google Shape;98;p5">
              <a:extLst>
                <a:ext uri="{FF2B5EF4-FFF2-40B4-BE49-F238E27FC236}">
                  <a16:creationId xmlns:a16="http://schemas.microsoft.com/office/drawing/2014/main" id="{B480A241-276D-984A-A1D0-D5859B4E2FAC}"/>
                </a:ext>
              </a:extLst>
            </p:cNvPr>
            <p:cNvSpPr/>
            <p:nvPr/>
          </p:nvSpPr>
          <p:spPr>
            <a:xfrm>
              <a:off x="1136650" y="8245475"/>
              <a:ext cx="8077200" cy="1981200"/>
            </a:xfrm>
            <a:prstGeom prst="rect">
              <a:avLst/>
            </a:prstGeom>
            <a:grpFill/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99;p5">
              <a:extLst>
                <a:ext uri="{FF2B5EF4-FFF2-40B4-BE49-F238E27FC236}">
                  <a16:creationId xmlns:a16="http://schemas.microsoft.com/office/drawing/2014/main" id="{37A8A33B-891B-BC46-90A6-BB6DB24DC56B}"/>
                </a:ext>
              </a:extLst>
            </p:cNvPr>
            <p:cNvSpPr/>
            <p:nvPr/>
          </p:nvSpPr>
          <p:spPr>
            <a:xfrm>
              <a:off x="9213850" y="8245475"/>
              <a:ext cx="8077200" cy="1981200"/>
            </a:xfrm>
            <a:prstGeom prst="rect">
              <a:avLst/>
            </a:prstGeom>
            <a:grpFill/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00;p5">
              <a:extLst>
                <a:ext uri="{FF2B5EF4-FFF2-40B4-BE49-F238E27FC236}">
                  <a16:creationId xmlns:a16="http://schemas.microsoft.com/office/drawing/2014/main" id="{4B21AB76-8970-474A-BDBF-8A76F98C4E79}"/>
                </a:ext>
              </a:extLst>
            </p:cNvPr>
            <p:cNvSpPr/>
            <p:nvPr/>
          </p:nvSpPr>
          <p:spPr>
            <a:xfrm>
              <a:off x="1135616" y="1844675"/>
              <a:ext cx="2895600" cy="6400800"/>
            </a:xfrm>
            <a:prstGeom prst="rect">
              <a:avLst/>
            </a:prstGeom>
            <a:grpFill/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01;p5">
              <a:extLst>
                <a:ext uri="{FF2B5EF4-FFF2-40B4-BE49-F238E27FC236}">
                  <a16:creationId xmlns:a16="http://schemas.microsoft.com/office/drawing/2014/main" id="{65354E37-97EE-C84F-91C9-7B7A2899ACC2}"/>
                </a:ext>
              </a:extLst>
            </p:cNvPr>
            <p:cNvSpPr/>
            <p:nvPr/>
          </p:nvSpPr>
          <p:spPr>
            <a:xfrm>
              <a:off x="4031216" y="1844675"/>
              <a:ext cx="3810000" cy="3352800"/>
            </a:xfrm>
            <a:prstGeom prst="rect">
              <a:avLst/>
            </a:prstGeom>
            <a:grpFill/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02;p5">
              <a:extLst>
                <a:ext uri="{FF2B5EF4-FFF2-40B4-BE49-F238E27FC236}">
                  <a16:creationId xmlns:a16="http://schemas.microsoft.com/office/drawing/2014/main" id="{4BC04056-7162-EA46-8620-02194EF6EF55}"/>
                </a:ext>
              </a:extLst>
            </p:cNvPr>
            <p:cNvSpPr/>
            <p:nvPr/>
          </p:nvSpPr>
          <p:spPr>
            <a:xfrm>
              <a:off x="4031216" y="5197475"/>
              <a:ext cx="3810000" cy="3048000"/>
            </a:xfrm>
            <a:prstGeom prst="rect">
              <a:avLst/>
            </a:prstGeom>
            <a:grpFill/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03;p5">
              <a:extLst>
                <a:ext uri="{FF2B5EF4-FFF2-40B4-BE49-F238E27FC236}">
                  <a16:creationId xmlns:a16="http://schemas.microsoft.com/office/drawing/2014/main" id="{9EA07803-F3F0-7745-B57E-CC15340EAD2B}"/>
                </a:ext>
              </a:extLst>
            </p:cNvPr>
            <p:cNvSpPr/>
            <p:nvPr/>
          </p:nvSpPr>
          <p:spPr>
            <a:xfrm>
              <a:off x="7841216" y="1844675"/>
              <a:ext cx="2895600" cy="6400800"/>
            </a:xfrm>
            <a:prstGeom prst="rect">
              <a:avLst/>
            </a:prstGeom>
            <a:grpFill/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04;p5">
              <a:extLst>
                <a:ext uri="{FF2B5EF4-FFF2-40B4-BE49-F238E27FC236}">
                  <a16:creationId xmlns:a16="http://schemas.microsoft.com/office/drawing/2014/main" id="{117219FB-BEB6-8449-87FC-3F4E13004730}"/>
                </a:ext>
              </a:extLst>
            </p:cNvPr>
            <p:cNvSpPr/>
            <p:nvPr/>
          </p:nvSpPr>
          <p:spPr>
            <a:xfrm>
              <a:off x="10736816" y="1844675"/>
              <a:ext cx="3200400" cy="3352800"/>
            </a:xfrm>
            <a:prstGeom prst="rect">
              <a:avLst/>
            </a:prstGeom>
            <a:grpFill/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05;p5">
              <a:extLst>
                <a:ext uri="{FF2B5EF4-FFF2-40B4-BE49-F238E27FC236}">
                  <a16:creationId xmlns:a16="http://schemas.microsoft.com/office/drawing/2014/main" id="{765847DF-FADA-D244-A96D-2B49522E7EA4}"/>
                </a:ext>
              </a:extLst>
            </p:cNvPr>
            <p:cNvSpPr/>
            <p:nvPr/>
          </p:nvSpPr>
          <p:spPr>
            <a:xfrm>
              <a:off x="10736816" y="5197475"/>
              <a:ext cx="3200400" cy="3048000"/>
            </a:xfrm>
            <a:prstGeom prst="rect">
              <a:avLst/>
            </a:prstGeom>
            <a:grpFill/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06;p5">
              <a:extLst>
                <a:ext uri="{FF2B5EF4-FFF2-40B4-BE49-F238E27FC236}">
                  <a16:creationId xmlns:a16="http://schemas.microsoft.com/office/drawing/2014/main" id="{E0FD9029-EC42-A046-BC3F-65AC476FBC68}"/>
                </a:ext>
              </a:extLst>
            </p:cNvPr>
            <p:cNvSpPr/>
            <p:nvPr/>
          </p:nvSpPr>
          <p:spPr>
            <a:xfrm>
              <a:off x="13937216" y="1844675"/>
              <a:ext cx="3352800" cy="6400800"/>
            </a:xfrm>
            <a:prstGeom prst="rect">
              <a:avLst/>
            </a:prstGeom>
            <a:grpFill/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" name="Google Shape;107;p5">
            <a:extLst>
              <a:ext uri="{FF2B5EF4-FFF2-40B4-BE49-F238E27FC236}">
                <a16:creationId xmlns:a16="http://schemas.microsoft.com/office/drawing/2014/main" id="{233CADBB-0323-0047-A5B2-1BFC4EC18F88}"/>
              </a:ext>
            </a:extLst>
          </p:cNvPr>
          <p:cNvSpPr txBox="1"/>
          <p:nvPr/>
        </p:nvSpPr>
        <p:spPr>
          <a:xfrm>
            <a:off x="1054674" y="2926481"/>
            <a:ext cx="2894566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060"/>
              </a:lnSpc>
              <a:defRPr sz="2000">
                <a:solidFill>
                  <a:srgbClr val="000000"/>
                </a:solidFill>
                <a:latin typeface="Montserrat Semi-Bold Bold"/>
              </a:defRPr>
            </a:lvl1pPr>
          </a:lstStyle>
          <a:p>
            <a:pPr algn="ctr"/>
            <a:r>
              <a:rPr lang="ru-RU" dirty="0">
                <a:sym typeface="Calibri"/>
              </a:rPr>
              <a:t>8</a:t>
            </a:r>
            <a:endParaRPr lang="ru-RU" dirty="0"/>
          </a:p>
          <a:p>
            <a:pPr algn="ctr"/>
            <a:r>
              <a:rPr lang="ru-RU" dirty="0">
                <a:sym typeface="Calibri"/>
              </a:rPr>
              <a:t>КЛЮЧЕВЫЕ ПАРТНЕРЫ</a:t>
            </a:r>
            <a:endParaRPr lang="ru-RU" dirty="0"/>
          </a:p>
          <a:p>
            <a:pPr algn="ctr"/>
            <a:endParaRPr lang="ru-RU" dirty="0"/>
          </a:p>
        </p:txBody>
      </p:sp>
      <p:sp>
        <p:nvSpPr>
          <p:cNvPr id="31" name="Google Shape;108;p5">
            <a:extLst>
              <a:ext uri="{FF2B5EF4-FFF2-40B4-BE49-F238E27FC236}">
                <a16:creationId xmlns:a16="http://schemas.microsoft.com/office/drawing/2014/main" id="{84DB70E3-AA46-B043-9D5A-9173F55C6E31}"/>
              </a:ext>
            </a:extLst>
          </p:cNvPr>
          <p:cNvSpPr txBox="1"/>
          <p:nvPr/>
        </p:nvSpPr>
        <p:spPr>
          <a:xfrm>
            <a:off x="3948612" y="2937782"/>
            <a:ext cx="3733800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060"/>
              </a:lnSpc>
              <a:defRPr sz="2000">
                <a:solidFill>
                  <a:srgbClr val="000000"/>
                </a:solidFill>
                <a:latin typeface="Montserrat Semi-Bold Bold"/>
              </a:defRPr>
            </a:lvl1pPr>
          </a:lstStyle>
          <a:p>
            <a:r>
              <a:rPr lang="ru-RU" dirty="0">
                <a:sym typeface="Calibri"/>
              </a:rPr>
              <a:t>7</a:t>
            </a:r>
            <a:endParaRPr lang="ru-RU" dirty="0"/>
          </a:p>
          <a:p>
            <a:r>
              <a:rPr lang="ru-RU" dirty="0">
                <a:sym typeface="Calibri"/>
              </a:rPr>
              <a:t>КЛЮЧЕВЫЕ ВИДЫ </a:t>
            </a:r>
            <a:endParaRPr lang="ru-RU" dirty="0"/>
          </a:p>
          <a:p>
            <a:r>
              <a:rPr lang="ru-RU" dirty="0">
                <a:sym typeface="Calibri"/>
              </a:rPr>
              <a:t>ДЕЯТЕЛЬНОСТИ</a:t>
            </a:r>
            <a:endParaRPr lang="ru-RU" dirty="0"/>
          </a:p>
          <a:p>
            <a:endParaRPr lang="ru-RU" dirty="0"/>
          </a:p>
        </p:txBody>
      </p:sp>
      <p:sp>
        <p:nvSpPr>
          <p:cNvPr id="32" name="Google Shape;109;p5">
            <a:extLst>
              <a:ext uri="{FF2B5EF4-FFF2-40B4-BE49-F238E27FC236}">
                <a16:creationId xmlns:a16="http://schemas.microsoft.com/office/drawing/2014/main" id="{7C967D53-9B07-7046-9801-0355BA5EC756}"/>
              </a:ext>
            </a:extLst>
          </p:cNvPr>
          <p:cNvSpPr txBox="1"/>
          <p:nvPr/>
        </p:nvSpPr>
        <p:spPr>
          <a:xfrm>
            <a:off x="3960332" y="6352282"/>
            <a:ext cx="3733800" cy="8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060"/>
              </a:lnSpc>
              <a:defRPr sz="2000">
                <a:solidFill>
                  <a:srgbClr val="000000"/>
                </a:solidFill>
                <a:latin typeface="Montserrat Semi-Bold Bold"/>
              </a:defRPr>
            </a:lvl1pPr>
          </a:lstStyle>
          <a:p>
            <a:r>
              <a:rPr lang="ru-RU" dirty="0">
                <a:sym typeface="Calibri"/>
              </a:rPr>
              <a:t>6</a:t>
            </a:r>
            <a:endParaRPr lang="ru-RU" dirty="0"/>
          </a:p>
          <a:p>
            <a:r>
              <a:rPr lang="ru-RU" dirty="0">
                <a:sym typeface="Calibri"/>
              </a:rPr>
              <a:t>КЛЮЧЕВЫЕ РЕСУРСЫ</a:t>
            </a:r>
            <a:endParaRPr lang="ru-RU" dirty="0"/>
          </a:p>
          <a:p>
            <a:endParaRPr lang="ru-RU" dirty="0"/>
          </a:p>
        </p:txBody>
      </p:sp>
      <p:sp>
        <p:nvSpPr>
          <p:cNvPr id="33" name="Google Shape;110;p5">
            <a:extLst>
              <a:ext uri="{FF2B5EF4-FFF2-40B4-BE49-F238E27FC236}">
                <a16:creationId xmlns:a16="http://schemas.microsoft.com/office/drawing/2014/main" id="{66BA7AFE-BD6E-7C4C-829C-00DDEB0DA0D3}"/>
              </a:ext>
            </a:extLst>
          </p:cNvPr>
          <p:cNvSpPr txBox="1"/>
          <p:nvPr/>
        </p:nvSpPr>
        <p:spPr>
          <a:xfrm>
            <a:off x="7758612" y="2937782"/>
            <a:ext cx="2895600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060"/>
              </a:lnSpc>
              <a:defRPr sz="2000">
                <a:solidFill>
                  <a:srgbClr val="000000"/>
                </a:solidFill>
                <a:latin typeface="Montserrat Semi-Bold Bold"/>
              </a:defRPr>
            </a:lvl1pPr>
          </a:lstStyle>
          <a:p>
            <a:r>
              <a:rPr lang="ru-RU" dirty="0">
                <a:sym typeface="Calibri"/>
              </a:rPr>
              <a:t>2 </a:t>
            </a:r>
            <a:endParaRPr lang="ru-RU" dirty="0"/>
          </a:p>
          <a:p>
            <a:r>
              <a:rPr lang="ru-RU" dirty="0">
                <a:sym typeface="Calibri"/>
              </a:rPr>
              <a:t>ЦЕННОСТНОЕ ПРЕДЛОЖЕНИЕ</a:t>
            </a:r>
            <a:endParaRPr lang="ru-RU" dirty="0"/>
          </a:p>
          <a:p>
            <a:endParaRPr lang="ru-RU" dirty="0"/>
          </a:p>
        </p:txBody>
      </p:sp>
      <p:sp>
        <p:nvSpPr>
          <p:cNvPr id="34" name="Google Shape;111;p5">
            <a:extLst>
              <a:ext uri="{FF2B5EF4-FFF2-40B4-BE49-F238E27FC236}">
                <a16:creationId xmlns:a16="http://schemas.microsoft.com/office/drawing/2014/main" id="{C16C282A-63F4-A34E-876A-A5B5FAD786CF}"/>
              </a:ext>
            </a:extLst>
          </p:cNvPr>
          <p:cNvSpPr txBox="1"/>
          <p:nvPr/>
        </p:nvSpPr>
        <p:spPr>
          <a:xfrm>
            <a:off x="10679720" y="2920548"/>
            <a:ext cx="3123166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060"/>
              </a:lnSpc>
              <a:defRPr sz="2000">
                <a:solidFill>
                  <a:srgbClr val="000000"/>
                </a:solidFill>
                <a:latin typeface="Montserrat Semi-Bold Bold"/>
              </a:defRPr>
            </a:lvl1pPr>
          </a:lstStyle>
          <a:p>
            <a:r>
              <a:rPr lang="ru-RU" dirty="0">
                <a:sym typeface="Calibri"/>
              </a:rPr>
              <a:t>4 ВЗАИМООТНОШЕНИЯ С КЛИЕНТАМИ</a:t>
            </a:r>
            <a:endParaRPr lang="ru-RU" dirty="0"/>
          </a:p>
          <a:p>
            <a:endParaRPr lang="ru-RU" dirty="0"/>
          </a:p>
        </p:txBody>
      </p:sp>
      <p:sp>
        <p:nvSpPr>
          <p:cNvPr id="35" name="Google Shape;112;p5">
            <a:extLst>
              <a:ext uri="{FF2B5EF4-FFF2-40B4-BE49-F238E27FC236}">
                <a16:creationId xmlns:a16="http://schemas.microsoft.com/office/drawing/2014/main" id="{3110B47D-844E-9D4B-B30D-24062434B2E5}"/>
              </a:ext>
            </a:extLst>
          </p:cNvPr>
          <p:cNvSpPr txBox="1"/>
          <p:nvPr/>
        </p:nvSpPr>
        <p:spPr>
          <a:xfrm>
            <a:off x="10666966" y="6352282"/>
            <a:ext cx="3199367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060"/>
              </a:lnSpc>
              <a:defRPr sz="2000">
                <a:solidFill>
                  <a:srgbClr val="000000"/>
                </a:solidFill>
                <a:latin typeface="Montserrat Semi-Bold Bold"/>
              </a:defRPr>
            </a:lvl1pPr>
          </a:lstStyle>
          <a:p>
            <a:r>
              <a:rPr lang="ru-RU" dirty="0">
                <a:sym typeface="Calibri"/>
              </a:rPr>
              <a:t>3</a:t>
            </a:r>
            <a:endParaRPr lang="ru-RU" dirty="0"/>
          </a:p>
          <a:p>
            <a:r>
              <a:rPr lang="ru-RU" dirty="0">
                <a:sym typeface="Calibri"/>
              </a:rPr>
              <a:t>КАНАЛЫ РАСПРОСТРАНЕНИЯ</a:t>
            </a:r>
            <a:endParaRPr lang="ru-RU" dirty="0"/>
          </a:p>
          <a:p>
            <a:endParaRPr lang="ru-RU" dirty="0"/>
          </a:p>
        </p:txBody>
      </p:sp>
      <p:sp>
        <p:nvSpPr>
          <p:cNvPr id="36" name="Google Shape;113;p5">
            <a:extLst>
              <a:ext uri="{FF2B5EF4-FFF2-40B4-BE49-F238E27FC236}">
                <a16:creationId xmlns:a16="http://schemas.microsoft.com/office/drawing/2014/main" id="{3F3E226A-2A7A-5944-8BD0-23DE6111682F}"/>
              </a:ext>
            </a:extLst>
          </p:cNvPr>
          <p:cNvSpPr txBox="1"/>
          <p:nvPr/>
        </p:nvSpPr>
        <p:spPr>
          <a:xfrm>
            <a:off x="14248366" y="2953732"/>
            <a:ext cx="2590800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060"/>
              </a:lnSpc>
              <a:defRPr sz="2000">
                <a:solidFill>
                  <a:srgbClr val="000000"/>
                </a:solidFill>
                <a:latin typeface="Montserrat Semi-Bold Bold"/>
              </a:defRPr>
            </a:lvl1pPr>
          </a:lstStyle>
          <a:p>
            <a:r>
              <a:rPr lang="ru-RU" dirty="0">
                <a:sym typeface="Calibri"/>
              </a:rPr>
              <a:t>1</a:t>
            </a:r>
            <a:endParaRPr lang="ru-RU" dirty="0"/>
          </a:p>
          <a:p>
            <a:r>
              <a:rPr lang="ru-RU" dirty="0">
                <a:sym typeface="Calibri"/>
              </a:rPr>
              <a:t>СЕГМЕНТ ПОТРЕБИТЕЛЕЙ</a:t>
            </a:r>
            <a:endParaRPr lang="ru-RU" dirty="0"/>
          </a:p>
          <a:p>
            <a:endParaRPr lang="ru-RU" dirty="0"/>
          </a:p>
        </p:txBody>
      </p:sp>
      <p:sp>
        <p:nvSpPr>
          <p:cNvPr id="37" name="Google Shape;114;p5">
            <a:extLst>
              <a:ext uri="{FF2B5EF4-FFF2-40B4-BE49-F238E27FC236}">
                <a16:creationId xmlns:a16="http://schemas.microsoft.com/office/drawing/2014/main" id="{3CDBFF23-734C-F74E-95BB-80DBAA63BD72}"/>
              </a:ext>
            </a:extLst>
          </p:cNvPr>
          <p:cNvSpPr txBox="1"/>
          <p:nvPr/>
        </p:nvSpPr>
        <p:spPr>
          <a:xfrm>
            <a:off x="1064732" y="9517187"/>
            <a:ext cx="8002034" cy="8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060"/>
              </a:lnSpc>
              <a:defRPr sz="2000">
                <a:solidFill>
                  <a:srgbClr val="000000"/>
                </a:solidFill>
                <a:latin typeface="Montserrat Semi-Bold Bold"/>
              </a:defRPr>
            </a:lvl1pPr>
          </a:lstStyle>
          <a:p>
            <a:r>
              <a:rPr lang="ru-RU" dirty="0">
                <a:sym typeface="Calibri"/>
              </a:rPr>
              <a:t>9</a:t>
            </a:r>
            <a:endParaRPr lang="ru-RU" dirty="0"/>
          </a:p>
          <a:p>
            <a:r>
              <a:rPr lang="ru-RU" dirty="0">
                <a:sym typeface="Calibri"/>
              </a:rPr>
              <a:t> СТРУКТУРА РАСХОДОВ</a:t>
            </a:r>
            <a:endParaRPr lang="ru-RU" dirty="0"/>
          </a:p>
          <a:p>
            <a:endParaRPr lang="ru-RU" dirty="0"/>
          </a:p>
        </p:txBody>
      </p:sp>
      <p:sp>
        <p:nvSpPr>
          <p:cNvPr id="38" name="Google Shape;115;p5">
            <a:extLst>
              <a:ext uri="{FF2B5EF4-FFF2-40B4-BE49-F238E27FC236}">
                <a16:creationId xmlns:a16="http://schemas.microsoft.com/office/drawing/2014/main" id="{72A04126-51A5-9848-992F-D38AD2B4C288}"/>
              </a:ext>
            </a:extLst>
          </p:cNvPr>
          <p:cNvSpPr txBox="1"/>
          <p:nvPr/>
        </p:nvSpPr>
        <p:spPr>
          <a:xfrm>
            <a:off x="9144000" y="9499953"/>
            <a:ext cx="7999966" cy="8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060"/>
              </a:lnSpc>
              <a:defRPr sz="2000">
                <a:solidFill>
                  <a:srgbClr val="000000"/>
                </a:solidFill>
                <a:latin typeface="Montserrat Semi-Bold Bold"/>
              </a:defRPr>
            </a:lvl1pPr>
          </a:lstStyle>
          <a:p>
            <a:r>
              <a:rPr lang="ru-RU" dirty="0">
                <a:sym typeface="Calibri"/>
              </a:rPr>
              <a:t>5</a:t>
            </a:r>
            <a:endParaRPr lang="ru-RU" dirty="0"/>
          </a:p>
          <a:p>
            <a:r>
              <a:rPr lang="ru-RU" dirty="0">
                <a:sym typeface="Calibri"/>
              </a:rPr>
              <a:t>ПОТОКИ ДОХОДОВ</a:t>
            </a:r>
            <a:endParaRPr lang="ru-RU" dirty="0"/>
          </a:p>
          <a:p>
            <a:endParaRPr lang="ru-RU" dirty="0"/>
          </a:p>
        </p:txBody>
      </p:sp>
      <p:sp>
        <p:nvSpPr>
          <p:cNvPr id="16" name="TextBox 16"/>
          <p:cNvSpPr txBox="1"/>
          <p:nvPr/>
        </p:nvSpPr>
        <p:spPr>
          <a:xfrm>
            <a:off x="1053012" y="3986944"/>
            <a:ext cx="3016339" cy="46294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8900" indent="-88900">
              <a:lnSpc>
                <a:spcPts val="1854"/>
              </a:lnSpc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latin typeface="Montserrat"/>
              </a:rPr>
              <a:t>ВУЗы и исследовательские центры для совместных исследований.</a:t>
            </a:r>
          </a:p>
          <a:p>
            <a:pPr>
              <a:lnSpc>
                <a:spcPts val="1854"/>
              </a:lnSpc>
            </a:pPr>
            <a:endParaRPr lang="ru-RU" sz="1800" dirty="0">
              <a:solidFill>
                <a:srgbClr val="000000"/>
              </a:solidFill>
              <a:latin typeface="Montserrat"/>
            </a:endParaRPr>
          </a:p>
          <a:p>
            <a:pPr marL="88900" indent="-88900">
              <a:lnSpc>
                <a:spcPts val="1854"/>
              </a:lnSpc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latin typeface="Montserrat"/>
              </a:rPr>
              <a:t>Международные организации для обмена опытом и грантовой поддержки.</a:t>
            </a:r>
          </a:p>
          <a:p>
            <a:pPr marL="88900" indent="-88900">
              <a:lnSpc>
                <a:spcPts val="1854"/>
              </a:lnSpc>
              <a:buFont typeface="Arial" panose="020B0604020202020204" pitchFamily="34" charset="0"/>
              <a:buChar char="•"/>
            </a:pPr>
            <a:endParaRPr lang="ru-RU" sz="1800" dirty="0">
              <a:solidFill>
                <a:srgbClr val="000000"/>
              </a:solidFill>
              <a:latin typeface="Montserrat"/>
            </a:endParaRPr>
          </a:p>
          <a:p>
            <a:pPr marL="88900" indent="-88900">
              <a:lnSpc>
                <a:spcPts val="1854"/>
              </a:lnSpc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latin typeface="Montserrat"/>
              </a:rPr>
              <a:t>Агрохолдинги и фермерские ассоциации.</a:t>
            </a:r>
          </a:p>
          <a:p>
            <a:pPr>
              <a:lnSpc>
                <a:spcPts val="1854"/>
              </a:lnSpc>
            </a:pPr>
            <a:endParaRPr lang="ru-RU" sz="1800" dirty="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1854"/>
              </a:lnSpc>
            </a:pPr>
            <a:endParaRPr lang="ru-RU" sz="1800" dirty="0">
              <a:solidFill>
                <a:srgbClr val="000000"/>
              </a:solidFill>
              <a:latin typeface="Montserrat"/>
            </a:endParaRPr>
          </a:p>
          <a:p>
            <a:pPr marL="88900" indent="-88900">
              <a:lnSpc>
                <a:spcPts val="1854"/>
              </a:lnSpc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latin typeface="Montserrat"/>
              </a:rPr>
              <a:t>Министерства и ведомства, поддерживающие аграрные инновации.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A0ED6FE-C449-F2D2-B995-B1D765AED2E6}"/>
              </a:ext>
            </a:extLst>
          </p:cNvPr>
          <p:cNvSpPr txBox="1"/>
          <p:nvPr/>
        </p:nvSpPr>
        <p:spPr>
          <a:xfrm>
            <a:off x="4013720" y="3802862"/>
            <a:ext cx="35052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Montserrat" panose="00000500000000000000" pitchFamily="2" charset="-52"/>
              </a:rPr>
              <a:t>Исследования и разработки</a:t>
            </a:r>
          </a:p>
          <a:p>
            <a:pPr algn="ctr"/>
            <a:endParaRPr lang="ru-RU" dirty="0">
              <a:latin typeface="Montserrat" panose="00000500000000000000" pitchFamily="2" charset="-52"/>
            </a:endParaRPr>
          </a:p>
          <a:p>
            <a:pPr algn="ctr"/>
            <a:r>
              <a:rPr lang="ru-RU" dirty="0">
                <a:latin typeface="Montserrat" panose="00000500000000000000" pitchFamily="2" charset="-52"/>
              </a:rPr>
              <a:t>Лабораторные и полевые испытания</a:t>
            </a:r>
          </a:p>
          <a:p>
            <a:pPr algn="ctr"/>
            <a:endParaRPr lang="ru-RU" dirty="0">
              <a:latin typeface="Montserrat" panose="00000500000000000000" pitchFamily="2" charset="-52"/>
            </a:endParaRPr>
          </a:p>
          <a:p>
            <a:pPr algn="ctr"/>
            <a:r>
              <a:rPr lang="ru-RU" dirty="0">
                <a:latin typeface="Montserrat" panose="00000500000000000000" pitchFamily="2" charset="-52"/>
              </a:rPr>
              <a:t>Коммерциализация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B36E82F-8B56-91EE-3D59-27F986A3ABD6}"/>
              </a:ext>
            </a:extLst>
          </p:cNvPr>
          <p:cNvSpPr txBox="1"/>
          <p:nvPr/>
        </p:nvSpPr>
        <p:spPr>
          <a:xfrm>
            <a:off x="7856942" y="4085027"/>
            <a:ext cx="255757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Montserrat" panose="00000500000000000000" pitchFamily="2" charset="-52"/>
              </a:rPr>
              <a:t>Экономия для фермеров</a:t>
            </a:r>
          </a:p>
          <a:p>
            <a:pPr algn="ctr"/>
            <a:endParaRPr lang="ru-RU" dirty="0">
              <a:latin typeface="Montserrat" panose="00000500000000000000" pitchFamily="2" charset="-52"/>
            </a:endParaRPr>
          </a:p>
          <a:p>
            <a:pPr algn="ctr"/>
            <a:r>
              <a:rPr lang="ru-RU" dirty="0">
                <a:latin typeface="Montserrat" panose="00000500000000000000" pitchFamily="2" charset="-52"/>
              </a:rPr>
              <a:t>Качество для потребителей</a:t>
            </a:r>
          </a:p>
          <a:p>
            <a:pPr algn="ctr"/>
            <a:endParaRPr lang="ru-RU" dirty="0">
              <a:latin typeface="Montserrat" panose="00000500000000000000" pitchFamily="2" charset="-52"/>
            </a:endParaRPr>
          </a:p>
          <a:p>
            <a:pPr algn="ctr"/>
            <a:r>
              <a:rPr lang="ru-RU" dirty="0">
                <a:latin typeface="Montserrat" panose="00000500000000000000" pitchFamily="2" charset="-52"/>
              </a:rPr>
              <a:t>Эко-фокус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CC3F6B2-AF50-ADED-66FC-69053D690F0F}"/>
              </a:ext>
            </a:extLst>
          </p:cNvPr>
          <p:cNvSpPr txBox="1"/>
          <p:nvPr/>
        </p:nvSpPr>
        <p:spPr>
          <a:xfrm>
            <a:off x="10741437" y="3986944"/>
            <a:ext cx="307420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Montserrat" panose="00000500000000000000" pitchFamily="2" charset="-52"/>
              </a:rPr>
              <a:t>Персонализированный подход</a:t>
            </a:r>
          </a:p>
          <a:p>
            <a:pPr algn="ctr"/>
            <a:endParaRPr lang="ru-RU" dirty="0">
              <a:latin typeface="Montserrat" panose="00000500000000000000" pitchFamily="2" charset="-52"/>
            </a:endParaRPr>
          </a:p>
          <a:p>
            <a:pPr algn="ctr"/>
            <a:r>
              <a:rPr lang="ru-RU" dirty="0">
                <a:latin typeface="Montserrat" panose="00000500000000000000" pitchFamily="2" charset="-52"/>
              </a:rPr>
              <a:t>Обратная связь</a:t>
            </a:r>
          </a:p>
          <a:p>
            <a:pPr algn="ctr"/>
            <a:endParaRPr lang="ru-RU" dirty="0">
              <a:latin typeface="Montserrat" panose="00000500000000000000" pitchFamily="2" charset="-52"/>
            </a:endParaRPr>
          </a:p>
          <a:p>
            <a:pPr algn="ctr"/>
            <a:r>
              <a:rPr lang="ru-RU" dirty="0">
                <a:latin typeface="Montserrat" panose="00000500000000000000" pitchFamily="2" charset="-52"/>
              </a:rPr>
              <a:t>Программы лояльности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07E3985-3DC0-9396-1139-B1BF9BE3FF17}"/>
              </a:ext>
            </a:extLst>
          </p:cNvPr>
          <p:cNvSpPr txBox="1"/>
          <p:nvPr/>
        </p:nvSpPr>
        <p:spPr>
          <a:xfrm>
            <a:off x="14119812" y="3975656"/>
            <a:ext cx="302415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Montserrat" panose="00000500000000000000" pitchFamily="2" charset="-52"/>
              </a:rPr>
              <a:t>Селекционеры</a:t>
            </a:r>
          </a:p>
          <a:p>
            <a:pPr algn="ctr"/>
            <a:endParaRPr lang="ru-RU" dirty="0">
              <a:latin typeface="Montserrat" panose="00000500000000000000" pitchFamily="2" charset="-52"/>
            </a:endParaRPr>
          </a:p>
          <a:p>
            <a:pPr algn="ctr"/>
            <a:r>
              <a:rPr lang="ru-RU" dirty="0">
                <a:latin typeface="Montserrat" panose="00000500000000000000" pitchFamily="2" charset="-52"/>
              </a:rPr>
              <a:t>Агропромышленные компании</a:t>
            </a:r>
          </a:p>
          <a:p>
            <a:pPr algn="ctr"/>
            <a:endParaRPr lang="ru-RU" dirty="0">
              <a:latin typeface="Montserrat" panose="00000500000000000000" pitchFamily="2" charset="-52"/>
            </a:endParaRPr>
          </a:p>
          <a:p>
            <a:pPr algn="ctr"/>
            <a:r>
              <a:rPr lang="ru-RU" dirty="0">
                <a:latin typeface="Montserrat" panose="00000500000000000000" pitchFamily="2" charset="-52"/>
              </a:rPr>
              <a:t>Малые и средние фермерские хозяйства</a:t>
            </a:r>
          </a:p>
          <a:p>
            <a:pPr algn="ctr"/>
            <a:endParaRPr lang="ru-RU" dirty="0">
              <a:latin typeface="Montserrat" panose="00000500000000000000" pitchFamily="2" charset="-52"/>
            </a:endParaRPr>
          </a:p>
          <a:p>
            <a:pPr algn="ctr"/>
            <a:r>
              <a:rPr lang="ru-RU" dirty="0">
                <a:latin typeface="Montserrat" panose="00000500000000000000" pitchFamily="2" charset="-52"/>
              </a:rPr>
              <a:t>Производители органической продукции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EA61AC1-177D-808F-53FE-41C174620A51}"/>
              </a:ext>
            </a:extLst>
          </p:cNvPr>
          <p:cNvSpPr txBox="1"/>
          <p:nvPr/>
        </p:nvSpPr>
        <p:spPr>
          <a:xfrm>
            <a:off x="10755920" y="7302901"/>
            <a:ext cx="280664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Montserrat" panose="00000500000000000000" pitchFamily="2" charset="-52"/>
              </a:rPr>
              <a:t>Прямые продажи</a:t>
            </a:r>
          </a:p>
          <a:p>
            <a:pPr algn="ctr"/>
            <a:endParaRPr lang="ru-RU" dirty="0">
              <a:latin typeface="Montserrat" panose="00000500000000000000" pitchFamily="2" charset="-52"/>
            </a:endParaRPr>
          </a:p>
          <a:p>
            <a:pPr algn="ctr"/>
            <a:r>
              <a:rPr lang="ru-RU" sz="1800" kern="0" dirty="0"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Цифровые каналы</a:t>
            </a:r>
          </a:p>
          <a:p>
            <a:pPr algn="ctr"/>
            <a:endParaRPr lang="ru-RU" sz="1800" kern="0" dirty="0">
              <a:effectLst/>
              <a:latin typeface="Montserrat" panose="00000500000000000000" pitchFamily="2" charset="-52"/>
              <a:ea typeface="Times New Roman" panose="02020603050405020304" pitchFamily="18" charset="0"/>
            </a:endParaRPr>
          </a:p>
          <a:p>
            <a:pPr algn="ctr"/>
            <a:r>
              <a:rPr lang="ru-RU" sz="1800" kern="0" dirty="0"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Партнерские сети</a:t>
            </a: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10168BD-648C-89D9-72FB-26C3A8E0075D}"/>
              </a:ext>
            </a:extLst>
          </p:cNvPr>
          <p:cNvSpPr txBox="1"/>
          <p:nvPr/>
        </p:nvSpPr>
        <p:spPr>
          <a:xfrm>
            <a:off x="1262022" y="9983822"/>
            <a:ext cx="75009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Montserrat" panose="00000500000000000000" pitchFamily="2" charset="-52"/>
              </a:rPr>
              <a:t>Научные исследования</a:t>
            </a:r>
          </a:p>
          <a:p>
            <a:pPr algn="ctr"/>
            <a:r>
              <a:rPr lang="ru-RU" sz="1800" kern="0" dirty="0"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Оборудование и материалы</a:t>
            </a:r>
          </a:p>
          <a:p>
            <a:pPr algn="ctr"/>
            <a:r>
              <a:rPr lang="ru-RU" sz="1800" kern="0" dirty="0"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Персонал</a:t>
            </a:r>
          </a:p>
          <a:p>
            <a:pPr algn="ctr"/>
            <a:r>
              <a:rPr lang="ru-RU" sz="1800" kern="0" dirty="0"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Коммерциализация</a:t>
            </a: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B5F5673-1B07-642F-FB1F-46D5D6CCB9EA}"/>
              </a:ext>
            </a:extLst>
          </p:cNvPr>
          <p:cNvSpPr txBox="1"/>
          <p:nvPr/>
        </p:nvSpPr>
        <p:spPr>
          <a:xfrm>
            <a:off x="8406065" y="10008864"/>
            <a:ext cx="92546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Montserrat" panose="00000500000000000000" pitchFamily="2" charset="-52"/>
              </a:rPr>
              <a:t>Продажа семян</a:t>
            </a:r>
          </a:p>
          <a:p>
            <a:pPr algn="ctr"/>
            <a:r>
              <a:rPr lang="ru-RU" dirty="0">
                <a:latin typeface="Montserrat" panose="00000500000000000000" pitchFamily="2" charset="-52"/>
              </a:rPr>
              <a:t>Консультационные услуги</a:t>
            </a:r>
          </a:p>
          <a:p>
            <a:pPr algn="ctr"/>
            <a:r>
              <a:rPr lang="ru-RU" dirty="0">
                <a:latin typeface="Montserrat" panose="00000500000000000000" pitchFamily="2" charset="-52"/>
              </a:rPr>
              <a:t>Лицензионные соглашения</a:t>
            </a:r>
          </a:p>
          <a:p>
            <a:pPr algn="ctr"/>
            <a:r>
              <a:rPr lang="ru-RU" dirty="0">
                <a:latin typeface="Montserrat" panose="00000500000000000000" pitchFamily="2" charset="-52"/>
              </a:rPr>
              <a:t>Гранты и субсидии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52B11B-4C38-577F-72F9-EE076B6317E9}"/>
              </a:ext>
            </a:extLst>
          </p:cNvPr>
          <p:cNvSpPr txBox="1"/>
          <p:nvPr/>
        </p:nvSpPr>
        <p:spPr>
          <a:xfrm>
            <a:off x="4229072" y="7053211"/>
            <a:ext cx="34905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prstClr val="black"/>
                </a:solidFill>
                <a:latin typeface="Montserrat" panose="00000500000000000000" pitchFamily="2" charset="-52"/>
              </a:rPr>
              <a:t>Генетическая коллекция томата</a:t>
            </a:r>
          </a:p>
          <a:p>
            <a:pPr algn="ctr"/>
            <a:endParaRPr lang="ru-RU" dirty="0">
              <a:solidFill>
                <a:prstClr val="black"/>
              </a:solidFill>
              <a:latin typeface="Montserrat" panose="00000500000000000000" pitchFamily="2" charset="-52"/>
            </a:endParaRPr>
          </a:p>
          <a:p>
            <a:pPr algn="ctr"/>
            <a:r>
              <a:rPr lang="ru-RU" dirty="0">
                <a:solidFill>
                  <a:prstClr val="black"/>
                </a:solidFill>
                <a:latin typeface="Montserrat" panose="00000500000000000000" pitchFamily="2" charset="-52"/>
              </a:rPr>
              <a:t>Лабораторные помещения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A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89235" y="1028700"/>
            <a:ext cx="1670065" cy="400050"/>
            <a:chOff x="0" y="0"/>
            <a:chExt cx="2226753" cy="533400"/>
          </a:xfrm>
        </p:grpSpPr>
        <p:grpSp>
          <p:nvGrpSpPr>
            <p:cNvPr id="3" name="Group 3"/>
            <p:cNvGrpSpPr/>
            <p:nvPr/>
          </p:nvGrpSpPr>
          <p:grpSpPr>
            <a:xfrm>
              <a:off x="1693353" y="0"/>
              <a:ext cx="533400" cy="533400"/>
              <a:chOff x="0" y="0"/>
              <a:chExt cx="6350000" cy="63500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  <p:grpSp>
          <p:nvGrpSpPr>
            <p:cNvPr id="5" name="Group 5"/>
            <p:cNvGrpSpPr/>
            <p:nvPr/>
          </p:nvGrpSpPr>
          <p:grpSpPr>
            <a:xfrm>
              <a:off x="846677" y="0"/>
              <a:ext cx="533400" cy="533400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0" y="0"/>
              <a:ext cx="533400" cy="533400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733383" y="1028700"/>
            <a:ext cx="2434992" cy="101660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216940" y="9642034"/>
            <a:ext cx="18504940" cy="2318632"/>
            <a:chOff x="0" y="0"/>
            <a:chExt cx="4873729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73729" cy="812800"/>
            </a:xfrm>
            <a:custGeom>
              <a:avLst/>
              <a:gdLst/>
              <a:ahLst/>
              <a:cxnLst/>
              <a:rect l="l" t="t" r="r" b="b"/>
              <a:pathLst>
                <a:path w="4873729" h="812800">
                  <a:moveTo>
                    <a:pt x="0" y="0"/>
                  </a:moveTo>
                  <a:lnTo>
                    <a:pt x="4873729" y="0"/>
                  </a:lnTo>
                  <a:lnTo>
                    <a:pt x="487372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DC219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8700" y="1143000"/>
            <a:ext cx="11285583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6000">
                <a:solidFill>
                  <a:srgbClr val="438D0E"/>
                </a:solidFill>
                <a:latin typeface="Montserrat Extra-Bold"/>
              </a:rPr>
              <a:t>5/ ОЦЕНКА МАРКЕТИНГА</a:t>
            </a:r>
          </a:p>
        </p:txBody>
      </p:sp>
      <p:grpSp>
        <p:nvGrpSpPr>
          <p:cNvPr id="19" name="Google Shape;120;p6">
            <a:extLst>
              <a:ext uri="{FF2B5EF4-FFF2-40B4-BE49-F238E27FC236}">
                <a16:creationId xmlns:a16="http://schemas.microsoft.com/office/drawing/2014/main" id="{3D638D1C-FA30-9C46-8738-C7164D4E1F01}"/>
              </a:ext>
            </a:extLst>
          </p:cNvPr>
          <p:cNvGrpSpPr/>
          <p:nvPr/>
        </p:nvGrpSpPr>
        <p:grpSpPr>
          <a:xfrm>
            <a:off x="916064" y="2088967"/>
            <a:ext cx="8418654" cy="7298514"/>
            <a:chOff x="1974850" y="3027325"/>
            <a:chExt cx="6248400" cy="6361150"/>
          </a:xfrm>
        </p:grpSpPr>
        <p:sp>
          <p:nvSpPr>
            <p:cNvPr id="20" name="Google Shape;121;p6">
              <a:extLst>
                <a:ext uri="{FF2B5EF4-FFF2-40B4-BE49-F238E27FC236}">
                  <a16:creationId xmlns:a16="http://schemas.microsoft.com/office/drawing/2014/main" id="{016F3A1F-71D5-BE4A-B6AD-8FA0EBAB436F}"/>
                </a:ext>
              </a:extLst>
            </p:cNvPr>
            <p:cNvSpPr/>
            <p:nvPr/>
          </p:nvSpPr>
          <p:spPr>
            <a:xfrm>
              <a:off x="1974850" y="3027325"/>
              <a:ext cx="6248400" cy="6361149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22;p6">
              <a:extLst>
                <a:ext uri="{FF2B5EF4-FFF2-40B4-BE49-F238E27FC236}">
                  <a16:creationId xmlns:a16="http://schemas.microsoft.com/office/drawing/2014/main" id="{8946F748-F157-F34F-85E0-88C7A594007D}"/>
                </a:ext>
              </a:extLst>
            </p:cNvPr>
            <p:cNvSpPr/>
            <p:nvPr/>
          </p:nvSpPr>
          <p:spPr>
            <a:xfrm>
              <a:off x="2673366" y="4320463"/>
              <a:ext cx="4864084" cy="5068012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23;p6">
              <a:extLst>
                <a:ext uri="{FF2B5EF4-FFF2-40B4-BE49-F238E27FC236}">
                  <a16:creationId xmlns:a16="http://schemas.microsoft.com/office/drawing/2014/main" id="{E3AF2C67-AC0C-0747-AF6D-56806B312AC1}"/>
                </a:ext>
              </a:extLst>
            </p:cNvPr>
            <p:cNvSpPr/>
            <p:nvPr/>
          </p:nvSpPr>
          <p:spPr>
            <a:xfrm>
              <a:off x="3197922" y="5477788"/>
              <a:ext cx="3726056" cy="38862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24;p6">
              <a:extLst>
                <a:ext uri="{FF2B5EF4-FFF2-40B4-BE49-F238E27FC236}">
                  <a16:creationId xmlns:a16="http://schemas.microsoft.com/office/drawing/2014/main" id="{2801313A-A0A0-0744-AD8A-F9D96A2D1F84}"/>
                </a:ext>
              </a:extLst>
            </p:cNvPr>
            <p:cNvSpPr/>
            <p:nvPr/>
          </p:nvSpPr>
          <p:spPr>
            <a:xfrm>
              <a:off x="3772181" y="6785431"/>
              <a:ext cx="2514600" cy="25908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" name="Google Shape;126;p6">
            <a:extLst>
              <a:ext uri="{FF2B5EF4-FFF2-40B4-BE49-F238E27FC236}">
                <a16:creationId xmlns:a16="http://schemas.microsoft.com/office/drawing/2014/main" id="{F1C80FE7-A478-9E46-A524-ADAB3DD53E73}"/>
              </a:ext>
            </a:extLst>
          </p:cNvPr>
          <p:cNvGrpSpPr/>
          <p:nvPr/>
        </p:nvGrpSpPr>
        <p:grpSpPr>
          <a:xfrm>
            <a:off x="8887382" y="2737701"/>
            <a:ext cx="8378400" cy="7239000"/>
            <a:chOff x="8909050" y="2682875"/>
            <a:chExt cx="8378400" cy="7239000"/>
          </a:xfrm>
        </p:grpSpPr>
        <p:grpSp>
          <p:nvGrpSpPr>
            <p:cNvPr id="25" name="Google Shape;127;p6">
              <a:extLst>
                <a:ext uri="{FF2B5EF4-FFF2-40B4-BE49-F238E27FC236}">
                  <a16:creationId xmlns:a16="http://schemas.microsoft.com/office/drawing/2014/main" id="{F7D75B7F-993B-A847-8F19-058B1A757293}"/>
                </a:ext>
              </a:extLst>
            </p:cNvPr>
            <p:cNvGrpSpPr/>
            <p:nvPr/>
          </p:nvGrpSpPr>
          <p:grpSpPr>
            <a:xfrm>
              <a:off x="8909050" y="2682875"/>
              <a:ext cx="8378400" cy="7239000"/>
              <a:chOff x="8909050" y="2682875"/>
              <a:chExt cx="8378400" cy="7239000"/>
            </a:xfrm>
          </p:grpSpPr>
          <p:sp>
            <p:nvSpPr>
              <p:cNvPr id="27" name="Google Shape;128;p6">
                <a:extLst>
                  <a:ext uri="{FF2B5EF4-FFF2-40B4-BE49-F238E27FC236}">
                    <a16:creationId xmlns:a16="http://schemas.microsoft.com/office/drawing/2014/main" id="{30B29BC4-799D-9144-B39F-0F4FE6613281}"/>
                  </a:ext>
                </a:extLst>
              </p:cNvPr>
              <p:cNvSpPr/>
              <p:nvPr/>
            </p:nvSpPr>
            <p:spPr>
              <a:xfrm>
                <a:off x="8909050" y="2682875"/>
                <a:ext cx="8378381" cy="7239000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8" name="Google Shape;129;p6">
                <a:extLst>
                  <a:ext uri="{FF2B5EF4-FFF2-40B4-BE49-F238E27FC236}">
                    <a16:creationId xmlns:a16="http://schemas.microsoft.com/office/drawing/2014/main" id="{FBDD572C-83C5-3641-B66C-425C63D95064}"/>
                  </a:ext>
                </a:extLst>
              </p:cNvPr>
              <p:cNvCxnSpPr>
                <a:stCxn id="27" idx="0"/>
                <a:endCxn id="27" idx="2"/>
              </p:cNvCxnSpPr>
              <p:nvPr/>
            </p:nvCxnSpPr>
            <p:spPr>
              <a:xfrm>
                <a:off x="13098241" y="2682875"/>
                <a:ext cx="0" cy="72390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</p:cxnSp>
          <p:cxnSp>
            <p:nvCxnSpPr>
              <p:cNvPr id="29" name="Google Shape;130;p6">
                <a:extLst>
                  <a:ext uri="{FF2B5EF4-FFF2-40B4-BE49-F238E27FC236}">
                    <a16:creationId xmlns:a16="http://schemas.microsoft.com/office/drawing/2014/main" id="{D04F505A-393A-D64F-981A-E44B34A6ABBB}"/>
                  </a:ext>
                </a:extLst>
              </p:cNvPr>
              <p:cNvCxnSpPr>
                <a:stCxn id="27" idx="1"/>
                <a:endCxn id="27" idx="3"/>
              </p:cNvCxnSpPr>
              <p:nvPr/>
            </p:nvCxnSpPr>
            <p:spPr>
              <a:xfrm>
                <a:off x="8909050" y="6302375"/>
                <a:ext cx="8378400" cy="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</p:cxnSp>
        </p:grpSp>
        <p:sp>
          <p:nvSpPr>
            <p:cNvPr id="26" name="Google Shape;131;p6">
              <a:extLst>
                <a:ext uri="{FF2B5EF4-FFF2-40B4-BE49-F238E27FC236}">
                  <a16:creationId xmlns:a16="http://schemas.microsoft.com/office/drawing/2014/main" id="{6992CBE0-C40C-414F-BC29-D8F441A83AFF}"/>
                </a:ext>
              </a:extLst>
            </p:cNvPr>
            <p:cNvSpPr/>
            <p:nvPr/>
          </p:nvSpPr>
          <p:spPr>
            <a:xfrm>
              <a:off x="11880850" y="5426075"/>
              <a:ext cx="2438400" cy="17526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3600" dirty="0">
                <a:latin typeface=""/>
                <a:cs typeface="Calibri"/>
              </a:endParaRPr>
            </a:p>
          </p:txBody>
        </p:sp>
      </p:grpSp>
      <p:grpSp>
        <p:nvGrpSpPr>
          <p:cNvPr id="34" name="Google Shape;136;p6">
            <a:extLst>
              <a:ext uri="{FF2B5EF4-FFF2-40B4-BE49-F238E27FC236}">
                <a16:creationId xmlns:a16="http://schemas.microsoft.com/office/drawing/2014/main" id="{D5F473BC-2908-ED4A-86DF-49736FD72808}"/>
              </a:ext>
            </a:extLst>
          </p:cNvPr>
          <p:cNvGrpSpPr/>
          <p:nvPr/>
        </p:nvGrpSpPr>
        <p:grpSpPr>
          <a:xfrm>
            <a:off x="585340" y="2431063"/>
            <a:ext cx="1766381" cy="6277639"/>
            <a:chOff x="1658384" y="3063875"/>
            <a:chExt cx="1766381" cy="6277639"/>
          </a:xfrm>
        </p:grpSpPr>
        <p:sp>
          <p:nvSpPr>
            <p:cNvPr id="35" name="Google Shape;137;p6">
              <a:extLst>
                <a:ext uri="{FF2B5EF4-FFF2-40B4-BE49-F238E27FC236}">
                  <a16:creationId xmlns:a16="http://schemas.microsoft.com/office/drawing/2014/main" id="{59D65088-CA78-E24D-8074-5113DF437944}"/>
                </a:ext>
              </a:extLst>
            </p:cNvPr>
            <p:cNvSpPr/>
            <p:nvPr/>
          </p:nvSpPr>
          <p:spPr>
            <a:xfrm>
              <a:off x="1670050" y="3063875"/>
              <a:ext cx="1752600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dirty="0">
                  <a:latin typeface=""/>
                  <a:ea typeface="Calibri"/>
                  <a:cs typeface="Calibri"/>
                  <a:sym typeface="Calibri"/>
                </a:rPr>
                <a:t>P</a:t>
              </a:r>
              <a:r>
                <a:rPr lang="ru-RU" sz="3600" dirty="0">
                  <a:latin typeface=""/>
                  <a:ea typeface="Calibri"/>
                  <a:cs typeface="Calibri"/>
                  <a:sym typeface="Calibri"/>
                </a:rPr>
                <a:t>AM</a:t>
              </a:r>
              <a:endParaRPr sz="3600" dirty="0">
                <a:latin typeface="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38;p6">
              <a:extLst>
                <a:ext uri="{FF2B5EF4-FFF2-40B4-BE49-F238E27FC236}">
                  <a16:creationId xmlns:a16="http://schemas.microsoft.com/office/drawing/2014/main" id="{13C29A92-B61A-844D-9DC8-5036F0D42A36}"/>
                </a:ext>
              </a:extLst>
            </p:cNvPr>
            <p:cNvSpPr/>
            <p:nvPr/>
          </p:nvSpPr>
          <p:spPr>
            <a:xfrm>
              <a:off x="1661928" y="4640300"/>
              <a:ext cx="1752600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600" dirty="0">
                  <a:latin typeface=""/>
                  <a:ea typeface="Calibri"/>
                  <a:cs typeface="Calibri"/>
                  <a:sym typeface="Calibri"/>
                </a:rPr>
                <a:t>TAM</a:t>
              </a:r>
              <a:endParaRPr sz="3600" dirty="0">
                <a:latin typeface="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39;p6">
              <a:extLst>
                <a:ext uri="{FF2B5EF4-FFF2-40B4-BE49-F238E27FC236}">
                  <a16:creationId xmlns:a16="http://schemas.microsoft.com/office/drawing/2014/main" id="{F1BBD2BE-0C48-2144-A19C-1229F0E26C08}"/>
                </a:ext>
              </a:extLst>
            </p:cNvPr>
            <p:cNvSpPr/>
            <p:nvPr/>
          </p:nvSpPr>
          <p:spPr>
            <a:xfrm>
              <a:off x="1658384" y="6241924"/>
              <a:ext cx="1752600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600">
                  <a:latin typeface=""/>
                  <a:ea typeface="Calibri"/>
                  <a:cs typeface="Calibri"/>
                  <a:sym typeface="Calibri"/>
                </a:rPr>
                <a:t>SAM</a:t>
              </a:r>
              <a:endParaRPr sz="3600">
                <a:latin typeface="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40;p6">
              <a:extLst>
                <a:ext uri="{FF2B5EF4-FFF2-40B4-BE49-F238E27FC236}">
                  <a16:creationId xmlns:a16="http://schemas.microsoft.com/office/drawing/2014/main" id="{F561BA6F-696B-2246-8C25-5B3ED5A6A8FC}"/>
                </a:ext>
              </a:extLst>
            </p:cNvPr>
            <p:cNvSpPr/>
            <p:nvPr/>
          </p:nvSpPr>
          <p:spPr>
            <a:xfrm>
              <a:off x="1672165" y="7817514"/>
              <a:ext cx="1752600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600" dirty="0">
                  <a:latin typeface=""/>
                  <a:ea typeface="Calibri"/>
                  <a:cs typeface="Calibri"/>
                  <a:sym typeface="Calibri"/>
                </a:rPr>
                <a:t>SOM</a:t>
              </a:r>
              <a:endParaRPr sz="3600" dirty="0">
                <a:latin typeface="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" name="TextBox 16">
            <a:extLst>
              <a:ext uri="{FF2B5EF4-FFF2-40B4-BE49-F238E27FC236}">
                <a16:creationId xmlns:a16="http://schemas.microsoft.com/office/drawing/2014/main" id="{EEB42847-B87C-8544-97F2-E1661EFA6A45}"/>
              </a:ext>
            </a:extLst>
          </p:cNvPr>
          <p:cNvSpPr txBox="1"/>
          <p:nvPr/>
        </p:nvSpPr>
        <p:spPr>
          <a:xfrm>
            <a:off x="3707437" y="7403151"/>
            <a:ext cx="3042954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54"/>
              </a:lnSpc>
            </a:pPr>
            <a:r>
              <a:rPr lang="ru-RU" dirty="0">
                <a:solidFill>
                  <a:srgbClr val="000000"/>
                </a:solidFill>
                <a:latin typeface="Montserrat"/>
              </a:rPr>
              <a:t>Целевая доля рынка в первые 3 года(после выхода продукта на рынок) - 105 млн рублей</a:t>
            </a:r>
            <a:endParaRPr lang="en-US" sz="18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44" name="TextBox 16">
            <a:extLst>
              <a:ext uri="{FF2B5EF4-FFF2-40B4-BE49-F238E27FC236}">
                <a16:creationId xmlns:a16="http://schemas.microsoft.com/office/drawing/2014/main" id="{4FEE2B97-F958-A540-AFE1-D494F158275E}"/>
              </a:ext>
            </a:extLst>
          </p:cNvPr>
          <p:cNvSpPr txBox="1"/>
          <p:nvPr/>
        </p:nvSpPr>
        <p:spPr>
          <a:xfrm>
            <a:off x="3847512" y="5464577"/>
            <a:ext cx="2395692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54"/>
              </a:lnSpc>
            </a:pPr>
            <a:r>
              <a:rPr lang="ru-RU" dirty="0">
                <a:latin typeface="Montserrat" panose="00000500000000000000" pitchFamily="2" charset="-52"/>
              </a:rPr>
              <a:t>Рынок устойчивых сортов томата оценивается в 2,9 млрд рублей</a:t>
            </a:r>
            <a:endParaRPr lang="en-US" dirty="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45" name="TextBox 16">
            <a:extLst>
              <a:ext uri="{FF2B5EF4-FFF2-40B4-BE49-F238E27FC236}">
                <a16:creationId xmlns:a16="http://schemas.microsoft.com/office/drawing/2014/main" id="{0C4131C1-39E3-EC4F-9E6A-5F534E91B379}"/>
              </a:ext>
            </a:extLst>
          </p:cNvPr>
          <p:cNvSpPr txBox="1"/>
          <p:nvPr/>
        </p:nvSpPr>
        <p:spPr>
          <a:xfrm>
            <a:off x="3442392" y="3833140"/>
            <a:ext cx="3519752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54"/>
              </a:lnSpc>
            </a:pPr>
            <a:r>
              <a:rPr lang="ru-RU" dirty="0">
                <a:latin typeface="Montserrat" panose="00000500000000000000" pitchFamily="2" charset="-52"/>
              </a:rPr>
              <a:t>Российский рынок оценивается в 14,5 млрд рублей </a:t>
            </a:r>
            <a:endParaRPr lang="en-US" dirty="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46" name="TextBox 16">
            <a:extLst>
              <a:ext uri="{FF2B5EF4-FFF2-40B4-BE49-F238E27FC236}">
                <a16:creationId xmlns:a16="http://schemas.microsoft.com/office/drawing/2014/main" id="{32D75555-DE95-9C45-BF79-954D7E320BEB}"/>
              </a:ext>
            </a:extLst>
          </p:cNvPr>
          <p:cNvSpPr txBox="1"/>
          <p:nvPr/>
        </p:nvSpPr>
        <p:spPr>
          <a:xfrm>
            <a:off x="4274130" y="2479207"/>
            <a:ext cx="1812161" cy="97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4"/>
              </a:lnSpc>
            </a:pPr>
            <a:r>
              <a:rPr lang="ru-RU" dirty="0">
                <a:solidFill>
                  <a:srgbClr val="000000"/>
                </a:solidFill>
                <a:latin typeface="Montserrat"/>
              </a:rPr>
              <a:t>Мирово</a:t>
            </a:r>
            <a:r>
              <a:rPr lang="ru-RU" sz="1800" dirty="0">
                <a:solidFill>
                  <a:srgbClr val="000000"/>
                </a:solidFill>
                <a:latin typeface="Montserrat"/>
              </a:rPr>
              <a:t>й рынок томата оценивается в </a:t>
            </a:r>
            <a:r>
              <a:rPr lang="ru-RU" dirty="0">
                <a:latin typeface="Montserrat" panose="00000500000000000000" pitchFamily="2" charset="-52"/>
              </a:rPr>
              <a:t>19 трлн рублей</a:t>
            </a:r>
            <a:endParaRPr lang="en-US" sz="1800" dirty="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2FAAF03-23F9-3B45-924D-1F60040EF07C}"/>
              </a:ext>
            </a:extLst>
          </p:cNvPr>
          <p:cNvGrpSpPr/>
          <p:nvPr/>
        </p:nvGrpSpPr>
        <p:grpSpPr>
          <a:xfrm>
            <a:off x="9188067" y="3250052"/>
            <a:ext cx="3768806" cy="2605648"/>
            <a:chOff x="9584071" y="3401166"/>
            <a:chExt cx="3149310" cy="2605648"/>
          </a:xfrm>
        </p:grpSpPr>
        <p:sp>
          <p:nvSpPr>
            <p:cNvPr id="47" name="Google Shape;107;p5">
              <a:extLst>
                <a:ext uri="{FF2B5EF4-FFF2-40B4-BE49-F238E27FC236}">
                  <a16:creationId xmlns:a16="http://schemas.microsoft.com/office/drawing/2014/main" id="{2E59746B-EFDF-A14E-8043-C5EF2E5D8B65}"/>
                </a:ext>
              </a:extLst>
            </p:cNvPr>
            <p:cNvSpPr txBox="1"/>
            <p:nvPr/>
          </p:nvSpPr>
          <p:spPr>
            <a:xfrm>
              <a:off x="9584071" y="3401166"/>
              <a:ext cx="3129813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>
                <a:lnSpc>
                  <a:spcPts val="2060"/>
                </a:lnSpc>
                <a:defRPr sz="2000">
                  <a:solidFill>
                    <a:srgbClr val="000000"/>
                  </a:solidFill>
                  <a:latin typeface="Montserrat Semi-Bold Bold"/>
                </a:defRPr>
              </a:lvl1pPr>
            </a:lstStyle>
            <a:p>
              <a:r>
                <a:rPr lang="ru-RU" dirty="0">
                  <a:sym typeface="Calibri"/>
                </a:rPr>
                <a:t>ПРОДУКТ</a:t>
              </a:r>
              <a:endParaRPr lang="ru-RU" dirty="0"/>
            </a:p>
          </p:txBody>
        </p:sp>
        <p:sp>
          <p:nvSpPr>
            <p:cNvPr id="48" name="TextBox 16">
              <a:extLst>
                <a:ext uri="{FF2B5EF4-FFF2-40B4-BE49-F238E27FC236}">
                  <a16:creationId xmlns:a16="http://schemas.microsoft.com/office/drawing/2014/main" id="{314BE694-F872-9142-8165-45FDED4EC37A}"/>
                </a:ext>
              </a:extLst>
            </p:cNvPr>
            <p:cNvSpPr txBox="1"/>
            <p:nvPr/>
          </p:nvSpPr>
          <p:spPr>
            <a:xfrm>
              <a:off x="9603556" y="3813906"/>
              <a:ext cx="3129825" cy="21929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85750" indent="-285750">
                <a:lnSpc>
                  <a:spcPts val="1854"/>
                </a:lnSpc>
                <a:buFont typeface="Arial" panose="020B0604020202020204" pitchFamily="34" charset="0"/>
                <a:buChar char="•"/>
              </a:pPr>
              <a:r>
                <a:rPr lang="ru-RU" sz="1800" dirty="0">
                  <a:solidFill>
                    <a:srgbClr val="000000"/>
                  </a:solidFill>
                  <a:latin typeface="Montserrat"/>
                </a:rPr>
                <a:t>Уникальный сорт томата, устойчивый к болезням, стрессам и с улучшенными вкусовыми характеристиками.</a:t>
              </a:r>
            </a:p>
            <a:p>
              <a:pPr marL="285750" indent="-285750">
                <a:lnSpc>
                  <a:spcPts val="1854"/>
                </a:lnSpc>
                <a:buFont typeface="Arial" panose="020B0604020202020204" pitchFamily="34" charset="0"/>
                <a:buChar char="•"/>
              </a:pPr>
              <a:r>
                <a:rPr lang="ru-RU" sz="1800" dirty="0">
                  <a:solidFill>
                    <a:srgbClr val="000000"/>
                  </a:solidFill>
                  <a:latin typeface="Montserrat"/>
                </a:rPr>
                <a:t>Дополнительные услуги: консультации, сопровождение внедрения технологий.</a:t>
              </a:r>
              <a:endParaRPr lang="en-US" sz="1800" dirty="0">
                <a:solidFill>
                  <a:srgbClr val="000000"/>
                </a:solidFill>
                <a:latin typeface="Montserrat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6E746AA-95C6-0B43-9238-304472B18F7E}"/>
              </a:ext>
            </a:extLst>
          </p:cNvPr>
          <p:cNvGrpSpPr/>
          <p:nvPr/>
        </p:nvGrpSpPr>
        <p:grpSpPr>
          <a:xfrm>
            <a:off x="13358378" y="3186919"/>
            <a:ext cx="3433825" cy="2605648"/>
            <a:chOff x="9584071" y="3401166"/>
            <a:chExt cx="3149310" cy="2605648"/>
          </a:xfrm>
        </p:grpSpPr>
        <p:sp>
          <p:nvSpPr>
            <p:cNvPr id="51" name="Google Shape;107;p5">
              <a:extLst>
                <a:ext uri="{FF2B5EF4-FFF2-40B4-BE49-F238E27FC236}">
                  <a16:creationId xmlns:a16="http://schemas.microsoft.com/office/drawing/2014/main" id="{A305DEC6-2858-BD45-9326-4D44A28ED69C}"/>
                </a:ext>
              </a:extLst>
            </p:cNvPr>
            <p:cNvSpPr txBox="1"/>
            <p:nvPr/>
          </p:nvSpPr>
          <p:spPr>
            <a:xfrm>
              <a:off x="9584071" y="3401166"/>
              <a:ext cx="3129813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>
                <a:lnSpc>
                  <a:spcPts val="2060"/>
                </a:lnSpc>
                <a:defRPr sz="2000">
                  <a:solidFill>
                    <a:srgbClr val="000000"/>
                  </a:solidFill>
                  <a:latin typeface="Montserrat Semi-Bold Bold"/>
                </a:defRPr>
              </a:lvl1pPr>
            </a:lstStyle>
            <a:p>
              <a:r>
                <a:rPr lang="ru-RU" dirty="0">
                  <a:sym typeface="Calibri"/>
                </a:rPr>
                <a:t>ЦЕНА</a:t>
              </a:r>
              <a:endParaRPr lang="ru-RU" dirty="0"/>
            </a:p>
          </p:txBody>
        </p:sp>
        <p:sp>
          <p:nvSpPr>
            <p:cNvPr id="52" name="TextBox 16">
              <a:extLst>
                <a:ext uri="{FF2B5EF4-FFF2-40B4-BE49-F238E27FC236}">
                  <a16:creationId xmlns:a16="http://schemas.microsoft.com/office/drawing/2014/main" id="{A77EB725-2DB9-254A-9E68-AB857B6E481B}"/>
                </a:ext>
              </a:extLst>
            </p:cNvPr>
            <p:cNvSpPr txBox="1"/>
            <p:nvPr/>
          </p:nvSpPr>
          <p:spPr>
            <a:xfrm>
              <a:off x="9603556" y="3813906"/>
              <a:ext cx="3129825" cy="21929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85750" indent="-285750">
                <a:lnSpc>
                  <a:spcPts val="1854"/>
                </a:lnSpc>
                <a:buFont typeface="Arial" panose="020B0604020202020204" pitchFamily="34" charset="0"/>
                <a:buChar char="•"/>
              </a:pPr>
              <a:r>
                <a:rPr lang="ru-RU" sz="1800" dirty="0">
                  <a:solidFill>
                    <a:srgbClr val="000000"/>
                  </a:solidFill>
                  <a:latin typeface="Montserrat"/>
                </a:rPr>
                <a:t>Конкурентоспособное ценообразование на семена с учетом сегмента премиальных сортов.</a:t>
              </a:r>
            </a:p>
            <a:p>
              <a:pPr marL="285750" indent="-285750">
                <a:lnSpc>
                  <a:spcPts val="1854"/>
                </a:lnSpc>
                <a:buFont typeface="Arial" panose="020B0604020202020204" pitchFamily="34" charset="0"/>
                <a:buChar char="•"/>
              </a:pPr>
              <a:r>
                <a:rPr lang="ru-RU" sz="1800" dirty="0">
                  <a:solidFill>
                    <a:srgbClr val="000000"/>
                  </a:solidFill>
                  <a:latin typeface="Montserrat"/>
                </a:rPr>
                <a:t>Гибкая ценовая политика для мелких фермеров и крупных агрохолдингов.</a:t>
              </a:r>
              <a:endParaRPr lang="en-US" sz="1800" dirty="0">
                <a:solidFill>
                  <a:srgbClr val="000000"/>
                </a:solidFill>
                <a:latin typeface="Montserrat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BC873BA-5A35-D043-9373-63244B9B8AE7}"/>
              </a:ext>
            </a:extLst>
          </p:cNvPr>
          <p:cNvGrpSpPr/>
          <p:nvPr/>
        </p:nvGrpSpPr>
        <p:grpSpPr>
          <a:xfrm>
            <a:off x="9339968" y="6799652"/>
            <a:ext cx="3149310" cy="2883018"/>
            <a:chOff x="9584071" y="3401166"/>
            <a:chExt cx="3149310" cy="2883018"/>
          </a:xfrm>
        </p:grpSpPr>
        <p:sp>
          <p:nvSpPr>
            <p:cNvPr id="54" name="Google Shape;107;p5">
              <a:extLst>
                <a:ext uri="{FF2B5EF4-FFF2-40B4-BE49-F238E27FC236}">
                  <a16:creationId xmlns:a16="http://schemas.microsoft.com/office/drawing/2014/main" id="{F11A29A2-2C42-784A-B477-92E93EB027BB}"/>
                </a:ext>
              </a:extLst>
            </p:cNvPr>
            <p:cNvSpPr txBox="1"/>
            <p:nvPr/>
          </p:nvSpPr>
          <p:spPr>
            <a:xfrm>
              <a:off x="9584071" y="3401166"/>
              <a:ext cx="3129813" cy="53860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>
                <a:lnSpc>
                  <a:spcPts val="2060"/>
                </a:lnSpc>
                <a:defRPr sz="2000">
                  <a:solidFill>
                    <a:srgbClr val="000000"/>
                  </a:solidFill>
                  <a:latin typeface="Montserrat Semi-Bold Bold"/>
                </a:defRPr>
              </a:lvl1pPr>
            </a:lstStyle>
            <a:p>
              <a:r>
                <a:rPr lang="ru-RU" dirty="0">
                  <a:sym typeface="Calibri"/>
                </a:rPr>
                <a:t>КАНАЛЫ РАСПРОСТРАНЕНИЯ</a:t>
              </a:r>
              <a:endParaRPr lang="ru-RU" dirty="0"/>
            </a:p>
          </p:txBody>
        </p:sp>
        <p:sp>
          <p:nvSpPr>
            <p:cNvPr id="55" name="TextBox 16">
              <a:extLst>
                <a:ext uri="{FF2B5EF4-FFF2-40B4-BE49-F238E27FC236}">
                  <a16:creationId xmlns:a16="http://schemas.microsoft.com/office/drawing/2014/main" id="{0EFE5BC4-1E90-2442-AEE4-399591F62F1E}"/>
                </a:ext>
              </a:extLst>
            </p:cNvPr>
            <p:cNvSpPr txBox="1"/>
            <p:nvPr/>
          </p:nvSpPr>
          <p:spPr>
            <a:xfrm>
              <a:off x="9603556" y="4091276"/>
              <a:ext cx="3129825" cy="21929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85750" indent="-285750">
                <a:lnSpc>
                  <a:spcPts val="1854"/>
                </a:lnSpc>
                <a:buFont typeface="Arial" panose="020B0604020202020204" pitchFamily="34" charset="0"/>
                <a:buChar char="•"/>
              </a:pPr>
              <a:r>
                <a:rPr lang="ru-RU" sz="1800" dirty="0">
                  <a:solidFill>
                    <a:srgbClr val="000000"/>
                  </a:solidFill>
                  <a:latin typeface="Montserrat"/>
                </a:rPr>
                <a:t>Дистрибуция через агропромышленные компании, онлайн-платформы и региональных партнеров.</a:t>
              </a:r>
            </a:p>
            <a:p>
              <a:pPr marL="285750" indent="-285750">
                <a:lnSpc>
                  <a:spcPts val="1854"/>
                </a:lnSpc>
                <a:buFont typeface="Arial" panose="020B0604020202020204" pitchFamily="34" charset="0"/>
                <a:buChar char="•"/>
              </a:pPr>
              <a:r>
                <a:rPr lang="ru-RU" sz="1800" dirty="0">
                  <a:solidFill>
                    <a:srgbClr val="000000"/>
                  </a:solidFill>
                  <a:latin typeface="Montserrat"/>
                </a:rPr>
                <a:t>Прямые продажи и локальные представительства.</a:t>
              </a:r>
              <a:endParaRPr lang="en-US" sz="1800" dirty="0">
                <a:solidFill>
                  <a:srgbClr val="000000"/>
                </a:solidFill>
                <a:latin typeface="Montserrat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946258D-62DE-1F4D-8ABC-AA8113861B9C}"/>
              </a:ext>
            </a:extLst>
          </p:cNvPr>
          <p:cNvGrpSpPr/>
          <p:nvPr/>
        </p:nvGrpSpPr>
        <p:grpSpPr>
          <a:xfrm>
            <a:off x="13182603" y="6849033"/>
            <a:ext cx="4320857" cy="2774495"/>
            <a:chOff x="9505692" y="3401166"/>
            <a:chExt cx="3208192" cy="2774495"/>
          </a:xfrm>
        </p:grpSpPr>
        <p:sp>
          <p:nvSpPr>
            <p:cNvPr id="57" name="Google Shape;107;p5">
              <a:extLst>
                <a:ext uri="{FF2B5EF4-FFF2-40B4-BE49-F238E27FC236}">
                  <a16:creationId xmlns:a16="http://schemas.microsoft.com/office/drawing/2014/main" id="{A9E08D0A-148F-A543-90A5-B7980155A8CF}"/>
                </a:ext>
              </a:extLst>
            </p:cNvPr>
            <p:cNvSpPr txBox="1"/>
            <p:nvPr/>
          </p:nvSpPr>
          <p:spPr>
            <a:xfrm>
              <a:off x="10330866" y="3401166"/>
              <a:ext cx="2383018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>
                <a:lnSpc>
                  <a:spcPts val="2060"/>
                </a:lnSpc>
                <a:defRPr sz="2000">
                  <a:solidFill>
                    <a:srgbClr val="000000"/>
                  </a:solidFill>
                  <a:latin typeface="Montserrat Semi-Bold Bold"/>
                </a:defRPr>
              </a:lvl1pPr>
            </a:lstStyle>
            <a:p>
              <a:r>
                <a:rPr lang="ru-RU" dirty="0">
                  <a:sym typeface="Calibri"/>
                </a:rPr>
                <a:t>ПРОДВИЖЕНИЕ</a:t>
              </a:r>
              <a:endParaRPr lang="ru-RU" dirty="0"/>
            </a:p>
          </p:txBody>
        </p:sp>
        <p:sp>
          <p:nvSpPr>
            <p:cNvPr id="58" name="TextBox 16">
              <a:extLst>
                <a:ext uri="{FF2B5EF4-FFF2-40B4-BE49-F238E27FC236}">
                  <a16:creationId xmlns:a16="http://schemas.microsoft.com/office/drawing/2014/main" id="{AA0A7AA2-C066-0947-B645-1C5E91EEC402}"/>
                </a:ext>
              </a:extLst>
            </p:cNvPr>
            <p:cNvSpPr txBox="1"/>
            <p:nvPr/>
          </p:nvSpPr>
          <p:spPr>
            <a:xfrm>
              <a:off x="9505692" y="3982753"/>
              <a:ext cx="3189840" cy="21929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85750" indent="-285750">
                <a:lnSpc>
                  <a:spcPts val="1854"/>
                </a:lnSpc>
                <a:buFont typeface="Arial" panose="020B0604020202020204" pitchFamily="34" charset="0"/>
                <a:buChar char="•"/>
              </a:pPr>
              <a:r>
                <a:rPr lang="ru-RU" sz="1800" dirty="0">
                  <a:solidFill>
                    <a:srgbClr val="000000"/>
                  </a:solidFill>
                  <a:latin typeface="Montserrat"/>
                </a:rPr>
                <a:t>Участие в международных аграрных выставках и форумах.</a:t>
              </a:r>
            </a:p>
            <a:p>
              <a:pPr marL="285750" indent="-285750">
                <a:lnSpc>
                  <a:spcPts val="1854"/>
                </a:lnSpc>
                <a:buFont typeface="Arial" panose="020B0604020202020204" pitchFamily="34" charset="0"/>
                <a:buChar char="•"/>
              </a:pPr>
              <a:r>
                <a:rPr lang="ru-RU" sz="1800" dirty="0">
                  <a:solidFill>
                    <a:srgbClr val="000000"/>
                  </a:solidFill>
                  <a:latin typeface="Montserrat"/>
                </a:rPr>
                <a:t>Публикация научных исследований и демонстрация результатов в профильных журналах.</a:t>
              </a:r>
            </a:p>
            <a:p>
              <a:pPr marL="285750" indent="-285750">
                <a:lnSpc>
                  <a:spcPts val="1854"/>
                </a:lnSpc>
                <a:buFont typeface="Arial" panose="020B0604020202020204" pitchFamily="34" charset="0"/>
                <a:buChar char="•"/>
              </a:pPr>
              <a:r>
                <a:rPr lang="ru-RU" sz="1800" dirty="0">
                  <a:solidFill>
                    <a:srgbClr val="000000"/>
                  </a:solidFill>
                  <a:latin typeface="Montserrat"/>
                </a:rPr>
                <a:t>Использование социальных сетей и специализированных платформ для продвижения.</a:t>
              </a:r>
            </a:p>
          </p:txBody>
        </p:sp>
      </p:grpSp>
      <p:sp>
        <p:nvSpPr>
          <p:cNvPr id="59" name="Google Shape;107;p5">
            <a:extLst>
              <a:ext uri="{FF2B5EF4-FFF2-40B4-BE49-F238E27FC236}">
                <a16:creationId xmlns:a16="http://schemas.microsoft.com/office/drawing/2014/main" id="{B3D01126-6563-3A4B-A794-D4A0E1CCFF61}"/>
              </a:ext>
            </a:extLst>
          </p:cNvPr>
          <p:cNvSpPr txBox="1"/>
          <p:nvPr/>
        </p:nvSpPr>
        <p:spPr>
          <a:xfrm>
            <a:off x="12111756" y="5953245"/>
            <a:ext cx="2044806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060"/>
              </a:lnSpc>
              <a:defRPr sz="2000">
                <a:solidFill>
                  <a:srgbClr val="000000"/>
                </a:solidFill>
                <a:latin typeface="Montserrat Semi-Bold Bold"/>
              </a:defRPr>
            </a:lvl1pPr>
          </a:lstStyle>
          <a:p>
            <a:pPr algn="ctr"/>
            <a:r>
              <a:rPr lang="ru-RU" dirty="0">
                <a:sym typeface="Calibri"/>
              </a:rPr>
              <a:t>КОМПЛЕКС</a:t>
            </a:r>
          </a:p>
          <a:p>
            <a:pPr algn="ctr"/>
            <a:r>
              <a:rPr lang="ru-RU" dirty="0">
                <a:sym typeface="Calibri"/>
              </a:rPr>
              <a:t>МАРКЕТИНГА</a:t>
            </a:r>
          </a:p>
          <a:p>
            <a:pPr algn="ctr"/>
            <a:r>
              <a:rPr lang="en-US" dirty="0">
                <a:sym typeface="Calibri"/>
              </a:rPr>
              <a:t>4P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89235" y="1028700"/>
            <a:ext cx="1670065" cy="400050"/>
            <a:chOff x="0" y="0"/>
            <a:chExt cx="2226753" cy="533400"/>
          </a:xfrm>
        </p:grpSpPr>
        <p:grpSp>
          <p:nvGrpSpPr>
            <p:cNvPr id="3" name="Group 3"/>
            <p:cNvGrpSpPr/>
            <p:nvPr/>
          </p:nvGrpSpPr>
          <p:grpSpPr>
            <a:xfrm>
              <a:off x="1693353" y="0"/>
              <a:ext cx="533400" cy="533400"/>
              <a:chOff x="0" y="0"/>
              <a:chExt cx="6350000" cy="63500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  <p:grpSp>
          <p:nvGrpSpPr>
            <p:cNvPr id="5" name="Group 5"/>
            <p:cNvGrpSpPr/>
            <p:nvPr/>
          </p:nvGrpSpPr>
          <p:grpSpPr>
            <a:xfrm>
              <a:off x="846677" y="0"/>
              <a:ext cx="533400" cy="533400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0" y="0"/>
              <a:ext cx="533400" cy="533400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733383" y="1028700"/>
            <a:ext cx="2434992" cy="101660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216940" y="9258300"/>
            <a:ext cx="18504940" cy="3086100"/>
            <a:chOff x="0" y="0"/>
            <a:chExt cx="4873729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73729" cy="812800"/>
            </a:xfrm>
            <a:custGeom>
              <a:avLst/>
              <a:gdLst/>
              <a:ahLst/>
              <a:cxnLst/>
              <a:rect l="l" t="t" r="r" b="b"/>
              <a:pathLst>
                <a:path w="4873729" h="812800">
                  <a:moveTo>
                    <a:pt x="0" y="0"/>
                  </a:moveTo>
                  <a:lnTo>
                    <a:pt x="4873729" y="0"/>
                  </a:lnTo>
                  <a:lnTo>
                    <a:pt x="487372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DC219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3050116">
            <a:off x="15342199" y="7054749"/>
            <a:ext cx="4335517" cy="41148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028700" y="1143000"/>
            <a:ext cx="11285583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6000">
                <a:solidFill>
                  <a:srgbClr val="438D0E"/>
                </a:solidFill>
                <a:latin typeface="Montserrat Extra-Bold"/>
              </a:rPr>
              <a:t>6/ ФИН. МОДЕЛЬ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819173" y="2850225"/>
            <a:ext cx="11049140" cy="2311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kern="100" dirty="0">
                <a:effectLst/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Продажа лицензий на новый сорт: </a:t>
            </a:r>
            <a:r>
              <a:rPr lang="ru-RU" sz="2400" kern="100" dirty="0"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2-4</a:t>
            </a:r>
            <a:r>
              <a:rPr lang="ru-RU" sz="2400" kern="100" dirty="0">
                <a:effectLst/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 млн руб./ед.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kern="100" dirty="0">
                <a:effectLst/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Продажа семян нового сорта: 30 </a:t>
            </a:r>
            <a:r>
              <a:rPr lang="ru-RU" sz="2400" kern="100" dirty="0" err="1">
                <a:effectLst/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т.руб</a:t>
            </a:r>
            <a:r>
              <a:rPr lang="ru-RU" sz="2400" kern="100" dirty="0"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400" kern="100" dirty="0">
                <a:effectLst/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/кг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kern="100" dirty="0">
                <a:effectLst/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Консультационные услуги: 0,1-1 млн руб./ед.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kern="100" dirty="0">
                <a:effectLst/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Гранты и государственная поддержка: 2-10 млн./год</a:t>
            </a:r>
          </a:p>
          <a:p>
            <a:pPr marL="518160" lvl="1" indent="-259080">
              <a:lnSpc>
                <a:spcPts val="2472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819173" y="5161883"/>
            <a:ext cx="12208246" cy="5539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latin typeface="Montserrat" panose="00000500000000000000" pitchFamily="2" charset="-52"/>
              </a:rPr>
              <a:t>Продажа лицензий на новый сорт</a:t>
            </a:r>
            <a:r>
              <a:rPr lang="ru-RU" altLang="ru-RU" sz="2400" dirty="0">
                <a:latin typeface="Montserrat" panose="00000500000000000000" pitchFamily="2" charset="-52"/>
              </a:rPr>
              <a:t>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latin typeface="Montserrat" panose="00000500000000000000" pitchFamily="2" charset="-52"/>
              </a:rPr>
              <a:t>Стоимость лицензии: 2-4 миллионов рублей за одного лицензиата.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latin typeface="Montserrat" panose="00000500000000000000" pitchFamily="2" charset="-52"/>
              </a:rPr>
              <a:t>Ожидаемое количество лицензиатов в первый год: 1.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latin typeface="Montserrat" panose="00000500000000000000" pitchFamily="2" charset="-52"/>
              </a:rPr>
              <a:t>Итого доход от лицензий: 2-4 миллионов рублей.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latin typeface="Montserrat" panose="00000500000000000000" pitchFamily="2" charset="-52"/>
              </a:rPr>
              <a:t>Продажа семян нового сорта</a:t>
            </a:r>
            <a:r>
              <a:rPr lang="ru-RU" altLang="ru-RU" sz="2400" dirty="0">
                <a:latin typeface="Montserrat" panose="00000500000000000000" pitchFamily="2" charset="-52"/>
              </a:rPr>
              <a:t>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latin typeface="Montserrat" panose="00000500000000000000" pitchFamily="2" charset="-52"/>
              </a:rPr>
              <a:t>Средняя стоимость семян: 30 рублей за 1 грамм.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latin typeface="Montserrat" panose="00000500000000000000" pitchFamily="2" charset="-52"/>
              </a:rPr>
              <a:t>Объем продаж в первый год: 0,2 тонн (200 кг).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latin typeface="Montserrat" panose="00000500000000000000" pitchFamily="2" charset="-52"/>
              </a:rPr>
              <a:t>Итого доход от продажи семян: 6 млн руб.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latin typeface="Montserrat" panose="00000500000000000000" pitchFamily="2" charset="-52"/>
              </a:rPr>
              <a:t>Консультационные услуги</a:t>
            </a:r>
            <a:r>
              <a:rPr lang="ru-RU" altLang="ru-RU" sz="2400" dirty="0">
                <a:latin typeface="Montserrat" panose="00000500000000000000" pitchFamily="2" charset="-52"/>
              </a:rPr>
              <a:t>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latin typeface="Montserrat" panose="00000500000000000000" pitchFamily="2" charset="-52"/>
              </a:rPr>
              <a:t>Стоимость услуги для одного клиента: 1 миллион рублей.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latin typeface="Montserrat" panose="00000500000000000000" pitchFamily="2" charset="-52"/>
              </a:rPr>
              <a:t>Ожидаемое количество клиентов в первый год: 1.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latin typeface="Montserrat" panose="00000500000000000000" pitchFamily="2" charset="-52"/>
              </a:rPr>
              <a:t>Итого доход от консультаций: 1 миллион рублей.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latin typeface="Montserrat" panose="00000500000000000000" pitchFamily="2" charset="-52"/>
              </a:rPr>
              <a:t>Гранты и государственная поддержка</a:t>
            </a:r>
            <a:r>
              <a:rPr lang="ru-RU" altLang="ru-RU" sz="2400" dirty="0">
                <a:latin typeface="Montserrat" panose="00000500000000000000" pitchFamily="2" charset="-52"/>
              </a:rPr>
              <a:t>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latin typeface="Montserrat" panose="00000500000000000000" pitchFamily="2" charset="-52"/>
              </a:rPr>
              <a:t>Средний объем финансирования: 10 миллионов рублей.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latin typeface="Montserrat" panose="00000500000000000000" pitchFamily="2" charset="-52"/>
              </a:rPr>
              <a:t>Итого грантовая поддержка: 10 миллионов рублей.</a:t>
            </a:r>
            <a:endParaRPr lang="ru-RU" altLang="ru-RU" dirty="0">
              <a:latin typeface="Montserrat" panose="00000500000000000000" pitchFamily="2" charset="-5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28700" y="3386607"/>
            <a:ext cx="4498393" cy="30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72"/>
              </a:lnSpc>
            </a:pPr>
            <a:r>
              <a:rPr lang="en-US" sz="2400">
                <a:solidFill>
                  <a:srgbClr val="000000"/>
                </a:solidFill>
                <a:latin typeface="Montserrat Semi-Bold Bold"/>
              </a:rPr>
              <a:t>МОДЕЛЬ МОНЕТИЗАЦИИ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5327142"/>
            <a:ext cx="4498393" cy="918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72"/>
              </a:lnSpc>
            </a:pPr>
            <a:r>
              <a:rPr lang="en-US" sz="2400">
                <a:solidFill>
                  <a:srgbClr val="000000"/>
                </a:solidFill>
                <a:latin typeface="Montserrat Semi-Bold Bold"/>
              </a:rPr>
              <a:t>ОСНОВНЫЕ ПОКАЗАТЕЛИ ФИНАНСОВОЙ МОДЕЛИ ИЗ РАСЧЕТА 12 МЕСЯЦЕВ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A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89235" y="1028700"/>
            <a:ext cx="1670065" cy="400050"/>
            <a:chOff x="0" y="0"/>
            <a:chExt cx="2226753" cy="533400"/>
          </a:xfrm>
        </p:grpSpPr>
        <p:grpSp>
          <p:nvGrpSpPr>
            <p:cNvPr id="3" name="Group 3"/>
            <p:cNvGrpSpPr/>
            <p:nvPr/>
          </p:nvGrpSpPr>
          <p:grpSpPr>
            <a:xfrm>
              <a:off x="1693353" y="0"/>
              <a:ext cx="533400" cy="533400"/>
              <a:chOff x="0" y="0"/>
              <a:chExt cx="6350000" cy="63500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  <p:grpSp>
          <p:nvGrpSpPr>
            <p:cNvPr id="5" name="Group 5"/>
            <p:cNvGrpSpPr/>
            <p:nvPr/>
          </p:nvGrpSpPr>
          <p:grpSpPr>
            <a:xfrm>
              <a:off x="846677" y="0"/>
              <a:ext cx="533400" cy="533400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0" y="0"/>
              <a:ext cx="533400" cy="533400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733383" y="1028700"/>
            <a:ext cx="2434992" cy="101660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216940" y="9258300"/>
            <a:ext cx="18504940" cy="3086100"/>
            <a:chOff x="0" y="0"/>
            <a:chExt cx="4873729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73729" cy="812800"/>
            </a:xfrm>
            <a:custGeom>
              <a:avLst/>
              <a:gdLst/>
              <a:ahLst/>
              <a:cxnLst/>
              <a:rect l="l" t="t" r="r" b="b"/>
              <a:pathLst>
                <a:path w="4873729" h="812800">
                  <a:moveTo>
                    <a:pt x="0" y="0"/>
                  </a:moveTo>
                  <a:lnTo>
                    <a:pt x="4873729" y="0"/>
                  </a:lnTo>
                  <a:lnTo>
                    <a:pt x="487372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DC219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3050116">
            <a:off x="15342199" y="7054749"/>
            <a:ext cx="4335517" cy="41148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028700" y="1143000"/>
            <a:ext cx="11285583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6000">
                <a:solidFill>
                  <a:srgbClr val="438D0E"/>
                </a:solidFill>
                <a:latin typeface="Montserrat Extra-Bold"/>
              </a:rPr>
              <a:t>7/ РАБОТА С РИСКАМИ</a:t>
            </a:r>
          </a:p>
        </p:txBody>
      </p:sp>
      <p:graphicFrame>
        <p:nvGraphicFramePr>
          <p:cNvPr id="19" name="Table 19">
            <a:extLst>
              <a:ext uri="{FF2B5EF4-FFF2-40B4-BE49-F238E27FC236}">
                <a16:creationId xmlns:a16="http://schemas.microsoft.com/office/drawing/2014/main" id="{65E18912-0D27-C34E-B818-14FE47F5B7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131511"/>
              </p:ext>
            </p:extLst>
          </p:nvPr>
        </p:nvGraphicFramePr>
        <p:xfrm>
          <a:off x="914400" y="2139215"/>
          <a:ext cx="16459200" cy="7170538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8210212">
                  <a:extLst>
                    <a:ext uri="{9D8B030D-6E8A-4147-A177-3AD203B41FA5}">
                      <a16:colId xmlns:a16="http://schemas.microsoft.com/office/drawing/2014/main" val="2335420332"/>
                    </a:ext>
                  </a:extLst>
                </a:gridCol>
                <a:gridCol w="8248988">
                  <a:extLst>
                    <a:ext uri="{9D8B030D-6E8A-4147-A177-3AD203B41FA5}">
                      <a16:colId xmlns:a16="http://schemas.microsoft.com/office/drawing/2014/main" val="3553509504"/>
                    </a:ext>
                  </a:extLst>
                </a:gridCol>
              </a:tblGrid>
              <a:tr h="1049342">
                <a:tc>
                  <a:txBody>
                    <a:bodyPr/>
                    <a:lstStyle/>
                    <a:p>
                      <a:pPr>
                        <a:lnSpc>
                          <a:spcPts val="2060"/>
                        </a:lnSpc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ОСНОВНЫЕ РИСКИ, КРАТКОЕ ОПИСАНИЕ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060"/>
                        </a:lnSpc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МЕРОПРИЯТИЯ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Semi-Bold Bold"/>
                        </a:rPr>
                        <a:t>И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 ИНСТРУМЕНТЫ </a:t>
                      </a:r>
                    </a:p>
                    <a:p>
                      <a:pPr>
                        <a:lnSpc>
                          <a:spcPts val="2060"/>
                        </a:lnSpc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ПО СНИЖЕНИЮ ВЛИЯНИЯ РИСКОВ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5771276"/>
                  </a:ext>
                </a:extLst>
              </a:tr>
              <a:tr h="1755164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Научно-технические риски: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Сложность с разработкой новых сортов томата из-за недостаточной изученности взаимодействия генов устойчивости и качества. Может не обеспечить точность и надежность данных при работе с генетическими факторами.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ts val="1854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Регулярное обновление и калибровка лабораторного оборудования.</a:t>
                      </a:r>
                    </a:p>
                    <a:p>
                      <a:pPr marL="285750" indent="-285750">
                        <a:lnSpc>
                          <a:spcPts val="1854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Участие в сотрудничестве с современными учреждениями для определения точности исследований.</a:t>
                      </a:r>
                    </a:p>
                    <a:p>
                      <a:pPr marL="285750" indent="-285750">
                        <a:lnSpc>
                          <a:spcPts val="1854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Привлечение экспертов в области биоинформатики и генетики для анализа данных.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2914385"/>
                  </a:ext>
                </a:extLst>
              </a:tr>
              <a:tr h="1369263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Финансовые риски: </a:t>
                      </a:r>
                      <a:r>
                        <a:rPr lang="ru-RU" sz="1800" b="0" dirty="0">
                          <a:solidFill>
                            <a:srgbClr val="000000"/>
                          </a:solidFill>
                          <a:latin typeface="Montserrat"/>
                        </a:rPr>
                        <a:t>Ограниченность финансирования может повлиять на закупку оборудования и материалов, что приведет к несвоевременному решению задач.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ts val="1854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Привлечение инвесторов и участие в грантовых программах.</a:t>
                      </a:r>
                    </a:p>
                    <a:p>
                      <a:pPr marL="285750" indent="-285750">
                        <a:lnSpc>
                          <a:spcPts val="1854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Разработка детального бизнес-плана с поэтапной разбивкой расходов.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9367574"/>
                  </a:ext>
                </a:extLst>
              </a:tr>
              <a:tr h="1627506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Организационные риски: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Несогласованность работы команды, недостаточная квалификация сотрудников или сложности в привлечении новых специалистов могут замедлить реализацию проекта.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ts val="1854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Создание четкой структуры управления проектом, распределение ответственности.</a:t>
                      </a:r>
                    </a:p>
                    <a:p>
                      <a:pPr marL="285750" indent="-285750">
                        <a:lnSpc>
                          <a:spcPts val="1854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Регулярное обучение и повышение квалификации сотрудников.</a:t>
                      </a:r>
                    </a:p>
                    <a:p>
                      <a:pPr marL="285750" indent="-285750">
                        <a:lnSpc>
                          <a:spcPts val="1854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Разработка системы мотивации для удержания ключевых специалистов.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6432325"/>
                  </a:ext>
                </a:extLst>
              </a:tr>
              <a:tr h="1369263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Коммерческие риски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: Возможны сложности с выходом нового сорта на рынок, низкий спрос на продукцию или сложности с регистрацией.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ts val="1854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Проведение маркетинговых исследований для анализа потребностей рынка.</a:t>
                      </a:r>
                    </a:p>
                    <a:p>
                      <a:pPr marL="285750" indent="-285750">
                        <a:lnSpc>
                          <a:spcPts val="1854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Регистрация интеллектуальной собственности на новый сорт.</a:t>
                      </a:r>
                    </a:p>
                    <a:p>
                      <a:pPr marL="285750" indent="-285750">
                        <a:lnSpc>
                          <a:spcPts val="1854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Тесное сотрудничество с дистрибьюторами и производителями.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87283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89235" y="1028700"/>
            <a:ext cx="1670065" cy="400050"/>
            <a:chOff x="0" y="0"/>
            <a:chExt cx="2226753" cy="533400"/>
          </a:xfrm>
        </p:grpSpPr>
        <p:grpSp>
          <p:nvGrpSpPr>
            <p:cNvPr id="3" name="Group 3"/>
            <p:cNvGrpSpPr/>
            <p:nvPr/>
          </p:nvGrpSpPr>
          <p:grpSpPr>
            <a:xfrm>
              <a:off x="1693353" y="0"/>
              <a:ext cx="533400" cy="533400"/>
              <a:chOff x="0" y="0"/>
              <a:chExt cx="6350000" cy="63500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  <p:grpSp>
          <p:nvGrpSpPr>
            <p:cNvPr id="5" name="Group 5"/>
            <p:cNvGrpSpPr/>
            <p:nvPr/>
          </p:nvGrpSpPr>
          <p:grpSpPr>
            <a:xfrm>
              <a:off x="846677" y="0"/>
              <a:ext cx="533400" cy="533400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0" y="0"/>
              <a:ext cx="533400" cy="533400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733383" y="1028700"/>
            <a:ext cx="2434992" cy="101660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216940" y="9258300"/>
            <a:ext cx="18504940" cy="3086100"/>
            <a:chOff x="0" y="0"/>
            <a:chExt cx="4873729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73729" cy="812800"/>
            </a:xfrm>
            <a:custGeom>
              <a:avLst/>
              <a:gdLst/>
              <a:ahLst/>
              <a:cxnLst/>
              <a:rect l="l" t="t" r="r" b="b"/>
              <a:pathLst>
                <a:path w="4873729" h="812800">
                  <a:moveTo>
                    <a:pt x="0" y="0"/>
                  </a:moveTo>
                  <a:lnTo>
                    <a:pt x="4873729" y="0"/>
                  </a:lnTo>
                  <a:lnTo>
                    <a:pt x="487372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DC219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3050116">
            <a:off x="15342199" y="7054749"/>
            <a:ext cx="4335517" cy="41148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028700" y="1143000"/>
            <a:ext cx="11285583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ru-RU" sz="6000" dirty="0">
                <a:solidFill>
                  <a:srgbClr val="438D0E"/>
                </a:solidFill>
                <a:latin typeface="Montserrat Extra-Bold"/>
              </a:rPr>
              <a:t>9</a:t>
            </a:r>
            <a:r>
              <a:rPr lang="en-US" sz="6000" dirty="0">
                <a:solidFill>
                  <a:srgbClr val="438D0E"/>
                </a:solidFill>
                <a:latin typeface="Montserrat Extra-Bold"/>
              </a:rPr>
              <a:t>/ </a:t>
            </a:r>
            <a:r>
              <a:rPr lang="ru-RU" sz="6000" dirty="0">
                <a:solidFill>
                  <a:srgbClr val="438D0E"/>
                </a:solidFill>
                <a:latin typeface="Montserrat Extra-Bold"/>
              </a:rPr>
              <a:t>ФИНАНСИРОВАНИЕ</a:t>
            </a:r>
            <a:endParaRPr lang="en-US" sz="6000" dirty="0">
              <a:solidFill>
                <a:srgbClr val="438D0E"/>
              </a:solidFill>
              <a:latin typeface="Montserrat Extra-Bold"/>
            </a:endParaRPr>
          </a:p>
        </p:txBody>
      </p:sp>
      <p:graphicFrame>
        <p:nvGraphicFramePr>
          <p:cNvPr id="16" name="Table 19">
            <a:extLst>
              <a:ext uri="{FF2B5EF4-FFF2-40B4-BE49-F238E27FC236}">
                <a16:creationId xmlns:a16="http://schemas.microsoft.com/office/drawing/2014/main" id="{D205947D-4DEC-F74B-A1ED-A3C52C7755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771151"/>
              </p:ext>
            </p:extLst>
          </p:nvPr>
        </p:nvGraphicFramePr>
        <p:xfrm>
          <a:off x="1028700" y="2875785"/>
          <a:ext cx="16210730" cy="1662235"/>
        </p:xfrm>
        <a:graphic>
          <a:graphicData uri="http://schemas.openxmlformats.org/drawingml/2006/table">
            <a:tbl>
              <a:tblPr firstCol="1" bandCol="1">
                <a:tableStyleId>{EB344D84-9AFB-497E-A393-DC336BA19D2E}</a:tableStyleId>
              </a:tblPr>
              <a:tblGrid>
                <a:gridCol w="3242146">
                  <a:extLst>
                    <a:ext uri="{9D8B030D-6E8A-4147-A177-3AD203B41FA5}">
                      <a16:colId xmlns:a16="http://schemas.microsoft.com/office/drawing/2014/main" val="2335420332"/>
                    </a:ext>
                  </a:extLst>
                </a:gridCol>
                <a:gridCol w="3242146">
                  <a:extLst>
                    <a:ext uri="{9D8B030D-6E8A-4147-A177-3AD203B41FA5}">
                      <a16:colId xmlns:a16="http://schemas.microsoft.com/office/drawing/2014/main" val="2664099826"/>
                    </a:ext>
                  </a:extLst>
                </a:gridCol>
                <a:gridCol w="3242146">
                  <a:extLst>
                    <a:ext uri="{9D8B030D-6E8A-4147-A177-3AD203B41FA5}">
                      <a16:colId xmlns:a16="http://schemas.microsoft.com/office/drawing/2014/main" val="1994287704"/>
                    </a:ext>
                  </a:extLst>
                </a:gridCol>
                <a:gridCol w="3242146">
                  <a:extLst>
                    <a:ext uri="{9D8B030D-6E8A-4147-A177-3AD203B41FA5}">
                      <a16:colId xmlns:a16="http://schemas.microsoft.com/office/drawing/2014/main" val="3553509504"/>
                    </a:ext>
                  </a:extLst>
                </a:gridCol>
                <a:gridCol w="3242146">
                  <a:extLst>
                    <a:ext uri="{9D8B030D-6E8A-4147-A177-3AD203B41FA5}">
                      <a16:colId xmlns:a16="http://schemas.microsoft.com/office/drawing/2014/main" val="427707224"/>
                    </a:ext>
                  </a:extLst>
                </a:gridCol>
              </a:tblGrid>
              <a:tr h="920250">
                <a:tc>
                  <a:txBody>
                    <a:bodyPr/>
                    <a:lstStyle/>
                    <a:p>
                      <a:pPr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ОБЪЕМ ФИНАНСОВОГО ОБЕСПЕЧЕНИЯ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2400" b="1" dirty="0">
                          <a:latin typeface="+mj-lt"/>
                        </a:rPr>
                        <a:t>30 млн рублей.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+mj-lt"/>
                        </a:rPr>
                        <a:t>9 млн рублей (30% от общего бюджета).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+mj-lt"/>
                        </a:rPr>
                        <a:t>15 млн рублей (50% от общего бюджета).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+mj-lt"/>
                        </a:rPr>
                        <a:t>6 млн рублей (20% от общего бюджета, включая маркетинг и сертификацию).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5771276"/>
                  </a:ext>
                </a:extLst>
              </a:tr>
              <a:tr h="585465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endParaRPr lang="en-US" sz="1400" kern="1200" dirty="0">
                        <a:solidFill>
                          <a:srgbClr val="000000"/>
                        </a:solidFill>
                        <a:latin typeface="Montserra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Montserrat"/>
                          <a:ea typeface="+mn-ea"/>
                          <a:cs typeface="+mn-cs"/>
                          <a:sym typeface="Calibri"/>
                        </a:rPr>
                        <a:t>ИНВЕСТИЦИОННЫЕ 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Montserrat"/>
                        <a:ea typeface="+mn-ea"/>
                        <a:cs typeface="+mn-cs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Montserrat"/>
                          <a:ea typeface="+mn-ea"/>
                          <a:cs typeface="+mn-cs"/>
                          <a:sym typeface="Calibri"/>
                        </a:rPr>
                        <a:t>ЗАТРАТЫ, ВСЕГО, руб.</a:t>
                      </a:r>
                      <a:endParaRPr lang="en-US" sz="1400" kern="1200" dirty="0">
                        <a:solidFill>
                          <a:srgbClr val="000000"/>
                        </a:solidFill>
                        <a:latin typeface="Montserra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Montserrat"/>
                          <a:ea typeface="+mn-ea"/>
                          <a:cs typeface="+mn-cs"/>
                          <a:sym typeface="Calibri"/>
                        </a:rPr>
                        <a:t>в том числе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Montserrat"/>
                          <a:ea typeface="+mn-ea"/>
                          <a:cs typeface="+mn-cs"/>
                          <a:sym typeface="Calibri"/>
                        </a:rPr>
                        <a:t>на ИССЛЕДОВАНИЯ, руб.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Montserra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Montserrat"/>
                          <a:ea typeface="+mn-ea"/>
                          <a:cs typeface="+mn-cs"/>
                          <a:sym typeface="Calibri"/>
                        </a:rPr>
                        <a:t>в том числе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Montserrat"/>
                          <a:ea typeface="+mn-ea"/>
                          <a:cs typeface="+mn-cs"/>
                          <a:sym typeface="Calibri"/>
                        </a:rPr>
                        <a:t>на ОБОРУДОВАНИЕ, </a:t>
                      </a:r>
                      <a:r>
                        <a:rPr lang="ru-RU" sz="1400" kern="1200" dirty="0" err="1">
                          <a:solidFill>
                            <a:srgbClr val="000000"/>
                          </a:solidFill>
                          <a:latin typeface="Montserrat"/>
                          <a:ea typeface="+mn-ea"/>
                          <a:cs typeface="+mn-cs"/>
                          <a:sym typeface="Calibri"/>
                        </a:rPr>
                        <a:t>руб</a:t>
                      </a:r>
                      <a:endParaRPr lang="en-US" sz="14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Montserrat"/>
                          <a:ea typeface="+mn-ea"/>
                          <a:cs typeface="+mn-cs"/>
                          <a:sym typeface="Calibri"/>
                        </a:rPr>
                        <a:t>в том числе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Montserrat"/>
                          <a:ea typeface="+mn-ea"/>
                          <a:cs typeface="+mn-cs"/>
                          <a:sym typeface="Calibri"/>
                        </a:rPr>
                        <a:t>на ПРОЧИЕ ЗАТРАТЫ, </a:t>
                      </a:r>
                      <a:r>
                        <a:rPr lang="ru-RU" sz="1400" kern="1200" dirty="0" err="1">
                          <a:solidFill>
                            <a:srgbClr val="000000"/>
                          </a:solidFill>
                          <a:latin typeface="Montserrat"/>
                          <a:ea typeface="+mn-ea"/>
                          <a:cs typeface="+mn-cs"/>
                          <a:sym typeface="Calibri"/>
                        </a:rPr>
                        <a:t>руб</a:t>
                      </a:r>
                      <a:endParaRPr lang="en-US" sz="14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9367574"/>
                  </a:ext>
                </a:extLst>
              </a:tr>
            </a:tbl>
          </a:graphicData>
        </a:graphic>
      </p:graphicFrame>
      <p:graphicFrame>
        <p:nvGraphicFramePr>
          <p:cNvPr id="18" name="Table 19">
            <a:extLst>
              <a:ext uri="{FF2B5EF4-FFF2-40B4-BE49-F238E27FC236}">
                <a16:creationId xmlns:a16="http://schemas.microsoft.com/office/drawing/2014/main" id="{71F66911-7755-624D-B09A-CC2641D84C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328898"/>
              </p:ext>
            </p:extLst>
          </p:nvPr>
        </p:nvGraphicFramePr>
        <p:xfrm>
          <a:off x="2551238" y="5576634"/>
          <a:ext cx="12968584" cy="2630106"/>
        </p:xfrm>
        <a:graphic>
          <a:graphicData uri="http://schemas.openxmlformats.org/drawingml/2006/table">
            <a:tbl>
              <a:tblPr firstCol="1" bandCol="1">
                <a:tableStyleId>{EB344D84-9AFB-497E-A393-DC336BA19D2E}</a:tableStyleId>
              </a:tblPr>
              <a:tblGrid>
                <a:gridCol w="3242146">
                  <a:extLst>
                    <a:ext uri="{9D8B030D-6E8A-4147-A177-3AD203B41FA5}">
                      <a16:colId xmlns:a16="http://schemas.microsoft.com/office/drawing/2014/main" val="2335420332"/>
                    </a:ext>
                  </a:extLst>
                </a:gridCol>
                <a:gridCol w="3242146">
                  <a:extLst>
                    <a:ext uri="{9D8B030D-6E8A-4147-A177-3AD203B41FA5}">
                      <a16:colId xmlns:a16="http://schemas.microsoft.com/office/drawing/2014/main" val="2664099826"/>
                    </a:ext>
                  </a:extLst>
                </a:gridCol>
                <a:gridCol w="3242146">
                  <a:extLst>
                    <a:ext uri="{9D8B030D-6E8A-4147-A177-3AD203B41FA5}">
                      <a16:colId xmlns:a16="http://schemas.microsoft.com/office/drawing/2014/main" val="1994287704"/>
                    </a:ext>
                  </a:extLst>
                </a:gridCol>
                <a:gridCol w="3242146">
                  <a:extLst>
                    <a:ext uri="{9D8B030D-6E8A-4147-A177-3AD203B41FA5}">
                      <a16:colId xmlns:a16="http://schemas.microsoft.com/office/drawing/2014/main" val="3553509504"/>
                    </a:ext>
                  </a:extLst>
                </a:gridCol>
              </a:tblGrid>
              <a:tr h="1090866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ИСТОЧНИКИ ФИНАНСИРОВАНИЯ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СОБСТВЕННЫЕ СРЕДСТВА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ИНВЕСТИЦИИ ОТ ПАРТНЁРОВ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ПАРТНЕРСКИЕ ВЛОЖЕНИЯ ОТ КРУПНЫХ АГРОКОМПАНИЙ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6432325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0" dirty="0">
                          <a:solidFill>
                            <a:srgbClr val="000000"/>
                          </a:solidFill>
                          <a:latin typeface="Montserrat"/>
                        </a:rPr>
                        <a:t>До 30% бюджета может быть привлечено за счёт грантов или субсидий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0" dirty="0">
                          <a:solidFill>
                            <a:srgbClr val="000000"/>
                          </a:solidFill>
                          <a:latin typeface="Montserrat"/>
                        </a:rPr>
                        <a:t>Привлечение крупных агропромышленных компаний для инвестирования в разработку нового сорта и исследований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Авансовые платежи от производителей, заинтересованных в новом сорте томата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724257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A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89235" y="1028700"/>
            <a:ext cx="1670065" cy="400050"/>
            <a:chOff x="0" y="0"/>
            <a:chExt cx="2226753" cy="533400"/>
          </a:xfrm>
        </p:grpSpPr>
        <p:grpSp>
          <p:nvGrpSpPr>
            <p:cNvPr id="3" name="Group 3"/>
            <p:cNvGrpSpPr/>
            <p:nvPr/>
          </p:nvGrpSpPr>
          <p:grpSpPr>
            <a:xfrm>
              <a:off x="1693353" y="0"/>
              <a:ext cx="533400" cy="533400"/>
              <a:chOff x="0" y="0"/>
              <a:chExt cx="6350000" cy="63500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  <p:grpSp>
          <p:nvGrpSpPr>
            <p:cNvPr id="5" name="Group 5"/>
            <p:cNvGrpSpPr/>
            <p:nvPr/>
          </p:nvGrpSpPr>
          <p:grpSpPr>
            <a:xfrm>
              <a:off x="846677" y="0"/>
              <a:ext cx="533400" cy="533400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0" y="0"/>
              <a:ext cx="533400" cy="533400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733383" y="1028700"/>
            <a:ext cx="2434992" cy="101660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216940" y="9258300"/>
            <a:ext cx="18504940" cy="3086100"/>
            <a:chOff x="0" y="0"/>
            <a:chExt cx="4873729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73729" cy="812800"/>
            </a:xfrm>
            <a:custGeom>
              <a:avLst/>
              <a:gdLst/>
              <a:ahLst/>
              <a:cxnLst/>
              <a:rect l="l" t="t" r="r" b="b"/>
              <a:pathLst>
                <a:path w="4873729" h="812800">
                  <a:moveTo>
                    <a:pt x="0" y="0"/>
                  </a:moveTo>
                  <a:lnTo>
                    <a:pt x="4873729" y="0"/>
                  </a:lnTo>
                  <a:lnTo>
                    <a:pt x="487372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DC219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3050116">
            <a:off x="15342199" y="7054749"/>
            <a:ext cx="4335517" cy="41148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028700" y="1143000"/>
            <a:ext cx="11285583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ru-RU" sz="6000" dirty="0">
                <a:solidFill>
                  <a:srgbClr val="438D0E"/>
                </a:solidFill>
                <a:latin typeface="Montserrat Extra-Bold"/>
              </a:rPr>
              <a:t>10</a:t>
            </a:r>
            <a:r>
              <a:rPr lang="en-US" sz="6000" dirty="0">
                <a:solidFill>
                  <a:srgbClr val="438D0E"/>
                </a:solidFill>
                <a:latin typeface="Montserrat Extra-Bold"/>
              </a:rPr>
              <a:t>/ </a:t>
            </a:r>
            <a:r>
              <a:rPr lang="ru-RU" sz="6000" dirty="0">
                <a:solidFill>
                  <a:srgbClr val="438D0E"/>
                </a:solidFill>
                <a:latin typeface="Montserrat Extra-Bold"/>
              </a:rPr>
              <a:t>ИНВЕСТИЦИОННАЯ ПРИВЛЕКАТЕЛЬНОСТЬ</a:t>
            </a:r>
            <a:endParaRPr lang="en-US" sz="6000" dirty="0">
              <a:solidFill>
                <a:srgbClr val="438D0E"/>
              </a:solidFill>
              <a:latin typeface="Montserrat Extra-Bold"/>
            </a:endParaRPr>
          </a:p>
        </p:txBody>
      </p:sp>
      <p:graphicFrame>
        <p:nvGraphicFramePr>
          <p:cNvPr id="19" name="Table 19">
            <a:extLst>
              <a:ext uri="{FF2B5EF4-FFF2-40B4-BE49-F238E27FC236}">
                <a16:creationId xmlns:a16="http://schemas.microsoft.com/office/drawing/2014/main" id="{65E18912-0D27-C34E-B818-14FE47F5B7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011356"/>
              </p:ext>
            </p:extLst>
          </p:nvPr>
        </p:nvGraphicFramePr>
        <p:xfrm>
          <a:off x="930166" y="600711"/>
          <a:ext cx="16328239" cy="5442942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5077069">
                  <a:extLst>
                    <a:ext uri="{9D8B030D-6E8A-4147-A177-3AD203B41FA5}">
                      <a16:colId xmlns:a16="http://schemas.microsoft.com/office/drawing/2014/main" val="2335420332"/>
                    </a:ext>
                  </a:extLst>
                </a:gridCol>
                <a:gridCol w="1250130">
                  <a:extLst>
                    <a:ext uri="{9D8B030D-6E8A-4147-A177-3AD203B41FA5}">
                      <a16:colId xmlns:a16="http://schemas.microsoft.com/office/drawing/2014/main" val="170217540"/>
                    </a:ext>
                  </a:extLst>
                </a:gridCol>
                <a:gridCol w="1250130">
                  <a:extLst>
                    <a:ext uri="{9D8B030D-6E8A-4147-A177-3AD203B41FA5}">
                      <a16:colId xmlns:a16="http://schemas.microsoft.com/office/drawing/2014/main" val="1826747779"/>
                    </a:ext>
                  </a:extLst>
                </a:gridCol>
                <a:gridCol w="1250130">
                  <a:extLst>
                    <a:ext uri="{9D8B030D-6E8A-4147-A177-3AD203B41FA5}">
                      <a16:colId xmlns:a16="http://schemas.microsoft.com/office/drawing/2014/main" val="1235583121"/>
                    </a:ext>
                  </a:extLst>
                </a:gridCol>
                <a:gridCol w="1250130">
                  <a:extLst>
                    <a:ext uri="{9D8B030D-6E8A-4147-A177-3AD203B41FA5}">
                      <a16:colId xmlns:a16="http://schemas.microsoft.com/office/drawing/2014/main" val="3394314469"/>
                    </a:ext>
                  </a:extLst>
                </a:gridCol>
                <a:gridCol w="1250130">
                  <a:extLst>
                    <a:ext uri="{9D8B030D-6E8A-4147-A177-3AD203B41FA5}">
                      <a16:colId xmlns:a16="http://schemas.microsoft.com/office/drawing/2014/main" val="3153717913"/>
                    </a:ext>
                  </a:extLst>
                </a:gridCol>
                <a:gridCol w="1250130">
                  <a:extLst>
                    <a:ext uri="{9D8B030D-6E8A-4147-A177-3AD203B41FA5}">
                      <a16:colId xmlns:a16="http://schemas.microsoft.com/office/drawing/2014/main" val="703405084"/>
                    </a:ext>
                  </a:extLst>
                </a:gridCol>
                <a:gridCol w="1250130">
                  <a:extLst>
                    <a:ext uri="{9D8B030D-6E8A-4147-A177-3AD203B41FA5}">
                      <a16:colId xmlns:a16="http://schemas.microsoft.com/office/drawing/2014/main" val="1915339921"/>
                    </a:ext>
                  </a:extLst>
                </a:gridCol>
                <a:gridCol w="1250130">
                  <a:extLst>
                    <a:ext uri="{9D8B030D-6E8A-4147-A177-3AD203B41FA5}">
                      <a16:colId xmlns:a16="http://schemas.microsoft.com/office/drawing/2014/main" val="3880847888"/>
                    </a:ext>
                  </a:extLst>
                </a:gridCol>
                <a:gridCol w="1250130">
                  <a:extLst>
                    <a:ext uri="{9D8B030D-6E8A-4147-A177-3AD203B41FA5}">
                      <a16:colId xmlns:a16="http://schemas.microsoft.com/office/drawing/2014/main" val="3137475656"/>
                    </a:ext>
                  </a:extLst>
                </a:gridCol>
              </a:tblGrid>
              <a:tr h="920250">
                <a:tc rowSpan="2"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ДЕНЕЖНЫЕ ПОТОКИ </a:t>
                      </a:r>
                    </a:p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ПРОЕКТА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ПЕРИОДЫ (ГОДЫ) РЕАЛИЗАЦИИ ПРОЕКТА</a:t>
                      </a:r>
                    </a:p>
                    <a:p>
                      <a:pPr algn="ctr"/>
                      <a:endParaRPr lang="en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771276"/>
                  </a:ext>
                </a:extLst>
              </a:tr>
              <a:tr h="920250">
                <a:tc vMerge="1">
                  <a:txBody>
                    <a:bodyPr/>
                    <a:lstStyle/>
                    <a:p>
                      <a:pPr>
                        <a:lnSpc>
                          <a:spcPts val="2060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2025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2026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2027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2028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2029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2030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2031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2032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2033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3643994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Чистый доход по проекту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ru-RU" dirty="0"/>
                        <a:t>0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ru-RU" dirty="0"/>
                        <a:t>0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ru-RU" dirty="0"/>
                        <a:t>1 млн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ru-RU" dirty="0"/>
                        <a:t>15 млн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ru-RU" dirty="0"/>
                        <a:t>40 млн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en-US" dirty="0"/>
                        <a:t>5</a:t>
                      </a:r>
                      <a:r>
                        <a:rPr lang="ru-RU" dirty="0"/>
                        <a:t>0 млн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2914385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Инвестиционные затраты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ru-RU" dirty="0"/>
                        <a:t>25 млн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en-US" dirty="0"/>
                        <a:t>3</a:t>
                      </a:r>
                      <a:r>
                        <a:rPr lang="ru-RU" dirty="0"/>
                        <a:t> млн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</a:t>
                      </a:r>
                      <a:r>
                        <a:rPr lang="ru-RU" dirty="0"/>
                        <a:t> млн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  <a:p>
                      <a:pPr algn="ctr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0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0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9367574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Чистый денежный поток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ru-RU" dirty="0"/>
                        <a:t>-25 млн рублей.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ru-RU" dirty="0"/>
                        <a:t>-2 млн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ru-RU" dirty="0"/>
                        <a:t>+1</a:t>
                      </a:r>
                      <a:r>
                        <a:rPr lang="en-US" dirty="0"/>
                        <a:t>3</a:t>
                      </a:r>
                      <a:r>
                        <a:rPr lang="ru-RU" dirty="0"/>
                        <a:t> млн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ru-RU" dirty="0"/>
                        <a:t>+</a:t>
                      </a:r>
                      <a:r>
                        <a:rPr lang="en-US" dirty="0"/>
                        <a:t>40</a:t>
                      </a:r>
                      <a:r>
                        <a:rPr lang="ru-RU" dirty="0"/>
                        <a:t> млн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ru-RU" dirty="0"/>
                        <a:t>+</a:t>
                      </a:r>
                      <a:r>
                        <a:rPr lang="en-US" dirty="0"/>
                        <a:t>50</a:t>
                      </a:r>
                      <a:r>
                        <a:rPr lang="ru-RU" dirty="0"/>
                        <a:t> млн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6432325"/>
                  </a:ext>
                </a:extLst>
              </a:tr>
            </a:tbl>
          </a:graphicData>
        </a:graphic>
      </p:graphicFrame>
      <p:grpSp>
        <p:nvGrpSpPr>
          <p:cNvPr id="44" name="Google Shape;256;p11">
            <a:extLst>
              <a:ext uri="{FF2B5EF4-FFF2-40B4-BE49-F238E27FC236}">
                <a16:creationId xmlns:a16="http://schemas.microsoft.com/office/drawing/2014/main" id="{AC2C1189-3265-054C-9366-2A989830E230}"/>
              </a:ext>
            </a:extLst>
          </p:cNvPr>
          <p:cNvGrpSpPr/>
          <p:nvPr/>
        </p:nvGrpSpPr>
        <p:grpSpPr>
          <a:xfrm>
            <a:off x="937993" y="6279204"/>
            <a:ext cx="15061757" cy="2552279"/>
            <a:chOff x="1906477" y="6253459"/>
            <a:chExt cx="15061757" cy="2552279"/>
          </a:xfrm>
        </p:grpSpPr>
        <p:grpSp>
          <p:nvGrpSpPr>
            <p:cNvPr id="45" name="Google Shape;257;p11">
              <a:extLst>
                <a:ext uri="{FF2B5EF4-FFF2-40B4-BE49-F238E27FC236}">
                  <a16:creationId xmlns:a16="http://schemas.microsoft.com/office/drawing/2014/main" id="{8F0620A0-D335-E945-BDC5-CE868B07A4D5}"/>
                </a:ext>
              </a:extLst>
            </p:cNvPr>
            <p:cNvGrpSpPr/>
            <p:nvPr/>
          </p:nvGrpSpPr>
          <p:grpSpPr>
            <a:xfrm>
              <a:off x="1906477" y="6253459"/>
              <a:ext cx="15061757" cy="2552279"/>
              <a:chOff x="1906477" y="6253459"/>
              <a:chExt cx="15061757" cy="2552279"/>
            </a:xfrm>
          </p:grpSpPr>
          <p:sp>
            <p:nvSpPr>
              <p:cNvPr id="50" name="Google Shape;258;p11">
                <a:extLst>
                  <a:ext uri="{FF2B5EF4-FFF2-40B4-BE49-F238E27FC236}">
                    <a16:creationId xmlns:a16="http://schemas.microsoft.com/office/drawing/2014/main" id="{785B9F6E-191C-9A4C-9930-C5BA22D08F1C}"/>
                  </a:ext>
                </a:extLst>
              </p:cNvPr>
              <p:cNvSpPr/>
              <p:nvPr/>
            </p:nvSpPr>
            <p:spPr>
              <a:xfrm>
                <a:off x="1906477" y="6360995"/>
                <a:ext cx="2921585" cy="2438400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latin typeface="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259;p11">
                <a:extLst>
                  <a:ext uri="{FF2B5EF4-FFF2-40B4-BE49-F238E27FC236}">
                    <a16:creationId xmlns:a16="http://schemas.microsoft.com/office/drawing/2014/main" id="{D64D0C01-CA15-B247-B8D6-7AD51A050038}"/>
                  </a:ext>
                </a:extLst>
              </p:cNvPr>
              <p:cNvSpPr txBox="1"/>
              <p:nvPr/>
            </p:nvSpPr>
            <p:spPr>
              <a:xfrm rot="16200000">
                <a:off x="1756549" y="6576464"/>
                <a:ext cx="838200" cy="461624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400" b="1" dirty="0">
                    <a:latin typeface=""/>
                    <a:ea typeface="Calibri"/>
                    <a:cs typeface="Calibri"/>
                    <a:sym typeface="Calibri"/>
                  </a:rPr>
                  <a:t>NPV</a:t>
                </a:r>
                <a:endParaRPr sz="2400" b="1" dirty="0">
                  <a:latin typeface="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" name="Google Shape;260;p11">
                <a:extLst>
                  <a:ext uri="{FF2B5EF4-FFF2-40B4-BE49-F238E27FC236}">
                    <a16:creationId xmlns:a16="http://schemas.microsoft.com/office/drawing/2014/main" id="{834C0DC4-EB19-8645-9157-7E3690305F90}"/>
                  </a:ext>
                </a:extLst>
              </p:cNvPr>
              <p:cNvSpPr txBox="1"/>
              <p:nvPr/>
            </p:nvSpPr>
            <p:spPr>
              <a:xfrm>
                <a:off x="2504888" y="6678902"/>
                <a:ext cx="1716936" cy="1384954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800" b="1" u="sng" dirty="0">
                    <a:latin typeface=""/>
                    <a:ea typeface="Calibri"/>
                    <a:cs typeface="Calibri"/>
                    <a:sym typeface="Calibri"/>
                  </a:rPr>
                  <a:t>13,14 млн рублей</a:t>
                </a:r>
                <a:endParaRPr lang="ru-RU" sz="2800" dirty="0">
                  <a:latin typeface="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261;p11">
                <a:extLst>
                  <a:ext uri="{FF2B5EF4-FFF2-40B4-BE49-F238E27FC236}">
                    <a16:creationId xmlns:a16="http://schemas.microsoft.com/office/drawing/2014/main" id="{21F1C6A2-17A8-4445-B327-7D121ED376DB}"/>
                  </a:ext>
                </a:extLst>
              </p:cNvPr>
              <p:cNvSpPr/>
              <p:nvPr/>
            </p:nvSpPr>
            <p:spPr>
              <a:xfrm>
                <a:off x="4946650" y="6367338"/>
                <a:ext cx="2916572" cy="2438400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latin typeface="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" name="Google Shape;262;p11">
                <a:extLst>
                  <a:ext uri="{FF2B5EF4-FFF2-40B4-BE49-F238E27FC236}">
                    <a16:creationId xmlns:a16="http://schemas.microsoft.com/office/drawing/2014/main" id="{A4E68959-D133-E241-80AD-5CFCFB199B76}"/>
                  </a:ext>
                </a:extLst>
              </p:cNvPr>
              <p:cNvSpPr txBox="1"/>
              <p:nvPr/>
            </p:nvSpPr>
            <p:spPr>
              <a:xfrm rot="16200000">
                <a:off x="4716302" y="6448090"/>
                <a:ext cx="838200" cy="461624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400" b="1">
                    <a:latin typeface=""/>
                    <a:ea typeface="Calibri"/>
                    <a:cs typeface="Calibri"/>
                    <a:sym typeface="Calibri"/>
                  </a:rPr>
                  <a:t>PI</a:t>
                </a:r>
                <a:endParaRPr sz="2400" b="1">
                  <a:latin typeface="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" name="Google Shape;263;p11">
                <a:extLst>
                  <a:ext uri="{FF2B5EF4-FFF2-40B4-BE49-F238E27FC236}">
                    <a16:creationId xmlns:a16="http://schemas.microsoft.com/office/drawing/2014/main" id="{6321C83D-F78F-FF40-B5CD-BD9BC63EE563}"/>
                  </a:ext>
                </a:extLst>
              </p:cNvPr>
              <p:cNvSpPr txBox="1"/>
              <p:nvPr/>
            </p:nvSpPr>
            <p:spPr>
              <a:xfrm>
                <a:off x="5487174" y="6685245"/>
                <a:ext cx="1716936" cy="523220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 b="1" u="sng" dirty="0">
                    <a:latin typeface=""/>
                    <a:ea typeface="Calibri"/>
                    <a:cs typeface="Calibri"/>
                    <a:sym typeface="Calibri"/>
                  </a:rPr>
                  <a:t>2, 53</a:t>
                </a:r>
                <a:endParaRPr lang="en-US" sz="2800" b="1" dirty="0">
                  <a:latin typeface="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264;p11">
                <a:extLst>
                  <a:ext uri="{FF2B5EF4-FFF2-40B4-BE49-F238E27FC236}">
                    <a16:creationId xmlns:a16="http://schemas.microsoft.com/office/drawing/2014/main" id="{83431648-6465-CD42-A675-75202290A198}"/>
                  </a:ext>
                </a:extLst>
              </p:cNvPr>
              <p:cNvSpPr/>
              <p:nvPr/>
            </p:nvSpPr>
            <p:spPr>
              <a:xfrm>
                <a:off x="7996081" y="6366237"/>
                <a:ext cx="2916572" cy="2438400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latin typeface="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" name="Google Shape;265;p11">
                <a:extLst>
                  <a:ext uri="{FF2B5EF4-FFF2-40B4-BE49-F238E27FC236}">
                    <a16:creationId xmlns:a16="http://schemas.microsoft.com/office/drawing/2014/main" id="{B197B529-70BA-3445-BCD5-47C418E5ADA8}"/>
                  </a:ext>
                </a:extLst>
              </p:cNvPr>
              <p:cNvSpPr txBox="1"/>
              <p:nvPr/>
            </p:nvSpPr>
            <p:spPr>
              <a:xfrm rot="16200000">
                <a:off x="7765733" y="6446989"/>
                <a:ext cx="838200" cy="461624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400" b="1" dirty="0">
                    <a:latin typeface=""/>
                    <a:ea typeface="Calibri"/>
                    <a:cs typeface="Calibri"/>
                    <a:sym typeface="Calibri"/>
                  </a:rPr>
                  <a:t>IRR</a:t>
                </a:r>
                <a:endParaRPr sz="2400" b="1" dirty="0">
                  <a:latin typeface="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266;p11">
                <a:extLst>
                  <a:ext uri="{FF2B5EF4-FFF2-40B4-BE49-F238E27FC236}">
                    <a16:creationId xmlns:a16="http://schemas.microsoft.com/office/drawing/2014/main" id="{A1D9F248-7B00-2749-98DE-BCE16EBDF5ED}"/>
                  </a:ext>
                </a:extLst>
              </p:cNvPr>
              <p:cNvSpPr txBox="1"/>
              <p:nvPr/>
            </p:nvSpPr>
            <p:spPr>
              <a:xfrm>
                <a:off x="8536605" y="6684144"/>
                <a:ext cx="1716936" cy="523180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800" b="1" u="sng" dirty="0">
                    <a:latin typeface=""/>
                    <a:ea typeface="Calibri"/>
                    <a:cs typeface="Calibri"/>
                    <a:sym typeface="Calibri"/>
                  </a:rPr>
                  <a:t>37,89</a:t>
                </a:r>
                <a:r>
                  <a:rPr lang="en-US" sz="2800" b="1" u="sng" dirty="0">
                    <a:latin typeface=""/>
                    <a:ea typeface="Calibri"/>
                    <a:cs typeface="Calibri"/>
                    <a:sym typeface="Calibri"/>
                  </a:rPr>
                  <a:t> </a:t>
                </a:r>
                <a:r>
                  <a:rPr lang="ru-RU" sz="2800" b="1" dirty="0">
                    <a:latin typeface=""/>
                    <a:ea typeface="Calibri"/>
                    <a:cs typeface="Calibri"/>
                    <a:sym typeface="Calibri"/>
                  </a:rPr>
                  <a:t>%</a:t>
                </a:r>
                <a:endParaRPr dirty="0">
                  <a:latin typeface=""/>
                </a:endParaRPr>
              </a:p>
            </p:txBody>
          </p:sp>
          <p:sp>
            <p:nvSpPr>
              <p:cNvPr id="59" name="Google Shape;267;p11">
                <a:extLst>
                  <a:ext uri="{FF2B5EF4-FFF2-40B4-BE49-F238E27FC236}">
                    <a16:creationId xmlns:a16="http://schemas.microsoft.com/office/drawing/2014/main" id="{9FA13382-3A20-E048-A654-1715320C7B09}"/>
                  </a:ext>
                </a:extLst>
              </p:cNvPr>
              <p:cNvSpPr/>
              <p:nvPr/>
            </p:nvSpPr>
            <p:spPr>
              <a:xfrm>
                <a:off x="11031241" y="6360995"/>
                <a:ext cx="2916572" cy="2438400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latin typeface="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268;p11">
                <a:extLst>
                  <a:ext uri="{FF2B5EF4-FFF2-40B4-BE49-F238E27FC236}">
                    <a16:creationId xmlns:a16="http://schemas.microsoft.com/office/drawing/2014/main" id="{F2A5B316-F021-CB4D-B167-BD055F1DB5B7}"/>
                  </a:ext>
                </a:extLst>
              </p:cNvPr>
              <p:cNvSpPr txBox="1"/>
              <p:nvPr/>
            </p:nvSpPr>
            <p:spPr>
              <a:xfrm rot="16200000">
                <a:off x="10800893" y="6441747"/>
                <a:ext cx="838200" cy="461624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400" b="1" dirty="0">
                    <a:latin typeface=""/>
                    <a:ea typeface="Calibri"/>
                    <a:cs typeface="Calibri"/>
                    <a:sym typeface="Calibri"/>
                  </a:rPr>
                  <a:t>ROI</a:t>
                </a:r>
                <a:endParaRPr sz="2400" b="1" dirty="0">
                  <a:latin typeface="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269;p11">
                <a:extLst>
                  <a:ext uri="{FF2B5EF4-FFF2-40B4-BE49-F238E27FC236}">
                    <a16:creationId xmlns:a16="http://schemas.microsoft.com/office/drawing/2014/main" id="{E1535B3C-E4A1-8844-B9B1-246ED85BB3A4}"/>
                  </a:ext>
                </a:extLst>
              </p:cNvPr>
              <p:cNvSpPr txBox="1"/>
              <p:nvPr/>
            </p:nvSpPr>
            <p:spPr>
              <a:xfrm>
                <a:off x="11571765" y="6678902"/>
                <a:ext cx="1716936" cy="523180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800" b="1" u="sng" dirty="0">
                    <a:latin typeface=""/>
                    <a:ea typeface="Calibri"/>
                    <a:cs typeface="Calibri"/>
                    <a:sym typeface="Calibri"/>
                  </a:rPr>
                  <a:t>253,33</a:t>
                </a:r>
                <a:r>
                  <a:rPr lang="ru-RU" sz="2800" b="1" dirty="0">
                    <a:latin typeface=""/>
                    <a:ea typeface="Calibri"/>
                    <a:cs typeface="Calibri"/>
                    <a:sym typeface="Calibri"/>
                  </a:rPr>
                  <a:t>%</a:t>
                </a:r>
                <a:endParaRPr dirty="0">
                  <a:latin typeface=""/>
                </a:endParaRPr>
              </a:p>
            </p:txBody>
          </p:sp>
          <p:sp>
            <p:nvSpPr>
              <p:cNvPr id="62" name="Google Shape;270;p11">
                <a:extLst>
                  <a:ext uri="{FF2B5EF4-FFF2-40B4-BE49-F238E27FC236}">
                    <a16:creationId xmlns:a16="http://schemas.microsoft.com/office/drawing/2014/main" id="{11A1617D-E0CB-6D4E-B974-B6B1B3F52BFF}"/>
                  </a:ext>
                </a:extLst>
              </p:cNvPr>
              <p:cNvSpPr/>
              <p:nvPr/>
            </p:nvSpPr>
            <p:spPr>
              <a:xfrm>
                <a:off x="14051662" y="6344972"/>
                <a:ext cx="2916572" cy="2438400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latin typeface="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271;p11">
                <a:extLst>
                  <a:ext uri="{FF2B5EF4-FFF2-40B4-BE49-F238E27FC236}">
                    <a16:creationId xmlns:a16="http://schemas.microsoft.com/office/drawing/2014/main" id="{06621DED-6270-F64B-A943-B43E1DF0873B}"/>
                  </a:ext>
                </a:extLst>
              </p:cNvPr>
              <p:cNvSpPr txBox="1"/>
              <p:nvPr/>
            </p:nvSpPr>
            <p:spPr>
              <a:xfrm>
                <a:off x="14592186" y="6662879"/>
                <a:ext cx="1716936" cy="1384995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800" b="1" u="sng" dirty="0">
                    <a:latin typeface=""/>
                    <a:ea typeface="Calibri"/>
                    <a:cs typeface="Calibri"/>
                    <a:sym typeface="Calibri"/>
                  </a:rPr>
                  <a:t>6, 5</a:t>
                </a:r>
                <a:endParaRPr dirty="0">
                  <a:latin typeface="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800" b="1" dirty="0">
                  <a:latin typeface=""/>
                  <a:ea typeface="Calibri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800" dirty="0">
                    <a:latin typeface=""/>
                    <a:ea typeface="Calibri"/>
                    <a:cs typeface="Calibri"/>
                    <a:sym typeface="Calibri"/>
                  </a:rPr>
                  <a:t>лет</a:t>
                </a:r>
                <a:endParaRPr sz="2800" dirty="0">
                  <a:latin typeface="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6" name="Google Shape;272;p11">
              <a:extLst>
                <a:ext uri="{FF2B5EF4-FFF2-40B4-BE49-F238E27FC236}">
                  <a16:creationId xmlns:a16="http://schemas.microsoft.com/office/drawing/2014/main" id="{FD525149-13DC-A744-9FB2-422454216411}"/>
                </a:ext>
              </a:extLst>
            </p:cNvPr>
            <p:cNvSpPr/>
            <p:nvPr/>
          </p:nvSpPr>
          <p:spPr>
            <a:xfrm rot="5400000">
              <a:off x="4669842" y="8132643"/>
              <a:ext cx="435029" cy="461697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latin typeface="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273;p11">
              <a:extLst>
                <a:ext uri="{FF2B5EF4-FFF2-40B4-BE49-F238E27FC236}">
                  <a16:creationId xmlns:a16="http://schemas.microsoft.com/office/drawing/2014/main" id="{547D1234-F132-4348-97FC-EA35AA504292}"/>
                </a:ext>
              </a:extLst>
            </p:cNvPr>
            <p:cNvSpPr/>
            <p:nvPr/>
          </p:nvSpPr>
          <p:spPr>
            <a:xfrm rot="5400000">
              <a:off x="7712137" y="8132642"/>
              <a:ext cx="435029" cy="461697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latin typeface="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274;p11">
              <a:extLst>
                <a:ext uri="{FF2B5EF4-FFF2-40B4-BE49-F238E27FC236}">
                  <a16:creationId xmlns:a16="http://schemas.microsoft.com/office/drawing/2014/main" id="{4DEA3763-9A49-8F4F-9D11-6EBF7EACF9FD}"/>
                </a:ext>
              </a:extLst>
            </p:cNvPr>
            <p:cNvSpPr/>
            <p:nvPr/>
          </p:nvSpPr>
          <p:spPr>
            <a:xfrm rot="5400000">
              <a:off x="10754433" y="8132642"/>
              <a:ext cx="435029" cy="461697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latin typeface="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275;p11">
              <a:extLst>
                <a:ext uri="{FF2B5EF4-FFF2-40B4-BE49-F238E27FC236}">
                  <a16:creationId xmlns:a16="http://schemas.microsoft.com/office/drawing/2014/main" id="{F24601D5-9827-2A40-BB62-27F898FBCEF4}"/>
                </a:ext>
              </a:extLst>
            </p:cNvPr>
            <p:cNvSpPr/>
            <p:nvPr/>
          </p:nvSpPr>
          <p:spPr>
            <a:xfrm rot="5400000">
              <a:off x="13848886" y="8132642"/>
              <a:ext cx="435029" cy="461697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latin typeface="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4" name="Google Shape;276;p11">
            <a:extLst>
              <a:ext uri="{FF2B5EF4-FFF2-40B4-BE49-F238E27FC236}">
                <a16:creationId xmlns:a16="http://schemas.microsoft.com/office/drawing/2014/main" id="{2FB15748-4FF1-F448-A2F7-3B77C0A5B9B2}"/>
              </a:ext>
            </a:extLst>
          </p:cNvPr>
          <p:cNvSpPr txBox="1"/>
          <p:nvPr/>
        </p:nvSpPr>
        <p:spPr>
          <a:xfrm>
            <a:off x="961546" y="9654725"/>
            <a:ext cx="6324600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472"/>
              </a:lnSpc>
              <a:defRPr sz="2400">
                <a:solidFill>
                  <a:srgbClr val="000000"/>
                </a:solidFill>
                <a:latin typeface="Montserrat"/>
              </a:defRPr>
            </a:lvl1pPr>
          </a:lstStyle>
          <a:p>
            <a:r>
              <a:rPr lang="ru-RU" dirty="0">
                <a:sym typeface="Calibri"/>
              </a:rPr>
              <a:t>Ставка дисконтирования – 25%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43134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80315" y="325793"/>
            <a:ext cx="1670065" cy="400050"/>
            <a:chOff x="0" y="0"/>
            <a:chExt cx="2226753" cy="533400"/>
          </a:xfrm>
        </p:grpSpPr>
        <p:grpSp>
          <p:nvGrpSpPr>
            <p:cNvPr id="3" name="Group 3"/>
            <p:cNvGrpSpPr/>
            <p:nvPr/>
          </p:nvGrpSpPr>
          <p:grpSpPr>
            <a:xfrm>
              <a:off x="1693353" y="0"/>
              <a:ext cx="533400" cy="533400"/>
              <a:chOff x="0" y="0"/>
              <a:chExt cx="6350000" cy="63500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  <p:grpSp>
          <p:nvGrpSpPr>
            <p:cNvPr id="5" name="Group 5"/>
            <p:cNvGrpSpPr/>
            <p:nvPr/>
          </p:nvGrpSpPr>
          <p:grpSpPr>
            <a:xfrm>
              <a:off x="846677" y="0"/>
              <a:ext cx="533400" cy="533400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0" y="0"/>
              <a:ext cx="533400" cy="533400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DC219"/>
              </a:solidFill>
            </p:spPr>
          </p:sp>
        </p:grp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345356" y="99362"/>
            <a:ext cx="2434992" cy="1016609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538316" y="380693"/>
            <a:ext cx="11285583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6000" dirty="0">
                <a:solidFill>
                  <a:srgbClr val="438D0E"/>
                </a:solidFill>
                <a:latin typeface="Montserrat Extra-Bold"/>
              </a:rPr>
              <a:t>11/ </a:t>
            </a:r>
            <a:r>
              <a:rPr lang="ru-RU" sz="6000" dirty="0">
                <a:solidFill>
                  <a:srgbClr val="438D0E"/>
                </a:solidFill>
                <a:latin typeface="Montserrat Extra-Bold"/>
              </a:rPr>
              <a:t>КОМАНДА ПРОЕКТА</a:t>
            </a:r>
            <a:endParaRPr lang="en-US" sz="6000" dirty="0">
              <a:solidFill>
                <a:srgbClr val="438D0E"/>
              </a:solidFill>
              <a:latin typeface="Montserrat Extra-Bold"/>
            </a:endParaRPr>
          </a:p>
        </p:txBody>
      </p:sp>
      <p:graphicFrame>
        <p:nvGraphicFramePr>
          <p:cNvPr id="19" name="Table 19">
            <a:extLst>
              <a:ext uri="{FF2B5EF4-FFF2-40B4-BE49-F238E27FC236}">
                <a16:creationId xmlns:a16="http://schemas.microsoft.com/office/drawing/2014/main" id="{65E18912-0D27-C34E-B818-14FE47F5B7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8294"/>
              </p:ext>
            </p:extLst>
          </p:nvPr>
        </p:nvGraphicFramePr>
        <p:xfrm>
          <a:off x="495300" y="1194312"/>
          <a:ext cx="17297400" cy="899465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6172200">
                  <a:extLst>
                    <a:ext uri="{9D8B030D-6E8A-4147-A177-3AD203B41FA5}">
                      <a16:colId xmlns:a16="http://schemas.microsoft.com/office/drawing/2014/main" val="2335420332"/>
                    </a:ext>
                  </a:extLst>
                </a:gridCol>
                <a:gridCol w="11125200">
                  <a:extLst>
                    <a:ext uri="{9D8B030D-6E8A-4147-A177-3AD203B41FA5}">
                      <a16:colId xmlns:a16="http://schemas.microsoft.com/office/drawing/2014/main" val="3553509504"/>
                    </a:ext>
                  </a:extLst>
                </a:gridCol>
              </a:tblGrid>
              <a:tr h="1333448">
                <a:tc>
                  <a:txBody>
                    <a:bodyPr/>
                    <a:lstStyle/>
                    <a:p>
                      <a:pPr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НЕОБХОДИМЫЕ РОЛИ В ПРОЕКТЕ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ОБОСНОВАНИЕ, КРАТКОЕ ОПИСАНИЕ ФУНКЦИЙ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5771276"/>
                  </a:ext>
                </a:extLst>
              </a:tr>
              <a:tr h="3517342">
                <a:tc>
                  <a:txBody>
                    <a:bodyPr/>
                    <a:lstStyle/>
                    <a:p>
                      <a:pPr marL="342900" indent="-342900">
                        <a:lnSpc>
                          <a:spcPts val="1854"/>
                        </a:lnSpc>
                        <a:buAutoNum type="arabicPeriod"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Руководитель проекта (Project Manager) (</a:t>
                      </a:r>
                      <a:r>
                        <a:rPr lang="ru-RU" sz="1800" b="1" u="sng" kern="1200" dirty="0" err="1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Нековаль</a:t>
                      </a:r>
                      <a:r>
                        <a:rPr lang="ru-RU" sz="1800" b="1" u="sng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 С.Н.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342900" indent="-342900">
                        <a:lnSpc>
                          <a:spcPts val="1854"/>
                        </a:lnSpc>
                        <a:buAutoNum type="arabicPeriod"/>
                      </a:pP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lnSpc>
                          <a:spcPts val="1854"/>
                        </a:lnSpc>
                        <a:buAutoNum type="arabicPeriod"/>
                      </a:pP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854"/>
                        </a:lnSpc>
                      </a:pP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2. Научный руководитель (Chief Scientist)</a:t>
                      </a:r>
                    </a:p>
                    <a:p>
                      <a:pPr>
                        <a:lnSpc>
                          <a:spcPts val="1854"/>
                        </a:lnSpc>
                      </a:pP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3. Генетик-селекционер (</a:t>
                      </a:r>
                      <a:r>
                        <a:rPr lang="ru-RU" sz="1800" b="1" u="sng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Иванов В.В.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)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6213" lvl="1" indent="0">
                        <a:buNone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1.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Общее руководство и координация всех этапов проекта. Разработка стратегии, контроль сроков и качества выполнения задач. Управление бюджетом и взаимодействие с инвесторами, партнерами и спонсорами. Оперативное решение возникающих проблем и обеспечение коммуникации между отделами.</a:t>
                      </a:r>
                    </a:p>
                    <a:p>
                      <a:pPr marL="176213" lvl="1" indent="0">
                        <a:buNone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Руководство научно-исследовательскими работами. Определение направлений исследований, формирование гипотез. Контроль проведения экспериментов и анализа данных.</a:t>
                      </a:r>
                    </a:p>
                    <a:p>
                      <a:pPr marL="176213" lvl="1" indent="0">
                        <a:buNone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.Работа с генетическим материалом томата. Разработка новых сортов с учетом устойчивости к стрессам и вредным объектам. Проведение полевых испытаний и анализ селекционных данных. Использование методов маркерной селекции для ускорения селекционного процесса.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2914385"/>
                  </a:ext>
                </a:extLst>
              </a:tr>
              <a:tr h="1880724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4.Молекулярный биолог</a:t>
                      </a:r>
                    </a:p>
                    <a:p>
                      <a:pPr>
                        <a:lnSpc>
                          <a:spcPts val="1854"/>
                        </a:lnSpc>
                      </a:pP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854"/>
                        </a:lnSpc>
                      </a:pP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5. Агроном-исследователь (</a:t>
                      </a:r>
                      <a:r>
                        <a:rPr lang="ru-RU" sz="1800" b="1" u="sng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Чурикова А.К.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)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4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.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Проведение молекулярно-генетических исследований. Анализ геномных данных и разработка маркеров для устойчивости и качества. Участие в создании лабораторных методик и работа с современными биотехнологиями.</a:t>
                      </a:r>
                    </a:p>
                    <a:p>
                      <a:pPr marL="88900" indent="0"/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. Организация и проведение полевых испытаний. Оценка устойчивости растений в реальных условиях. Сбор и анализ данных об урожайности, устойчивости и качества плодов. Уход за опытными посадками и контроль агротехнических мероприятий.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9367574"/>
                  </a:ext>
                </a:extLst>
              </a:tr>
              <a:tr h="1880724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6. Инженер-лаборант (Лаборант-исследователь)</a:t>
                      </a:r>
                    </a:p>
                    <a:p>
                      <a:pPr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7. Менеджер по маркетингу и коммерциализации</a:t>
                      </a:r>
                    </a:p>
                    <a:p>
                      <a:pPr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8. Юрист по интеллектуальной собственности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8900" indent="0"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6. </a:t>
                      </a:r>
                      <a:r>
                        <a:rPr lang="ru-RU" sz="1800" b="0" dirty="0">
                          <a:solidFill>
                            <a:srgbClr val="000000"/>
                          </a:solidFill>
                          <a:latin typeface="Montserrat"/>
                        </a:rPr>
                        <a:t>Проведение лабораторных анализов (экстракция ДНК, ПЦР, анализ образцов).</a:t>
                      </a:r>
                    </a:p>
                    <a:p>
                      <a:pPr marL="88900" indent="0">
                        <a:lnSpc>
                          <a:spcPts val="1854"/>
                        </a:lnSpc>
                      </a:pPr>
                      <a:endParaRPr lang="ru-RU" sz="1800" b="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  <a:p>
                      <a:pPr marL="88900" indent="0"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7. </a:t>
                      </a:r>
                      <a:r>
                        <a:rPr lang="ru-RU" sz="1800" b="0" dirty="0">
                          <a:solidFill>
                            <a:srgbClr val="000000"/>
                          </a:solidFill>
                          <a:latin typeface="Montserrat"/>
                        </a:rPr>
                        <a:t>Разработка стратегии вывода продукта на рынок. Продвижение новых сортов томатов через рекламные кампании и участие в выставках. Поиск партнеров и формирование каналов распространения.</a:t>
                      </a:r>
                    </a:p>
                    <a:p>
                      <a:pPr marL="88900" indent="0">
                        <a:lnSpc>
                          <a:spcPts val="1854"/>
                        </a:lnSpc>
                      </a:pPr>
                      <a:endParaRPr lang="ru-RU" sz="1800" b="1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  <a:p>
                      <a:pPr marL="88900" indent="0"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8. </a:t>
                      </a:r>
                      <a:r>
                        <a:rPr lang="ru-RU" sz="1800" b="0" dirty="0">
                          <a:solidFill>
                            <a:srgbClr val="000000"/>
                          </a:solidFill>
                          <a:latin typeface="Montserrat"/>
                        </a:rPr>
                        <a:t>Обеспечение защиты интеллектуальной собственности (регистрация патентов на сорта). Подготовка юридических документов для сертификации продукции.</a:t>
                      </a:r>
                    </a:p>
                    <a:p>
                      <a:pPr>
                        <a:lnSpc>
                          <a:spcPts val="1854"/>
                        </a:lnSpc>
                      </a:pPr>
                      <a:endParaRPr lang="en-US" sz="1800" b="1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64323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6742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C2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781800" y="2578124"/>
            <a:ext cx="13394972" cy="1339497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8FFE4"/>
            </a:solidFill>
          </p:spPr>
          <p:txBody>
            <a:bodyPr/>
            <a:lstStyle/>
            <a:p>
              <a:endParaRPr lang="ru-RU" dirty="0"/>
            </a:p>
          </p:txBody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28700" y="1028700"/>
            <a:ext cx="2434992" cy="101660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762344">
            <a:off x="-31851" y="6347903"/>
            <a:ext cx="7360958" cy="6986219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144000" y="4722950"/>
            <a:ext cx="683201" cy="683201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009057" y="4722950"/>
            <a:ext cx="645838" cy="595786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1028700" y="2704493"/>
            <a:ext cx="8347300" cy="1620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447"/>
              </a:lnSpc>
            </a:pPr>
            <a:r>
              <a:rPr lang="en-US" sz="11633">
                <a:solidFill>
                  <a:srgbClr val="FFFFFF"/>
                </a:solidFill>
                <a:latin typeface="Montserrat Extra-Bold"/>
              </a:rPr>
              <a:t>СПАСИБО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4231459"/>
            <a:ext cx="5886750" cy="746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67"/>
              </a:lnSpc>
            </a:pPr>
            <a:r>
              <a:rPr lang="en-US" sz="5390">
                <a:solidFill>
                  <a:srgbClr val="000000"/>
                </a:solidFill>
                <a:latin typeface="Montserrat Bold"/>
              </a:rPr>
              <a:t>ЗА ВНИМАНИЕ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836361" y="4755709"/>
            <a:ext cx="7369970" cy="563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  <a:spcBef>
                <a:spcPct val="0"/>
              </a:spcBef>
            </a:pPr>
            <a:r>
              <a:rPr lang="en-US" sz="3333" dirty="0">
                <a:solidFill>
                  <a:srgbClr val="000000"/>
                </a:solidFill>
                <a:latin typeface="Montserrat Semi-Bold"/>
              </a:rPr>
              <a:t>+7 (</a:t>
            </a:r>
            <a:r>
              <a:rPr lang="ru-RU" sz="3333" dirty="0">
                <a:solidFill>
                  <a:srgbClr val="000000"/>
                </a:solidFill>
                <a:latin typeface="Montserrat Semi-Bold"/>
              </a:rPr>
              <a:t>903</a:t>
            </a:r>
            <a:r>
              <a:rPr lang="en-US" sz="3333" dirty="0">
                <a:solidFill>
                  <a:srgbClr val="000000"/>
                </a:solidFill>
                <a:latin typeface="Montserrat Semi-Bold"/>
              </a:rPr>
              <a:t>) </a:t>
            </a:r>
            <a:r>
              <a:rPr lang="ru-RU" sz="3333" dirty="0">
                <a:solidFill>
                  <a:srgbClr val="000000"/>
                </a:solidFill>
                <a:latin typeface="Montserrat Semi-Bold"/>
              </a:rPr>
              <a:t>455</a:t>
            </a:r>
            <a:r>
              <a:rPr lang="en-US" sz="3333" dirty="0">
                <a:solidFill>
                  <a:srgbClr val="000000"/>
                </a:solidFill>
                <a:latin typeface="Montserrat Semi-Bold"/>
              </a:rPr>
              <a:t> </a:t>
            </a:r>
            <a:r>
              <a:rPr lang="ru-RU" sz="3333" dirty="0">
                <a:solidFill>
                  <a:srgbClr val="000000"/>
                </a:solidFill>
                <a:latin typeface="Montserrat Semi-Bold"/>
              </a:rPr>
              <a:t>11</a:t>
            </a:r>
            <a:r>
              <a:rPr lang="en-US" sz="3333" dirty="0">
                <a:solidFill>
                  <a:srgbClr val="000000"/>
                </a:solidFill>
                <a:latin typeface="Montserrat Semi-Bold"/>
              </a:rPr>
              <a:t> </a:t>
            </a:r>
            <a:r>
              <a:rPr lang="ru-RU" sz="3333" dirty="0">
                <a:solidFill>
                  <a:srgbClr val="000000"/>
                </a:solidFill>
                <a:latin typeface="Montserrat Semi-Bold"/>
              </a:rPr>
              <a:t>03</a:t>
            </a:r>
            <a:endParaRPr lang="en-US" sz="3333" dirty="0">
              <a:solidFill>
                <a:srgbClr val="000000"/>
              </a:solidFill>
              <a:latin typeface="Montserrat Semi-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9144000" y="6839632"/>
            <a:ext cx="9376590" cy="5576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67"/>
              </a:lnSpc>
              <a:spcBef>
                <a:spcPct val="0"/>
              </a:spcBef>
            </a:pPr>
            <a:r>
              <a:rPr lang="ru-RU" sz="3333" dirty="0">
                <a:solidFill>
                  <a:srgbClr val="000000"/>
                </a:solidFill>
                <a:latin typeface="Montserrat Semi-Bold"/>
              </a:rPr>
              <a:t>Чурикова Арина Константиновна</a:t>
            </a:r>
            <a:endParaRPr lang="en-US" sz="3333" dirty="0">
              <a:solidFill>
                <a:srgbClr val="000000"/>
              </a:solidFill>
              <a:latin typeface="Montserrat Semi-Bold"/>
            </a:endParaRPr>
          </a:p>
        </p:txBody>
      </p:sp>
      <p:pic>
        <p:nvPicPr>
          <p:cNvPr id="26" name="Picture 10">
            <a:extLst>
              <a:ext uri="{FF2B5EF4-FFF2-40B4-BE49-F238E27FC236}">
                <a16:creationId xmlns:a16="http://schemas.microsoft.com/office/drawing/2014/main" id="{E69CFEFC-D3B3-B443-BAE3-5262ADD4629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845380" y="750215"/>
            <a:ext cx="2033245" cy="768505"/>
          </a:xfrm>
          <a:prstGeom prst="rect">
            <a:avLst/>
          </a:prstGeom>
        </p:spPr>
      </p:pic>
      <p:pic>
        <p:nvPicPr>
          <p:cNvPr id="27" name="Picture 11">
            <a:extLst>
              <a:ext uri="{FF2B5EF4-FFF2-40B4-BE49-F238E27FC236}">
                <a16:creationId xmlns:a16="http://schemas.microsoft.com/office/drawing/2014/main" id="{31C5473B-8D02-D243-A139-253641D79CC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4521346" y="644325"/>
            <a:ext cx="3407579" cy="961235"/>
          </a:xfrm>
          <a:prstGeom prst="rect">
            <a:avLst/>
          </a:prstGeom>
        </p:spPr>
      </p:pic>
      <p:pic>
        <p:nvPicPr>
          <p:cNvPr id="28" name="Picture 12">
            <a:extLst>
              <a:ext uri="{FF2B5EF4-FFF2-40B4-BE49-F238E27FC236}">
                <a16:creationId xmlns:a16="http://schemas.microsoft.com/office/drawing/2014/main" id="{5DD40218-95E6-ED46-B4F9-3717BA097E3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8448090" y="750215"/>
            <a:ext cx="2301504" cy="1846344"/>
          </a:xfrm>
          <a:prstGeom prst="rect">
            <a:avLst/>
          </a:prstGeom>
        </p:spPr>
      </p:pic>
      <p:sp>
        <p:nvSpPr>
          <p:cNvPr id="5" name="TextBox 21">
            <a:extLst>
              <a:ext uri="{FF2B5EF4-FFF2-40B4-BE49-F238E27FC236}">
                <a16:creationId xmlns:a16="http://schemas.microsoft.com/office/drawing/2014/main" id="{C3EA8C55-8828-6D25-425C-EC03645D52F9}"/>
              </a:ext>
            </a:extLst>
          </p:cNvPr>
          <p:cNvSpPr txBox="1"/>
          <p:nvPr/>
        </p:nvSpPr>
        <p:spPr>
          <a:xfrm>
            <a:off x="9373372" y="4021578"/>
            <a:ext cx="7369970" cy="563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  <a:spcBef>
                <a:spcPct val="0"/>
              </a:spcBef>
            </a:pPr>
            <a:r>
              <a:rPr lang="ru-RU" sz="3333" dirty="0" err="1">
                <a:solidFill>
                  <a:srgbClr val="000000"/>
                </a:solidFill>
                <a:latin typeface="Montserrat Semi-Bold"/>
              </a:rPr>
              <a:t>Нековаль</a:t>
            </a:r>
            <a:r>
              <a:rPr lang="ru-RU" sz="3333" dirty="0">
                <a:solidFill>
                  <a:srgbClr val="000000"/>
                </a:solidFill>
                <a:latin typeface="Montserrat Semi-Bold"/>
              </a:rPr>
              <a:t> Светлана Николаевна</a:t>
            </a:r>
            <a:endParaRPr lang="en-US" sz="3333" dirty="0">
              <a:solidFill>
                <a:srgbClr val="000000"/>
              </a:solidFill>
              <a:latin typeface="Montserrat Semi-Bold"/>
            </a:endParaRPr>
          </a:p>
        </p:txBody>
      </p:sp>
      <p:pic>
        <p:nvPicPr>
          <p:cNvPr id="6" name="Picture 13">
            <a:extLst>
              <a:ext uri="{FF2B5EF4-FFF2-40B4-BE49-F238E27FC236}">
                <a16:creationId xmlns:a16="http://schemas.microsoft.com/office/drawing/2014/main" id="{C604B32E-5C52-1A2B-B8AC-A0FA0B06C4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144000" y="7641216"/>
            <a:ext cx="683201" cy="683201"/>
          </a:xfrm>
          <a:prstGeom prst="rect">
            <a:avLst/>
          </a:prstGeom>
        </p:spPr>
      </p:pic>
      <p:pic>
        <p:nvPicPr>
          <p:cNvPr id="7" name="Picture 16">
            <a:extLst>
              <a:ext uri="{FF2B5EF4-FFF2-40B4-BE49-F238E27FC236}">
                <a16:creationId xmlns:a16="http://schemas.microsoft.com/office/drawing/2014/main" id="{CD0AEC98-ECA2-5666-07A9-DC3AE5B418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013973" y="7654745"/>
            <a:ext cx="645838" cy="595786"/>
          </a:xfrm>
          <a:prstGeom prst="rect">
            <a:avLst/>
          </a:prstGeom>
        </p:spPr>
      </p:pic>
      <p:sp>
        <p:nvSpPr>
          <p:cNvPr id="8" name="TextBox 19">
            <a:extLst>
              <a:ext uri="{FF2B5EF4-FFF2-40B4-BE49-F238E27FC236}">
                <a16:creationId xmlns:a16="http://schemas.microsoft.com/office/drawing/2014/main" id="{77AF6181-E0ED-B903-F400-AD94BE665B96}"/>
              </a:ext>
            </a:extLst>
          </p:cNvPr>
          <p:cNvSpPr txBox="1"/>
          <p:nvPr/>
        </p:nvSpPr>
        <p:spPr>
          <a:xfrm>
            <a:off x="10954901" y="7673975"/>
            <a:ext cx="7369970" cy="563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  <a:spcBef>
                <a:spcPct val="0"/>
              </a:spcBef>
            </a:pPr>
            <a:r>
              <a:rPr lang="en-US" sz="3333" dirty="0">
                <a:solidFill>
                  <a:srgbClr val="000000"/>
                </a:solidFill>
                <a:latin typeface="Montserrat Semi-Bold"/>
              </a:rPr>
              <a:t>+7 (</a:t>
            </a:r>
            <a:r>
              <a:rPr lang="ru-RU" sz="3333" dirty="0">
                <a:solidFill>
                  <a:srgbClr val="000000"/>
                </a:solidFill>
                <a:latin typeface="Montserrat Semi-Bold"/>
              </a:rPr>
              <a:t>938</a:t>
            </a:r>
            <a:r>
              <a:rPr lang="en-US" sz="3333" dirty="0">
                <a:solidFill>
                  <a:srgbClr val="000000"/>
                </a:solidFill>
                <a:latin typeface="Montserrat Semi-Bold"/>
              </a:rPr>
              <a:t>) </a:t>
            </a:r>
            <a:r>
              <a:rPr lang="ru-RU" sz="3333" dirty="0">
                <a:solidFill>
                  <a:srgbClr val="000000"/>
                </a:solidFill>
                <a:latin typeface="Montserrat Semi-Bold"/>
              </a:rPr>
              <a:t>500</a:t>
            </a:r>
            <a:r>
              <a:rPr lang="en-US" sz="3333" dirty="0">
                <a:solidFill>
                  <a:srgbClr val="000000"/>
                </a:solidFill>
                <a:latin typeface="Montserrat Semi-Bold"/>
              </a:rPr>
              <a:t> </a:t>
            </a:r>
            <a:r>
              <a:rPr lang="ru-RU" sz="3333" dirty="0">
                <a:solidFill>
                  <a:srgbClr val="000000"/>
                </a:solidFill>
                <a:latin typeface="Montserrat Semi-Bold"/>
              </a:rPr>
              <a:t>56</a:t>
            </a:r>
            <a:r>
              <a:rPr lang="en-US" sz="3333" dirty="0">
                <a:solidFill>
                  <a:srgbClr val="000000"/>
                </a:solidFill>
                <a:latin typeface="Montserrat Semi-Bold"/>
              </a:rPr>
              <a:t> </a:t>
            </a:r>
            <a:r>
              <a:rPr lang="ru-RU" sz="3333" dirty="0">
                <a:solidFill>
                  <a:srgbClr val="000000"/>
                </a:solidFill>
                <a:latin typeface="Montserrat Semi-Bold"/>
              </a:rPr>
              <a:t>66</a:t>
            </a:r>
            <a:endParaRPr lang="en-US" sz="3333" dirty="0">
              <a:solidFill>
                <a:srgbClr val="000000"/>
              </a:solidFill>
              <a:latin typeface="Montserrat Semi-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</TotalTime>
  <Words>1468</Words>
  <Application>Microsoft Office PowerPoint</Application>
  <PresentationFormat>Произвольный</PresentationFormat>
  <Paragraphs>274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Montserrat Extra-Bold</vt:lpstr>
      <vt:lpstr>Arial</vt:lpstr>
      <vt:lpstr>Montserrat Semi-Bold Bold</vt:lpstr>
      <vt:lpstr>Montserrat</vt:lpstr>
      <vt:lpstr>Montserrat Semi-Bold</vt:lpstr>
      <vt:lpstr>Montserrat Bold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#FoodDesign - презентация проекта</dc:title>
  <dc:creator>Валентин Иванов</dc:creator>
  <cp:lastModifiedBy>Aрина Чурикова ФГБНУ ФНЦБЗР</cp:lastModifiedBy>
  <cp:revision>62</cp:revision>
  <dcterms:created xsi:type="dcterms:W3CDTF">2006-08-16T00:00:00Z</dcterms:created>
  <dcterms:modified xsi:type="dcterms:W3CDTF">2024-12-10T09:16:33Z</dcterms:modified>
  <dc:identifier>DAFSSCqDFYo</dc:identifier>
</cp:coreProperties>
</file>