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0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802" y="96"/>
      </p:cViewPr>
      <p:guideLst>
        <p:guide orient="horz" pos="2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theme" Target="theme/theme1.xml" /><Relationship Id="rId5" Type="http://schemas.openxmlformats.org/officeDocument/2006/relationships/slide" Target="slides/slide3.xml" /><Relationship Id="rId10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 smtClean="0">
                <a:solidFill>
                  <a:prstClr val="black"/>
                </a:solidFill>
                <a:ea typeface="+mn-ea"/>
                <a:cs typeface="+mn-cs"/>
              </a:rPr>
              <a:pPr defTabSz="554492">
                <a:buClrTx/>
                <a:defRPr/>
              </a:pPr>
              <a:t>‹#›</a:t>
            </a:fld>
            <a:endParaRPr lang="ru-RU" sz="11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>
                <a:latin typeface="Arial" panose="020B0604020202020204" pitchFamily="34" charset="0"/>
              </a:defRPr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>
                <a:latin typeface="Arial" panose="020B0604020202020204" pitchFamily="34" charset="0"/>
              </a:defRPr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>
                <a:latin typeface="Arial" panose="020B0604020202020204" pitchFamily="34" charset="0"/>
              </a:defRPr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>
                <a:latin typeface="Arial" panose="020B0604020202020204" pitchFamily="34" charset="0"/>
              </a:defRPr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>
                <a:latin typeface="Arial" panose="020B0604020202020204" pitchFamily="34" charset="0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 smtClean="0">
                <a:solidFill>
                  <a:prstClr val="black"/>
                </a:solidFill>
                <a:ea typeface="+mn-ea"/>
                <a:cs typeface="+mn-cs"/>
              </a:rPr>
              <a:pPr defTabSz="554492">
                <a:buClrTx/>
                <a:defRPr/>
              </a:pPr>
              <a:t>‹#›</a:t>
            </a:fld>
            <a:endParaRPr lang="ru-RU" sz="11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rial" panose="020B0604020202020204" pitchFamily="34" charset="0"/>
              </a:defRPr>
            </a:lvl1pPr>
            <a:lvl2pPr marL="0" indent="0" algn="ctr">
              <a:buSzTx/>
              <a:buFontTx/>
              <a:buNone/>
              <a:defRPr sz="2400">
                <a:latin typeface="Arial" panose="020B0604020202020204" pitchFamily="34" charset="0"/>
              </a:defRPr>
            </a:lvl2pPr>
            <a:lvl3pPr marL="0" indent="0" algn="ctr">
              <a:buSzTx/>
              <a:buFontTx/>
              <a:buNone/>
              <a:defRPr sz="2400">
                <a:latin typeface="Arial" panose="020B0604020202020204" pitchFamily="34" charset="0"/>
              </a:defRPr>
            </a:lvl3pPr>
            <a:lvl4pPr marL="0" indent="0" algn="ctr">
              <a:buSzTx/>
              <a:buFontTx/>
              <a:buNone/>
              <a:defRPr sz="2400">
                <a:latin typeface="Arial" panose="020B0604020202020204" pitchFamily="34" charset="0"/>
              </a:defRPr>
            </a:lvl4pPr>
            <a:lvl5pPr marL="0" indent="0" algn="ctr">
              <a:buSzTx/>
              <a:buFontTx/>
              <a:buNone/>
              <a:defRPr sz="2400">
                <a:latin typeface="Arial" panose="020B0604020202020204" pitchFamily="34" charset="0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image" Target="../media/image4.png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image" Target="../media/image3.png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image" Target="../media/image2.png" /><Relationship Id="rId5" Type="http://schemas.openxmlformats.org/officeDocument/2006/relationships/slideLayout" Target="../slideLayouts/slideLayout17.xml" /><Relationship Id="rId10" Type="http://schemas.openxmlformats.org/officeDocument/2006/relationships/image" Target="../media/image1.png" /><Relationship Id="rId4" Type="http://schemas.openxmlformats.org/officeDocument/2006/relationships/slideLayout" Target="../slideLayouts/slideLayout16.xml" /><Relationship Id="rId9" Type="http://schemas.openxmlformats.org/officeDocument/2006/relationships/theme" Target="../theme/theme2.xml" /><Relationship Id="rId14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50A8F-1235-47D6-BFB2-D6A52D589146}" type="datetimeFigureOut">
              <a:rPr lang="ru-RU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auto"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>
              <a:blip r:embed="rId11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"/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"/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/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"/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>
            <a:blip r:embed="rId10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"/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>
            <a:blip r:embed="rId14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"/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Номер слайда 135"/>
          <p:cNvSpPr txBox="1"/>
          <p:nvPr userDrawn="1"/>
        </p:nvSpPr>
        <p:spPr bwMode="auto"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ru-RU" sz="1400" b="1" i="0" u="none" strike="noStrike" cap="none" spc="0" dirty="0">
              <a:ln>
                <a:noFill/>
              </a:ln>
              <a:solidFill>
                <a:prstClr val="whit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3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019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0.xml" 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 /><Relationship Id="rId18" Type="http://schemas.openxmlformats.org/officeDocument/2006/relationships/image" Target="../media/image29.svg" /><Relationship Id="rId26" Type="http://schemas.openxmlformats.org/officeDocument/2006/relationships/image" Target="../media/image37.svg" /><Relationship Id="rId39" Type="http://schemas.openxmlformats.org/officeDocument/2006/relationships/image" Target="../media/image50.png" /><Relationship Id="rId21" Type="http://schemas.openxmlformats.org/officeDocument/2006/relationships/image" Target="../media/image32.png" /><Relationship Id="rId34" Type="http://schemas.openxmlformats.org/officeDocument/2006/relationships/image" Target="../media/image45.svg" /><Relationship Id="rId42" Type="http://schemas.openxmlformats.org/officeDocument/2006/relationships/image" Target="../media/image53.svg" /><Relationship Id="rId47" Type="http://schemas.openxmlformats.org/officeDocument/2006/relationships/image" Target="../media/image58.png" /><Relationship Id="rId50" Type="http://schemas.openxmlformats.org/officeDocument/2006/relationships/image" Target="../media/image61.svg" /><Relationship Id="rId55" Type="http://schemas.openxmlformats.org/officeDocument/2006/relationships/image" Target="../media/image66.png" /><Relationship Id="rId63" Type="http://schemas.openxmlformats.org/officeDocument/2006/relationships/image" Target="../media/image74.png" /><Relationship Id="rId68" Type="http://schemas.openxmlformats.org/officeDocument/2006/relationships/image" Target="../media/image79.svg" /><Relationship Id="rId76" Type="http://schemas.openxmlformats.org/officeDocument/2006/relationships/image" Target="../media/image87.svg" /><Relationship Id="rId84" Type="http://schemas.openxmlformats.org/officeDocument/2006/relationships/image" Target="../media/image95.svg" /><Relationship Id="rId89" Type="http://schemas.openxmlformats.org/officeDocument/2006/relationships/image" Target="../media/image100.png" /><Relationship Id="rId7" Type="http://schemas.openxmlformats.org/officeDocument/2006/relationships/image" Target="../media/image18.png" /><Relationship Id="rId71" Type="http://schemas.openxmlformats.org/officeDocument/2006/relationships/image" Target="../media/image82.png" /><Relationship Id="rId92" Type="http://schemas.openxmlformats.org/officeDocument/2006/relationships/image" Target="../media/image102.jpg" /><Relationship Id="rId2" Type="http://schemas.openxmlformats.org/officeDocument/2006/relationships/image" Target="../media/image13.png" /><Relationship Id="rId16" Type="http://schemas.openxmlformats.org/officeDocument/2006/relationships/image" Target="../media/image27.svg" /><Relationship Id="rId29" Type="http://schemas.openxmlformats.org/officeDocument/2006/relationships/image" Target="../media/image40.png" /><Relationship Id="rId11" Type="http://schemas.openxmlformats.org/officeDocument/2006/relationships/image" Target="../media/image22.png" /><Relationship Id="rId24" Type="http://schemas.openxmlformats.org/officeDocument/2006/relationships/image" Target="../media/image35.svg" /><Relationship Id="rId32" Type="http://schemas.openxmlformats.org/officeDocument/2006/relationships/image" Target="../media/image43.svg" /><Relationship Id="rId37" Type="http://schemas.openxmlformats.org/officeDocument/2006/relationships/image" Target="../media/image48.png" /><Relationship Id="rId40" Type="http://schemas.openxmlformats.org/officeDocument/2006/relationships/image" Target="../media/image51.svg" /><Relationship Id="rId45" Type="http://schemas.openxmlformats.org/officeDocument/2006/relationships/image" Target="../media/image56.png" /><Relationship Id="rId53" Type="http://schemas.openxmlformats.org/officeDocument/2006/relationships/image" Target="../media/image64.png" /><Relationship Id="rId58" Type="http://schemas.openxmlformats.org/officeDocument/2006/relationships/image" Target="../media/image69.svg" /><Relationship Id="rId66" Type="http://schemas.openxmlformats.org/officeDocument/2006/relationships/image" Target="../media/image77.svg" /><Relationship Id="rId74" Type="http://schemas.openxmlformats.org/officeDocument/2006/relationships/image" Target="../media/image85.svg" /><Relationship Id="rId79" Type="http://schemas.openxmlformats.org/officeDocument/2006/relationships/image" Target="../media/image90.png" /><Relationship Id="rId87" Type="http://schemas.openxmlformats.org/officeDocument/2006/relationships/image" Target="../media/image98.png" /><Relationship Id="rId5" Type="http://schemas.openxmlformats.org/officeDocument/2006/relationships/image" Target="../media/image16.png" /><Relationship Id="rId61" Type="http://schemas.openxmlformats.org/officeDocument/2006/relationships/image" Target="../media/image72.png" /><Relationship Id="rId82" Type="http://schemas.openxmlformats.org/officeDocument/2006/relationships/image" Target="../media/image93.svg" /><Relationship Id="rId90" Type="http://schemas.openxmlformats.org/officeDocument/2006/relationships/image" Target="../media/image101.svg" /><Relationship Id="rId19" Type="http://schemas.openxmlformats.org/officeDocument/2006/relationships/image" Target="../media/image30.png" /><Relationship Id="rId14" Type="http://schemas.openxmlformats.org/officeDocument/2006/relationships/image" Target="../media/image25.svg" /><Relationship Id="rId22" Type="http://schemas.openxmlformats.org/officeDocument/2006/relationships/image" Target="../media/image33.svg" /><Relationship Id="rId27" Type="http://schemas.openxmlformats.org/officeDocument/2006/relationships/image" Target="../media/image38.png" /><Relationship Id="rId30" Type="http://schemas.openxmlformats.org/officeDocument/2006/relationships/image" Target="../media/image41.svg" /><Relationship Id="rId35" Type="http://schemas.openxmlformats.org/officeDocument/2006/relationships/image" Target="../media/image46.png" /><Relationship Id="rId43" Type="http://schemas.openxmlformats.org/officeDocument/2006/relationships/image" Target="../media/image54.png" /><Relationship Id="rId48" Type="http://schemas.openxmlformats.org/officeDocument/2006/relationships/image" Target="../media/image59.svg" /><Relationship Id="rId56" Type="http://schemas.openxmlformats.org/officeDocument/2006/relationships/image" Target="../media/image67.svg" /><Relationship Id="rId64" Type="http://schemas.openxmlformats.org/officeDocument/2006/relationships/image" Target="../media/image75.svg" /><Relationship Id="rId69" Type="http://schemas.openxmlformats.org/officeDocument/2006/relationships/image" Target="../media/image80.png" /><Relationship Id="rId77" Type="http://schemas.openxmlformats.org/officeDocument/2006/relationships/image" Target="../media/image88.png" /><Relationship Id="rId8" Type="http://schemas.openxmlformats.org/officeDocument/2006/relationships/image" Target="../media/image19.svg" /><Relationship Id="rId51" Type="http://schemas.openxmlformats.org/officeDocument/2006/relationships/image" Target="../media/image62.png" /><Relationship Id="rId72" Type="http://schemas.openxmlformats.org/officeDocument/2006/relationships/image" Target="../media/image83.svg" /><Relationship Id="rId80" Type="http://schemas.openxmlformats.org/officeDocument/2006/relationships/image" Target="../media/image91.svg" /><Relationship Id="rId85" Type="http://schemas.openxmlformats.org/officeDocument/2006/relationships/image" Target="../media/image96.png" /><Relationship Id="rId3" Type="http://schemas.openxmlformats.org/officeDocument/2006/relationships/image" Target="../media/image14.png" /><Relationship Id="rId12" Type="http://schemas.openxmlformats.org/officeDocument/2006/relationships/image" Target="../media/image23.svg" /><Relationship Id="rId17" Type="http://schemas.openxmlformats.org/officeDocument/2006/relationships/image" Target="../media/image28.png" /><Relationship Id="rId25" Type="http://schemas.openxmlformats.org/officeDocument/2006/relationships/image" Target="../media/image36.png" /><Relationship Id="rId33" Type="http://schemas.openxmlformats.org/officeDocument/2006/relationships/image" Target="../media/image44.png" /><Relationship Id="rId38" Type="http://schemas.openxmlformats.org/officeDocument/2006/relationships/image" Target="../media/image49.svg" /><Relationship Id="rId46" Type="http://schemas.openxmlformats.org/officeDocument/2006/relationships/image" Target="../media/image57.svg" /><Relationship Id="rId59" Type="http://schemas.openxmlformats.org/officeDocument/2006/relationships/image" Target="../media/image70.png" /><Relationship Id="rId67" Type="http://schemas.openxmlformats.org/officeDocument/2006/relationships/image" Target="../media/image78.png" /><Relationship Id="rId20" Type="http://schemas.openxmlformats.org/officeDocument/2006/relationships/image" Target="../media/image31.svg" /><Relationship Id="rId41" Type="http://schemas.openxmlformats.org/officeDocument/2006/relationships/image" Target="../media/image52.png" /><Relationship Id="rId54" Type="http://schemas.openxmlformats.org/officeDocument/2006/relationships/image" Target="../media/image65.svg" /><Relationship Id="rId62" Type="http://schemas.openxmlformats.org/officeDocument/2006/relationships/image" Target="../media/image73.svg" /><Relationship Id="rId70" Type="http://schemas.openxmlformats.org/officeDocument/2006/relationships/image" Target="../media/image81.svg" /><Relationship Id="rId75" Type="http://schemas.openxmlformats.org/officeDocument/2006/relationships/image" Target="../media/image86.png" /><Relationship Id="rId83" Type="http://schemas.openxmlformats.org/officeDocument/2006/relationships/image" Target="../media/image94.png" /><Relationship Id="rId88" Type="http://schemas.openxmlformats.org/officeDocument/2006/relationships/image" Target="../media/image99.svg" /><Relationship Id="rId91" Type="http://schemas.openxmlformats.org/officeDocument/2006/relationships/image" Target="../media/image12.png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17.svg" /><Relationship Id="rId15" Type="http://schemas.openxmlformats.org/officeDocument/2006/relationships/image" Target="../media/image26.png" /><Relationship Id="rId23" Type="http://schemas.openxmlformats.org/officeDocument/2006/relationships/image" Target="../media/image34.png" /><Relationship Id="rId28" Type="http://schemas.openxmlformats.org/officeDocument/2006/relationships/image" Target="../media/image39.svg" /><Relationship Id="rId36" Type="http://schemas.openxmlformats.org/officeDocument/2006/relationships/image" Target="../media/image47.svg" /><Relationship Id="rId49" Type="http://schemas.openxmlformats.org/officeDocument/2006/relationships/image" Target="../media/image60.png" /><Relationship Id="rId57" Type="http://schemas.openxmlformats.org/officeDocument/2006/relationships/image" Target="../media/image68.png" /><Relationship Id="rId10" Type="http://schemas.openxmlformats.org/officeDocument/2006/relationships/image" Target="../media/image21.svg" /><Relationship Id="rId31" Type="http://schemas.openxmlformats.org/officeDocument/2006/relationships/image" Target="../media/image42.png" /><Relationship Id="rId44" Type="http://schemas.openxmlformats.org/officeDocument/2006/relationships/image" Target="../media/image55.svg" /><Relationship Id="rId52" Type="http://schemas.openxmlformats.org/officeDocument/2006/relationships/image" Target="../media/image63.svg" /><Relationship Id="rId60" Type="http://schemas.openxmlformats.org/officeDocument/2006/relationships/image" Target="../media/image71.svg" /><Relationship Id="rId65" Type="http://schemas.openxmlformats.org/officeDocument/2006/relationships/image" Target="../media/image76.png" /><Relationship Id="rId73" Type="http://schemas.openxmlformats.org/officeDocument/2006/relationships/image" Target="../media/image84.png" /><Relationship Id="rId78" Type="http://schemas.openxmlformats.org/officeDocument/2006/relationships/image" Target="../media/image89.svg" /><Relationship Id="rId81" Type="http://schemas.openxmlformats.org/officeDocument/2006/relationships/image" Target="../media/image92.png" /><Relationship Id="rId86" Type="http://schemas.openxmlformats.org/officeDocument/2006/relationships/image" Target="../media/image97.svg" /><Relationship Id="rId4" Type="http://schemas.openxmlformats.org/officeDocument/2006/relationships/image" Target="../media/image15.svg" /><Relationship Id="rId9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G_6814.png" descr="IMG_681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9893" y="-7956"/>
            <a:ext cx="12251465" cy="689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359672" y="3455485"/>
            <a:ext cx="243780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454" y="415708"/>
            <a:ext cx="2104735" cy="165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-59892" y="2888661"/>
            <a:ext cx="12254344" cy="5627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701" algn="ctr" defTabSz="554492">
              <a:lnSpc>
                <a:spcPts val="3708"/>
              </a:lnSpc>
              <a:spcBef>
                <a:spcPts val="55"/>
              </a:spcBef>
              <a:buClrTx/>
              <a:defRPr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52966" y="788999"/>
            <a:ext cx="2232248" cy="854996"/>
          </a:xfrm>
          <a:prstGeom prst="rect">
            <a:avLst/>
          </a:prstGeom>
        </p:spPr>
      </p:pic>
      <p:pic>
        <p:nvPicPr>
          <p:cNvPr id="1288799944" name="Рисунок 128879994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11504" y="-7956"/>
            <a:ext cx="2895008" cy="2792227"/>
          </a:xfrm>
          <a:prstGeom prst="rect">
            <a:avLst/>
          </a:prstGeom>
        </p:spPr>
      </p:pic>
      <p:sp>
        <p:nvSpPr>
          <p:cNvPr id="770217707" name="Текст 2"/>
          <p:cNvSpPr txBox="1"/>
          <p:nvPr/>
        </p:nvSpPr>
        <p:spPr bwMode="auto">
          <a:xfrm>
            <a:off x="516543" y="2849801"/>
            <a:ext cx="11098591" cy="640435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ВТЕМНОТЕ</a:t>
            </a:r>
            <a:endParaRPr sz="3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Цель и краткая суть проекта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1867279561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7018" y="332655"/>
            <a:ext cx="3164243" cy="633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DB887-42D6-A457-840B-19636A4B176C}"/>
              </a:ext>
            </a:extLst>
          </p:cNvPr>
          <p:cNvSpPr txBox="1"/>
          <p:nvPr/>
        </p:nvSpPr>
        <p:spPr>
          <a:xfrm>
            <a:off x="263352" y="1412776"/>
            <a:ext cx="104411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повысить интерес к </a:t>
            </a:r>
            <a:r>
              <a:rPr lang="en-US" dirty="0"/>
              <a:t>культуре, особенностям региона</a:t>
            </a:r>
            <a:r>
              <a:rPr lang="ru-RU" dirty="0"/>
              <a:t>, привлечь внимание к тульским художникам, остающимся без внимания</a:t>
            </a:r>
          </a:p>
          <a:p>
            <a:endParaRPr lang="ru-RU" dirty="0"/>
          </a:p>
          <a:p>
            <a:r>
              <a:rPr lang="ru-RU" b="1" dirty="0"/>
              <a:t>Суть:</a:t>
            </a:r>
            <a:br>
              <a:rPr lang="ru-RU" dirty="0"/>
            </a:br>
            <a:r>
              <a:rPr lang="ru-RU" dirty="0">
                <a:effectLst/>
              </a:rPr>
              <a:t>Туристический поток в Тулу растет все больше. Мы решили, что ее культурное наследие не должно оставаться в стороне, и готовы представить вам проект </a:t>
            </a:r>
            <a:r>
              <a:rPr lang="ru-RU" dirty="0" err="1">
                <a:effectLst/>
              </a:rPr>
              <a:t>иммерсивной</a:t>
            </a:r>
            <a:r>
              <a:rPr lang="ru-RU" dirty="0">
                <a:effectLst/>
              </a:rPr>
              <a:t> выставки работ тульских пейзажистов.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ВТЕМНОТЕ - это </a:t>
            </a:r>
            <a:r>
              <a:rPr lang="ru-RU" dirty="0" err="1">
                <a:effectLst/>
              </a:rPr>
              <a:t>иммерсивная</a:t>
            </a:r>
            <a:r>
              <a:rPr lang="ru-RU" dirty="0">
                <a:effectLst/>
              </a:rPr>
              <a:t> выставка,  наиболее полно погружающая посетителей в атмосферу  региона. Это уникальный  способ узнать историю и культуру региона, ощутив ее сердцем.</a:t>
            </a:r>
            <a:br>
              <a:rPr lang="ru-RU" dirty="0"/>
            </a:br>
            <a:r>
              <a:rPr lang="ru-RU" dirty="0">
                <a:effectLst/>
              </a:rPr>
              <a:t>Выставка проходит в полной темноте долгих коридоров, где освещены лишь картины непопулярных пейзажистов края. Основное воздействие на посетителей будет производиться с помощью звуков, запахов и тактильных ощущений, точно имитирующих изображенный на картине пейзаж. Для этой же цели посетитель должен разуться- пол также повторяет изображенную на работе поверхность.</a:t>
            </a:r>
            <a:br>
              <a:rPr lang="ru-RU" dirty="0"/>
            </a:br>
            <a:r>
              <a:rPr lang="ru-RU" dirty="0">
                <a:effectLst/>
              </a:rPr>
              <a:t>Главное преимущество перед любой другой выставкой работ художников- эффект полного погружения в картины. Это незабываемый эмоциональный опыт, который невозможно получить где либо еще. 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b="1" dirty="0"/>
              <a:t>Продуктовая линейка: </a:t>
            </a:r>
            <a:r>
              <a:rPr lang="ru-RU" dirty="0" err="1"/>
              <a:t>Иммерсивная</a:t>
            </a:r>
            <a:r>
              <a:rPr lang="ru-RU" dirty="0"/>
              <a:t> выставка, позволяющая увидеть красоту природы края, не просто глядя на картину, а проживая ее в моменте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Целевые потребительские сегменты</a:t>
            </a:r>
            <a:br>
              <a:rPr lang="ru-RU" sz="3600" b="1" dirty="0">
                <a:latin typeface="Arial"/>
                <a:cs typeface="Arial"/>
              </a:rPr>
            </a:br>
            <a:r>
              <a:rPr lang="ru-RU" sz="3600" b="1" dirty="0">
                <a:latin typeface="Arial"/>
                <a:cs typeface="Arial"/>
              </a:rPr>
              <a:t>Проблемы, которые решает проект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383646609" name="Рисунок 3836466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8"/>
            <a:ext cx="1148450" cy="751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EFA17-501B-6766-164C-9CA450BBEC98}"/>
              </a:ext>
            </a:extLst>
          </p:cNvPr>
          <p:cNvSpPr txBox="1"/>
          <p:nvPr/>
        </p:nvSpPr>
        <p:spPr>
          <a:xfrm>
            <a:off x="1055440" y="2132856"/>
            <a:ext cx="7344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Кто наши клиенты:</a:t>
            </a:r>
          </a:p>
          <a:p>
            <a:r>
              <a:rPr lang="en-US" dirty="0"/>
              <a:t>•Жители региона проведения выставки
•Молодежь
•Туристы
Семьи с детьми </a:t>
            </a:r>
            <a:endParaRPr lang="ru-RU" dirty="0"/>
          </a:p>
          <a:p>
            <a:r>
              <a:rPr lang="en-US" b="1" dirty="0"/>
              <a:t>Наши цели:</a:t>
            </a:r>
            <a:endParaRPr lang="ru-RU" b="1" dirty="0"/>
          </a:p>
          <a:p>
            <a:r>
              <a:rPr lang="en-US" dirty="0"/>
              <a:t>Повышение интереса к региональной культуре и искусству 
•   Новый формат восприятия искусства
•   Развитие туризма и культурного туризма в регионе
•   Повышение культурного уровня населения, формирование чувства гордости за свой регион.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335360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Финансовая модель</a:t>
            </a:r>
            <a:br>
              <a:rPr lang="ru-RU" sz="3600" b="1" dirty="0">
                <a:latin typeface="Arial"/>
                <a:cs typeface="Arial"/>
              </a:rPr>
            </a:br>
            <a:endParaRPr sz="3600" b="1" dirty="0">
              <a:latin typeface="Arial"/>
              <a:cs typeface="Arial"/>
            </a:endParaRPr>
          </a:p>
        </p:txBody>
      </p:sp>
      <p:pic>
        <p:nvPicPr>
          <p:cNvPr id="1976920646" name="Рисунок 19769206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5BF13-6687-B595-CEEF-4EAEDA7FF0FB}"/>
              </a:ext>
            </a:extLst>
          </p:cNvPr>
          <p:cNvSpPr txBox="1"/>
          <p:nvPr/>
        </p:nvSpPr>
        <p:spPr>
          <a:xfrm rot="10800000" flipV="1">
            <a:off x="6367392" y="1613118"/>
            <a:ext cx="53045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/>
              </a:rPr>
              <a:t>1.Переменные издержки:</a:t>
            </a:r>
            <a:br>
              <a:rPr lang="ru-RU" b="1" dirty="0"/>
            </a:br>
            <a:r>
              <a:rPr lang="ru-RU" dirty="0">
                <a:effectLst/>
              </a:rPr>
              <a:t>Расходные материалы, дезинфекция (зависят от числа  посетителей).</a:t>
            </a:r>
            <a:r>
              <a:rPr lang="ru-RU" dirty="0"/>
              <a:t> </a:t>
            </a:r>
            <a:br>
              <a:rPr lang="ru-RU" dirty="0"/>
            </a:br>
            <a:br>
              <a:rPr lang="ru-RU" b="1" dirty="0"/>
            </a:br>
            <a:r>
              <a:rPr lang="ru-RU" b="1" dirty="0">
                <a:effectLst/>
              </a:rPr>
              <a:t>2.Постоянные издержки:</a:t>
            </a:r>
            <a:br>
              <a:rPr lang="ru-RU" b="1" dirty="0"/>
            </a:br>
            <a:r>
              <a:rPr lang="ru-RU" b="1" dirty="0">
                <a:effectLst/>
              </a:rPr>
              <a:t>А</a:t>
            </a:r>
            <a:r>
              <a:rPr lang="ru-RU" dirty="0">
                <a:effectLst/>
              </a:rPr>
              <a:t>ренда, зарплата, коммунальные платежи, реклама  (частично), разработка выставки, лицензии,  страхование.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9D780-6BCA-9FE4-BEC4-5C1C0DB5655B}"/>
              </a:ext>
            </a:extLst>
          </p:cNvPr>
          <p:cNvSpPr txBox="1"/>
          <p:nvPr/>
        </p:nvSpPr>
        <p:spPr>
          <a:xfrm>
            <a:off x="520086" y="1532981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B2C:</a:t>
            </a:r>
            <a:r>
              <a:rPr lang="en-US" dirty="0"/>
              <a:t>
1.Продажа билетов
2.Продажа  сувенирной  продукции 
</a:t>
            </a:r>
            <a:r>
              <a:rPr lang="en-US" b="1" dirty="0"/>
              <a:t>B2B:</a:t>
            </a:r>
            <a:r>
              <a:rPr lang="en-US" dirty="0"/>
              <a:t>
1.Туристические агентства/отели
(включение в туры).
2.Предприятия (корпоративные  мероприятия).
3.Школы/ВУЗы (экскурсии для  учащихся).
Музеи/ТРЦ (совместные проекты,  реклама). 
</a:t>
            </a:r>
            <a:r>
              <a:rPr lang="en-US" b="1" dirty="0"/>
              <a:t>CROSS-SELL:</a:t>
            </a:r>
            <a:r>
              <a:rPr lang="en-US" dirty="0"/>
              <a:t>
1.Сувениры: Тульские пряники, пастила, ремесла.
2.Улучшение впечатлений: Расширенный аудиогид, VIP-
пакет, фото.
3.Связанные услуги: Экскурсии, мастер-классы, рестораны,  билеты на другие мероприятия.
Как предлагать:
•Сувенирная лавка на выходе.
•Доп.опции при покупке билетов.
•Информация о партнерах.
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1" y="336681"/>
            <a:ext cx="11091391" cy="64043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Команда проекта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1535434176" name="Рисунок 15354341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5E6E9-C6BA-418E-B5B4-ED67BCFFFC18}"/>
              </a:ext>
            </a:extLst>
          </p:cNvPr>
          <p:cNvSpPr txBox="1"/>
          <p:nvPr/>
        </p:nvSpPr>
        <p:spPr>
          <a:xfrm>
            <a:off x="911424" y="1551563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Руководитель проекта </a:t>
            </a:r>
            <a:endParaRPr lang="en-US" b="1" dirty="0"/>
          </a:p>
          <a:p>
            <a:endParaRPr lang="en-US" b="1" dirty="0"/>
          </a:p>
          <a:p>
            <a:pPr lvl="2" algn="ctr"/>
            <a:r>
              <a:rPr lang="en-US" dirty="0"/>
              <a:t>Кулаков Богдан Сергеевич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Контент-мейкер, копирайтер</a:t>
            </a:r>
            <a:endParaRPr lang="ru-RU" b="1" dirty="0"/>
          </a:p>
          <a:p>
            <a:endParaRPr lang="en-US" dirty="0"/>
          </a:p>
          <a:p>
            <a:pPr algn="ctr"/>
            <a:r>
              <a:rPr lang="en-US" dirty="0"/>
              <a:t>Ивлева Полина Владиславовна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Финансовый аналитик</a:t>
            </a:r>
            <a:endParaRPr lang="ru-RU" b="1" dirty="0"/>
          </a:p>
          <a:p>
            <a:endParaRPr lang="en-US" dirty="0"/>
          </a:p>
          <a:p>
            <a:pPr algn="ctr"/>
            <a:r>
              <a:rPr lang="en-US" dirty="0"/>
              <a:t>Ким Валерий Олегович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Ответственный за техническое оснащение </a:t>
            </a:r>
            <a:endParaRPr lang="ru-RU" b="1" dirty="0"/>
          </a:p>
          <a:p>
            <a:endParaRPr lang="en-US" dirty="0"/>
          </a:p>
          <a:p>
            <a:pPr algn="ctr"/>
            <a:r>
              <a:rPr lang="en-US" dirty="0"/>
              <a:t>Бахтыяров Розымырат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0" name="Рисунок 3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405" y="0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 bwMode="auto">
          <a:xfrm>
            <a:off x="360040" y="223086"/>
            <a:ext cx="9205343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Контакты для связи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819934" y="2286562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66432" y="2286562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80546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1275349" y="2286562"/>
            <a:ext cx="720000" cy="72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5711017" y="2286562"/>
            <a:ext cx="720000" cy="720000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 bwMode="auto"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/>
        </p:blipFill>
        <p:spPr bwMode="auto"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79" name="Рисунок 278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/>
        </p:blipFill>
        <p:spPr bwMode="auto">
          <a:xfrm>
            <a:off x="3490053" y="2286561"/>
            <a:ext cx="720000" cy="720000"/>
          </a:xfrm>
          <a:prstGeom prst="rect">
            <a:avLst/>
          </a:prstGeom>
        </p:spPr>
      </p:pic>
      <p:pic>
        <p:nvPicPr>
          <p:cNvPr id="281" name="Рисунок 280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/>
        </p:blipFill>
        <p:spPr bwMode="auto"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/>
        </p:blipFill>
        <p:spPr bwMode="auto"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/>
        </p:blipFill>
        <p:spPr bwMode="auto"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/>
        </p:blipFill>
        <p:spPr bwMode="auto"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/>
        </p:blipFill>
        <p:spPr bwMode="auto"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/>
        </p:blipFill>
        <p:spPr bwMode="auto"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/>
        </p:blipFill>
        <p:spPr bwMode="auto"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/>
        </p:blipFill>
        <p:spPr bwMode="auto"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/>
        </p:blipFill>
        <p:spPr bwMode="auto"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/>
        </p:blipFill>
        <p:spPr bwMode="auto">
          <a:xfrm>
            <a:off x="2380690" y="3468663"/>
            <a:ext cx="720000" cy="720000"/>
          </a:xfrm>
          <a:prstGeom prst="rect">
            <a:avLst/>
          </a:prstGeom>
        </p:spPr>
      </p:pic>
      <p:pic>
        <p:nvPicPr>
          <p:cNvPr id="301" name="Рисунок 300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/>
        </p:blipFill>
        <p:spPr bwMode="auto">
          <a:xfrm>
            <a:off x="2384266" y="2286562"/>
            <a:ext cx="720000" cy="720000"/>
          </a:xfrm>
          <a:prstGeom prst="rect">
            <a:avLst/>
          </a:prstGeom>
        </p:spPr>
      </p:pic>
      <p:pic>
        <p:nvPicPr>
          <p:cNvPr id="303" name="Рисунок 302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/>
        </p:blipFill>
        <p:spPr bwMode="auto">
          <a:xfrm>
            <a:off x="4599416" y="2286561"/>
            <a:ext cx="720000" cy="720000"/>
          </a:xfrm>
          <a:prstGeom prst="rect">
            <a:avLst/>
          </a:prstGeom>
        </p:spPr>
      </p:pic>
      <p:pic>
        <p:nvPicPr>
          <p:cNvPr id="305" name="Рисунок 304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/>
        </p:blipFill>
        <p:spPr bwMode="auto">
          <a:xfrm>
            <a:off x="5711017" y="3468663"/>
            <a:ext cx="720000" cy="720000"/>
          </a:xfrm>
          <a:prstGeom prst="rect">
            <a:avLst/>
          </a:prstGeom>
        </p:spPr>
      </p:pic>
      <p:pic>
        <p:nvPicPr>
          <p:cNvPr id="64737798" name="Рисунок 64737797"/>
          <p:cNvPicPr>
            <a:picLocks noChangeAspect="1"/>
          </p:cNvPicPr>
          <p:nvPr/>
        </p:nvPicPr>
        <p:blipFill>
          <a:blip r:embed="rId91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BF236-F229-D89B-CA67-8298A956E1B5}"/>
              </a:ext>
            </a:extLst>
          </p:cNvPr>
          <p:cNvSpPr txBox="1"/>
          <p:nvPr/>
        </p:nvSpPr>
        <p:spPr>
          <a:xfrm>
            <a:off x="263352" y="1188807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Кулаков Богдан Сергеевич - Руководитель проекта «ВТЕМНОТЕ» Телефон: +79190861446 </a:t>
            </a:r>
          </a:p>
          <a:p>
            <a:r>
              <a:rPr lang="ru-RU" dirty="0"/>
              <a:t>Эл.Почта:kulak0v.bogdan@yandex.ru</a:t>
            </a:r>
          </a:p>
          <a:p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33C8670-C05F-E7D1-438A-1CE287773CB6}"/>
              </a:ext>
            </a:extLst>
          </p:cNvPr>
          <p:cNvSpPr/>
          <p:nvPr/>
        </p:nvSpPr>
        <p:spPr>
          <a:xfrm>
            <a:off x="5542342" y="695378"/>
            <a:ext cx="3834714" cy="376305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 этап</Template>
  <TotalTime>162</TotalTime>
  <Words>493</Words>
  <Application>Microsoft Office PowerPoint</Application>
  <DocSecurity>0</DocSecurity>
  <PresentationFormat>Широкоэкранный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Кулаков Богдан</cp:lastModifiedBy>
  <cp:revision>35</cp:revision>
  <dcterms:created xsi:type="dcterms:W3CDTF">2024-09-05T17:14:08Z</dcterms:created>
  <dcterms:modified xsi:type="dcterms:W3CDTF">2026-03-08T07:22:56Z</dcterms:modified>
  <cp:category/>
  <dc:identifier/>
  <cp:contentStatus/>
  <dc:language/>
  <cp:version/>
</cp:coreProperties>
</file>