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20104100" cy="11309350"/>
  <p:notesSz cx="20104100" cy="11309350"/>
  <p:defaultTextStyle>
    <a:defPPr>
      <a:defRPr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2825"/>
    <a:srgbClr val="8F00FF"/>
    <a:srgbClr val="FBB3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  <a:fill>
          <a:solidFill>
            <a:schemeClr val="accent4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2D5ABB26-0587-4C30-8999-92F81FD0307C}" styleName="No Style, No Grid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56" y="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 bwMode="auto">
          <a:xfrm>
            <a:off x="6725669" y="6951526"/>
            <a:ext cx="3359150" cy="4355465"/>
          </a:xfrm>
          <a:custGeom>
            <a:avLst/>
            <a:gdLst/>
            <a:ahLst/>
            <a:cxnLst/>
            <a:rect l="l" t="t" r="r" b="b"/>
            <a:pathLst>
              <a:path w="3359150" h="4355465" extrusionOk="0">
                <a:moveTo>
                  <a:pt x="3358683" y="0"/>
                </a:moveTo>
                <a:lnTo>
                  <a:pt x="0" y="0"/>
                </a:lnTo>
                <a:lnTo>
                  <a:pt x="0" y="4355448"/>
                </a:lnTo>
                <a:lnTo>
                  <a:pt x="3358683" y="4355448"/>
                </a:lnTo>
                <a:lnTo>
                  <a:pt x="3358683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7" name="bg object 17"/>
          <p:cNvSpPr/>
          <p:nvPr/>
        </p:nvSpPr>
        <p:spPr bwMode="auto">
          <a:xfrm>
            <a:off x="3366996" y="6951526"/>
            <a:ext cx="3359150" cy="4355465"/>
          </a:xfrm>
          <a:custGeom>
            <a:avLst/>
            <a:gdLst/>
            <a:ahLst/>
            <a:cxnLst/>
            <a:rect l="l" t="t" r="r" b="b"/>
            <a:pathLst>
              <a:path w="3359150" h="4355465" extrusionOk="0">
                <a:moveTo>
                  <a:pt x="3358672" y="0"/>
                </a:moveTo>
                <a:lnTo>
                  <a:pt x="0" y="0"/>
                </a:lnTo>
                <a:lnTo>
                  <a:pt x="0" y="4355448"/>
                </a:lnTo>
                <a:lnTo>
                  <a:pt x="3358672" y="4355448"/>
                </a:lnTo>
                <a:lnTo>
                  <a:pt x="3358672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 bwMode="auto">
          <a:xfrm>
            <a:off x="868074" y="473802"/>
            <a:ext cx="4825760" cy="491703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 bwMode="auto"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4/28/2026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36000" tIns="36000" rIns="36000" bIns="3600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/>
        <p:txBody>
          <a:bodyPr lIns="36000" tIns="36000" rIns="36000" bIns="36000"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4/28/2026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 bwMode="auto">
          <a:xfrm>
            <a:off x="10054186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7" name="bg object 17"/>
          <p:cNvSpPr/>
          <p:nvPr/>
        </p:nvSpPr>
        <p:spPr bwMode="auto">
          <a:xfrm>
            <a:off x="1206479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4A1B3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8" name="bg object 18"/>
          <p:cNvSpPr/>
          <p:nvPr/>
        </p:nvSpPr>
        <p:spPr bwMode="auto">
          <a:xfrm>
            <a:off x="16086044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9" name="bg object 19"/>
          <p:cNvSpPr/>
          <p:nvPr/>
        </p:nvSpPr>
        <p:spPr bwMode="auto">
          <a:xfrm>
            <a:off x="18096653" y="10832026"/>
            <a:ext cx="2007870" cy="476884"/>
          </a:xfrm>
          <a:custGeom>
            <a:avLst/>
            <a:gdLst/>
            <a:ahLst/>
            <a:cxnLst/>
            <a:rect l="l" t="t" r="r" b="b"/>
            <a:pathLst>
              <a:path w="2007869" h="476884" extrusionOk="0">
                <a:moveTo>
                  <a:pt x="2007436" y="0"/>
                </a:moveTo>
                <a:lnTo>
                  <a:pt x="0" y="0"/>
                </a:lnTo>
                <a:lnTo>
                  <a:pt x="0" y="476529"/>
                </a:lnTo>
                <a:lnTo>
                  <a:pt x="2007436" y="476529"/>
                </a:lnTo>
                <a:lnTo>
                  <a:pt x="2007436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bg object 20"/>
          <p:cNvSpPr/>
          <p:nvPr/>
        </p:nvSpPr>
        <p:spPr bwMode="auto">
          <a:xfrm>
            <a:off x="6037177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1" name="bg object 21"/>
          <p:cNvSpPr/>
          <p:nvPr/>
        </p:nvSpPr>
        <p:spPr bwMode="auto">
          <a:xfrm>
            <a:off x="4024442" y="10832026"/>
            <a:ext cx="2013585" cy="476884"/>
          </a:xfrm>
          <a:custGeom>
            <a:avLst/>
            <a:gdLst/>
            <a:ahLst/>
            <a:cxnLst/>
            <a:rect l="l" t="t" r="r" b="b"/>
            <a:pathLst>
              <a:path w="2013585" h="476884" extrusionOk="0">
                <a:moveTo>
                  <a:pt x="2013111" y="0"/>
                </a:moveTo>
                <a:lnTo>
                  <a:pt x="0" y="0"/>
                </a:lnTo>
                <a:lnTo>
                  <a:pt x="0" y="476529"/>
                </a:lnTo>
                <a:lnTo>
                  <a:pt x="2013111" y="476529"/>
                </a:lnTo>
                <a:lnTo>
                  <a:pt x="2013111" y="0"/>
                </a:lnTo>
                <a:close/>
              </a:path>
            </a:pathLst>
          </a:custGeom>
          <a:solidFill>
            <a:srgbClr val="FBB3C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2" name="bg object 22"/>
          <p:cNvSpPr/>
          <p:nvPr/>
        </p:nvSpPr>
        <p:spPr bwMode="auto">
          <a:xfrm>
            <a:off x="2013823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3" name="bg object 23"/>
          <p:cNvSpPr/>
          <p:nvPr/>
        </p:nvSpPr>
        <p:spPr bwMode="auto">
          <a:xfrm>
            <a:off x="3200" y="10832026"/>
            <a:ext cx="10053319" cy="476884"/>
          </a:xfrm>
          <a:custGeom>
            <a:avLst/>
            <a:gdLst/>
            <a:ahLst/>
            <a:cxnLst/>
            <a:rect l="l" t="t" r="r" b="b"/>
            <a:pathLst>
              <a:path w="10053320" h="476884" extrusionOk="0">
                <a:moveTo>
                  <a:pt x="2010613" y="0"/>
                </a:moveTo>
                <a:lnTo>
                  <a:pt x="0" y="0"/>
                </a:lnTo>
                <a:lnTo>
                  <a:pt x="0" y="476529"/>
                </a:lnTo>
                <a:lnTo>
                  <a:pt x="2010613" y="476529"/>
                </a:lnTo>
                <a:lnTo>
                  <a:pt x="2010613" y="0"/>
                </a:lnTo>
                <a:close/>
              </a:path>
              <a:path w="10053320" h="476884" extrusionOk="0">
                <a:moveTo>
                  <a:pt x="10053104" y="0"/>
                </a:moveTo>
                <a:lnTo>
                  <a:pt x="8042491" y="0"/>
                </a:lnTo>
                <a:lnTo>
                  <a:pt x="8042491" y="476529"/>
                </a:lnTo>
                <a:lnTo>
                  <a:pt x="10053104" y="476529"/>
                </a:lnTo>
                <a:lnTo>
                  <a:pt x="10053104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4" name="bg object 24"/>
          <p:cNvSpPr/>
          <p:nvPr/>
        </p:nvSpPr>
        <p:spPr bwMode="auto">
          <a:xfrm>
            <a:off x="1407543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5" name="bg object 25"/>
          <p:cNvSpPr/>
          <p:nvPr/>
        </p:nvSpPr>
        <p:spPr bwMode="auto">
          <a:xfrm>
            <a:off x="0" y="961436"/>
            <a:ext cx="584835" cy="170180"/>
          </a:xfrm>
          <a:custGeom>
            <a:avLst/>
            <a:gdLst/>
            <a:ahLst/>
            <a:cxnLst/>
            <a:rect l="l" t="t" r="r" b="b"/>
            <a:pathLst>
              <a:path w="584835" h="170180" extrusionOk="0">
                <a:moveTo>
                  <a:pt x="584264" y="0"/>
                </a:moveTo>
                <a:lnTo>
                  <a:pt x="0" y="0"/>
                </a:lnTo>
                <a:lnTo>
                  <a:pt x="0" y="170120"/>
                </a:lnTo>
                <a:lnTo>
                  <a:pt x="584264" y="170120"/>
                </a:lnTo>
                <a:lnTo>
                  <a:pt x="584264" y="0"/>
                </a:lnTo>
                <a:close/>
              </a:path>
            </a:pathLst>
          </a:custGeom>
          <a:solidFill>
            <a:srgbClr val="FBB3C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6" name="bg object 26"/>
          <p:cNvSpPr/>
          <p:nvPr/>
        </p:nvSpPr>
        <p:spPr bwMode="auto">
          <a:xfrm>
            <a:off x="584264" y="961436"/>
            <a:ext cx="588010" cy="170180"/>
          </a:xfrm>
          <a:custGeom>
            <a:avLst/>
            <a:gdLst/>
            <a:ahLst/>
            <a:cxnLst/>
            <a:rect l="l" t="t" r="r" b="b"/>
            <a:pathLst>
              <a:path w="588010" h="170180" extrusionOk="0">
                <a:moveTo>
                  <a:pt x="587448" y="0"/>
                </a:moveTo>
                <a:lnTo>
                  <a:pt x="0" y="0"/>
                </a:lnTo>
                <a:lnTo>
                  <a:pt x="0" y="170120"/>
                </a:lnTo>
                <a:lnTo>
                  <a:pt x="587448" y="170120"/>
                </a:lnTo>
                <a:lnTo>
                  <a:pt x="587448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7" name="bg object 27"/>
          <p:cNvSpPr/>
          <p:nvPr/>
        </p:nvSpPr>
        <p:spPr bwMode="auto">
          <a:xfrm>
            <a:off x="1171712" y="961436"/>
            <a:ext cx="558800" cy="170180"/>
          </a:xfrm>
          <a:custGeom>
            <a:avLst/>
            <a:gdLst/>
            <a:ahLst/>
            <a:cxnLst/>
            <a:rect l="l" t="t" r="r" b="b"/>
            <a:pathLst>
              <a:path w="558800" h="170180" extrusionOk="0">
                <a:moveTo>
                  <a:pt x="558202" y="0"/>
                </a:moveTo>
                <a:lnTo>
                  <a:pt x="0" y="0"/>
                </a:lnTo>
                <a:lnTo>
                  <a:pt x="0" y="170120"/>
                </a:lnTo>
                <a:lnTo>
                  <a:pt x="558202" y="170120"/>
                </a:lnTo>
                <a:lnTo>
                  <a:pt x="558202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8" name="bg object 28"/>
          <p:cNvSpPr/>
          <p:nvPr/>
        </p:nvSpPr>
        <p:spPr bwMode="auto">
          <a:xfrm>
            <a:off x="1729915" y="961436"/>
            <a:ext cx="583565" cy="170180"/>
          </a:xfrm>
          <a:custGeom>
            <a:avLst/>
            <a:gdLst/>
            <a:ahLst/>
            <a:cxnLst/>
            <a:rect l="l" t="t" r="r" b="b"/>
            <a:pathLst>
              <a:path w="583564" h="170180" extrusionOk="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9" name="bg object 29"/>
          <p:cNvSpPr/>
          <p:nvPr/>
        </p:nvSpPr>
        <p:spPr bwMode="auto">
          <a:xfrm>
            <a:off x="2313102" y="961436"/>
            <a:ext cx="583565" cy="170180"/>
          </a:xfrm>
          <a:custGeom>
            <a:avLst/>
            <a:gdLst/>
            <a:ahLst/>
            <a:cxnLst/>
            <a:rect l="l" t="t" r="r" b="b"/>
            <a:pathLst>
              <a:path w="583564" h="170180" extrusionOk="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36000" tIns="36000" rIns="36000" bIns="3600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 bwMode="auto"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 bwMode="auto"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4/28/2026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36000" tIns="36000" rIns="36000" bIns="3600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4/28/2026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4/28/2026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862076" y="462428"/>
            <a:ext cx="5105090" cy="49273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4/28/2026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jp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fif"/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12185650" y="1"/>
            <a:ext cx="7918450" cy="11308009"/>
            <a:chOff x="12103488" y="1"/>
            <a:chExt cx="7918450" cy="11308009"/>
          </a:xfrm>
        </p:grpSpPr>
        <p:sp>
          <p:nvSpPr>
            <p:cNvPr id="3" name="object 3"/>
            <p:cNvSpPr/>
            <p:nvPr/>
          </p:nvSpPr>
          <p:spPr bwMode="auto">
            <a:xfrm>
              <a:off x="12114814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2114814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2114814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EA829B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14008488" y="963"/>
              <a:ext cx="2101367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16065888" y="283527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14112138" y="5653335"/>
              <a:ext cx="3994785" cy="5654675"/>
            </a:xfrm>
            <a:custGeom>
              <a:avLst/>
              <a:gdLst/>
              <a:ahLst/>
              <a:cxnLst/>
              <a:rect l="l" t="t" r="r" b="b"/>
              <a:pathLst>
                <a:path w="3994784" h="5654675" extrusionOk="0">
                  <a:moveTo>
                    <a:pt x="3994632" y="2826156"/>
                  </a:moveTo>
                  <a:lnTo>
                    <a:pt x="1997329" y="2826156"/>
                  </a:lnTo>
                  <a:lnTo>
                    <a:pt x="1997329" y="0"/>
                  </a:lnTo>
                  <a:lnTo>
                    <a:pt x="0" y="0"/>
                  </a:lnTo>
                  <a:lnTo>
                    <a:pt x="0" y="2828099"/>
                  </a:lnTo>
                  <a:lnTo>
                    <a:pt x="1997316" y="2828099"/>
                  </a:lnTo>
                  <a:lnTo>
                    <a:pt x="1997316" y="5654268"/>
                  </a:lnTo>
                  <a:lnTo>
                    <a:pt x="3994632" y="5654268"/>
                  </a:lnTo>
                  <a:lnTo>
                    <a:pt x="3994632" y="2826156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1" name="object 11"/>
            <p:cNvSpPr/>
            <p:nvPr/>
          </p:nvSpPr>
          <p:spPr bwMode="auto">
            <a:xfrm>
              <a:off x="16109455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6109455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4" name="object 14"/>
            <p:cNvSpPr/>
            <p:nvPr/>
          </p:nvSpPr>
          <p:spPr bwMode="auto">
            <a:xfrm>
              <a:off x="18106778" y="963"/>
              <a:ext cx="191516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5" name="object 15"/>
            <p:cNvSpPr/>
            <p:nvPr/>
          </p:nvSpPr>
          <p:spPr bwMode="auto">
            <a:xfrm>
              <a:off x="18047088" y="2829065"/>
              <a:ext cx="197485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86"/>
                  </a:lnTo>
                  <a:lnTo>
                    <a:pt x="1997321" y="2826186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18106778" y="5653325"/>
              <a:ext cx="191516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16071850" y="5654675"/>
              <a:ext cx="3950088" cy="5653105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12103488" y="2835275"/>
              <a:ext cx="7918450" cy="5645010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2" name="object 12"/>
            <p:cNvSpPr/>
            <p:nvPr/>
          </p:nvSpPr>
          <p:spPr bwMode="auto">
            <a:xfrm>
              <a:off x="16065889" y="1"/>
              <a:ext cx="3956049" cy="2835274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8" name="object 18"/>
          <p:cNvSpPr txBox="1"/>
          <p:nvPr/>
        </p:nvSpPr>
        <p:spPr bwMode="auto">
          <a:xfrm>
            <a:off x="543057" y="3639425"/>
            <a:ext cx="11272559" cy="4258660"/>
          </a:xfrm>
          <a:prstGeom prst="rect">
            <a:avLst/>
          </a:prstGeom>
        </p:spPr>
        <p:txBody>
          <a:bodyPr vert="horz" wrap="square" lIns="36000" tIns="53974" rIns="36000" bIns="36000" rtlCol="0">
            <a:spAutoFit/>
          </a:bodyPr>
          <a:lstStyle/>
          <a:p>
            <a:pPr marL="12700" marR="5080" algn="ctr">
              <a:lnSpc>
                <a:spcPts val="6509"/>
              </a:lnSpc>
              <a:spcBef>
                <a:spcPts val="425"/>
              </a:spcBef>
              <a:defRPr/>
            </a:pPr>
            <a:r>
              <a:rPr lang="ru-RU" sz="5600" dirty="0">
                <a:solidFill>
                  <a:srgbClr val="8F00FF"/>
                </a:solidFill>
                <a:latin typeface="Trebuchet MS"/>
                <a:cs typeface="Trebuchet MS"/>
              </a:rPr>
              <a:t>Создание программного средства прогнозирования развития дисфункции тазового дна у женщин на основе методов машинного обучения </a:t>
            </a:r>
            <a:endParaRPr sz="5600" dirty="0">
              <a:solidFill>
                <a:srgbClr val="8F00FF"/>
              </a:solidFill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 bwMode="auto">
          <a:xfrm>
            <a:off x="616975" y="8702235"/>
            <a:ext cx="8610600" cy="1760542"/>
          </a:xfrm>
          <a:prstGeom prst="rect">
            <a:avLst/>
          </a:prstGeom>
        </p:spPr>
        <p:txBody>
          <a:bodyPr vert="horz" wrap="square" lIns="36000" tIns="13335" rIns="36000" bIns="3600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3650" spc="-10" dirty="0">
                <a:latin typeface="Microsoft Sans Serif"/>
                <a:cs typeface="Microsoft Sans Serif"/>
              </a:rPr>
              <a:t>Команда № 33</a:t>
            </a:r>
          </a:p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3650" spc="-10" dirty="0">
                <a:latin typeface="Microsoft Sans Serif"/>
                <a:cs typeface="Microsoft Sans Serif"/>
              </a:rPr>
              <a:t>Яковлева Наталья Сергеевна</a:t>
            </a:r>
          </a:p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3650" dirty="0" err="1">
                <a:latin typeface="Microsoft Sans Serif"/>
                <a:cs typeface="Microsoft Sans Serif"/>
              </a:rPr>
              <a:t>Коханюк</a:t>
            </a:r>
            <a:r>
              <a:rPr lang="ru-RU" sz="3650" dirty="0">
                <a:latin typeface="Microsoft Sans Serif"/>
                <a:cs typeface="Microsoft Sans Serif"/>
              </a:rPr>
              <a:t> Ярослав Николаевич</a:t>
            </a:r>
            <a:endParaRPr sz="3650" dirty="0">
              <a:latin typeface="Microsoft Sans Serif"/>
              <a:cs typeface="Microsoft Sans Serif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/>
          <a:stretch/>
        </p:blipFill>
        <p:spPr bwMode="auto">
          <a:xfrm>
            <a:off x="9671050" y="473075"/>
            <a:ext cx="2362199" cy="1828800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 bwMode="auto">
          <a:xfrm>
            <a:off x="1993961" y="1077625"/>
            <a:ext cx="1685925" cy="146685"/>
            <a:chOff x="1993961" y="1077625"/>
            <a:chExt cx="1685925" cy="146685"/>
          </a:xfrm>
        </p:grpSpPr>
        <p:pic>
          <p:nvPicPr>
            <p:cNvPr id="22" name="object 22"/>
            <p:cNvPicPr/>
            <p:nvPr/>
          </p:nvPicPr>
          <p:blipFill>
            <a:blip r:embed="rId3"/>
            <a:stretch/>
          </p:blipFill>
          <p:spPr bwMode="auto">
            <a:xfrm>
              <a:off x="1993961" y="1080241"/>
              <a:ext cx="141158" cy="14127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/>
            <a:stretch/>
          </p:blipFill>
          <p:spPr bwMode="auto">
            <a:xfrm>
              <a:off x="2172266" y="1080241"/>
              <a:ext cx="123765" cy="14127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 bwMode="auto">
            <a:xfrm>
              <a:off x="2333193" y="1080547"/>
              <a:ext cx="122555" cy="140970"/>
            </a:xfrm>
            <a:custGeom>
              <a:avLst/>
              <a:gdLst/>
              <a:ahLst/>
              <a:cxnLst/>
              <a:rect l="l" t="t" r="r" b="b"/>
              <a:pathLst>
                <a:path w="122555" h="140969" extrusionOk="0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37" y="55880"/>
                  </a:lnTo>
                  <a:lnTo>
                    <a:pt x="23037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37" y="140970"/>
                  </a:lnTo>
                  <a:lnTo>
                    <a:pt x="23037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/>
            <a:stretch/>
          </p:blipFill>
          <p:spPr bwMode="auto">
            <a:xfrm>
              <a:off x="2486063" y="1077625"/>
              <a:ext cx="149744" cy="14650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/>
            <a:stretch/>
          </p:blipFill>
          <p:spPr bwMode="auto">
            <a:xfrm>
              <a:off x="2666031" y="1080238"/>
              <a:ext cx="115807" cy="14127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/>
            <a:stretch/>
          </p:blipFill>
          <p:spPr bwMode="auto">
            <a:xfrm>
              <a:off x="2809796" y="1080244"/>
              <a:ext cx="112048" cy="14127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 bwMode="auto">
            <a:xfrm>
              <a:off x="2948038" y="1080547"/>
              <a:ext cx="122555" cy="140970"/>
            </a:xfrm>
            <a:custGeom>
              <a:avLst/>
              <a:gdLst/>
              <a:ahLst/>
              <a:cxnLst/>
              <a:rect l="l" t="t" r="r" b="b"/>
              <a:pathLst>
                <a:path w="122555" h="140969" extrusionOk="0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50" y="55880"/>
                  </a:lnTo>
                  <a:lnTo>
                    <a:pt x="23050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50" y="140970"/>
                  </a:lnTo>
                  <a:lnTo>
                    <a:pt x="23050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8"/>
            <a:stretch/>
          </p:blipFill>
          <p:spPr bwMode="auto">
            <a:xfrm>
              <a:off x="3094990" y="1079439"/>
              <a:ext cx="291047" cy="14469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/>
            <a:stretch/>
          </p:blipFill>
          <p:spPr bwMode="auto">
            <a:xfrm>
              <a:off x="3409954" y="1080241"/>
              <a:ext cx="123555" cy="14127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4"/>
            <a:stretch/>
          </p:blipFill>
          <p:spPr bwMode="auto">
            <a:xfrm>
              <a:off x="3556072" y="1080241"/>
              <a:ext cx="123765" cy="141273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 bwMode="auto">
          <a:xfrm>
            <a:off x="1993961" y="1321274"/>
            <a:ext cx="883919" cy="146685"/>
            <a:chOff x="1993961" y="1321274"/>
            <a:chExt cx="883919" cy="146685"/>
          </a:xfrm>
        </p:grpSpPr>
        <p:pic>
          <p:nvPicPr>
            <p:cNvPr id="33" name="object 33"/>
            <p:cNvPicPr/>
            <p:nvPr/>
          </p:nvPicPr>
          <p:blipFill>
            <a:blip r:embed="rId10"/>
            <a:stretch/>
          </p:blipFill>
          <p:spPr bwMode="auto">
            <a:xfrm>
              <a:off x="1993961" y="1323903"/>
              <a:ext cx="112048" cy="14127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1"/>
            <a:stretch/>
          </p:blipFill>
          <p:spPr bwMode="auto">
            <a:xfrm>
              <a:off x="2128352" y="1321284"/>
              <a:ext cx="149744" cy="14650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2"/>
            <a:stretch/>
          </p:blipFill>
          <p:spPr bwMode="auto">
            <a:xfrm>
              <a:off x="2303991" y="1321274"/>
              <a:ext cx="120195" cy="14651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2"/>
            <a:stretch/>
          </p:blipFill>
          <p:spPr bwMode="auto">
            <a:xfrm>
              <a:off x="2444112" y="1321274"/>
              <a:ext cx="120195" cy="14651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3"/>
            <a:stretch/>
          </p:blipFill>
          <p:spPr bwMode="auto">
            <a:xfrm>
              <a:off x="2593190" y="1323900"/>
              <a:ext cx="123776" cy="14127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4"/>
            <a:stretch/>
          </p:blipFill>
          <p:spPr bwMode="auto">
            <a:xfrm>
              <a:off x="2754120" y="1323900"/>
              <a:ext cx="123765" cy="141273"/>
            </a:xfrm>
            <a:prstGeom prst="rect">
              <a:avLst/>
            </a:prstGeom>
          </p:spPr>
        </p:pic>
      </p:grpSp>
      <p:pic>
        <p:nvPicPr>
          <p:cNvPr id="39" name="object 39"/>
          <p:cNvPicPr/>
          <p:nvPr/>
        </p:nvPicPr>
        <p:blipFill>
          <a:blip r:embed="rId14"/>
          <a:stretch/>
        </p:blipFill>
        <p:spPr bwMode="auto">
          <a:xfrm>
            <a:off x="653471" y="690253"/>
            <a:ext cx="1043025" cy="116491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4420719" y="455064"/>
            <a:ext cx="4183531" cy="1602376"/>
          </a:xfrm>
          <a:prstGeom prst="rect">
            <a:avLst/>
          </a:prstGeom>
        </p:spPr>
      </p:pic>
      <p:sp>
        <p:nvSpPr>
          <p:cNvPr id="49" name="object 11"/>
          <p:cNvSpPr/>
          <p:nvPr/>
        </p:nvSpPr>
        <p:spPr bwMode="auto">
          <a:xfrm>
            <a:off x="12185650" y="8007985"/>
            <a:ext cx="1997710" cy="2828290"/>
          </a:xfrm>
          <a:custGeom>
            <a:avLst/>
            <a:gdLst/>
            <a:ahLst/>
            <a:cxnLst/>
            <a:rect l="l" t="t" r="r" b="b"/>
            <a:pathLst>
              <a:path w="1997709" h="2828290" extrusionOk="0">
                <a:moveTo>
                  <a:pt x="1997321" y="0"/>
                </a:moveTo>
                <a:lnTo>
                  <a:pt x="0" y="0"/>
                </a:lnTo>
                <a:lnTo>
                  <a:pt x="0" y="2828102"/>
                </a:lnTo>
                <a:lnTo>
                  <a:pt x="1997321" y="2828102"/>
                </a:lnTo>
                <a:lnTo>
                  <a:pt x="1997321" y="0"/>
                </a:lnTo>
                <a:close/>
              </a:path>
            </a:pathLst>
          </a:custGeom>
          <a:solidFill>
            <a:srgbClr val="FBB3C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50" name="object 10"/>
          <p:cNvSpPr/>
          <p:nvPr/>
        </p:nvSpPr>
        <p:spPr bwMode="auto">
          <a:xfrm>
            <a:off x="12185650" y="-1"/>
            <a:ext cx="1997710" cy="2835275"/>
          </a:xfrm>
          <a:custGeom>
            <a:avLst/>
            <a:gdLst/>
            <a:ahLst/>
            <a:cxnLst/>
            <a:rect l="l" t="t" r="r" b="b"/>
            <a:pathLst>
              <a:path w="1997709" h="2828290" extrusionOk="0">
                <a:moveTo>
                  <a:pt x="1997321" y="0"/>
                </a:moveTo>
                <a:lnTo>
                  <a:pt x="0" y="0"/>
                </a:lnTo>
                <a:lnTo>
                  <a:pt x="0" y="2828102"/>
                </a:lnTo>
                <a:lnTo>
                  <a:pt x="1997321" y="2828102"/>
                </a:lnTo>
                <a:lnTo>
                  <a:pt x="1997321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>
              <a:solidFill>
                <a:schemeClr val="bg1"/>
              </a:solidFill>
            </a:endParaRPr>
          </a:p>
        </p:txBody>
      </p:sp>
      <p:pic>
        <p:nvPicPr>
          <p:cNvPr id="44" name="Picture 2" descr="C:\Users\1\Google Диск\JOB\UNI DATA\LOGO\LogPGU_simbioz2013 new.png"/>
          <p:cNvPicPr>
            <a:picLocks noChangeAspect="1" noChangeArrowheads="1"/>
          </p:cNvPicPr>
          <p:nvPr/>
        </p:nvPicPr>
        <p:blipFill>
          <a:blip r:embed="rId16"/>
          <a:stretch/>
        </p:blipFill>
        <p:spPr bwMode="auto">
          <a:xfrm>
            <a:off x="13252450" y="412918"/>
            <a:ext cx="2133600" cy="1812757"/>
          </a:xfrm>
          <a:prstGeom prst="rect">
            <a:avLst/>
          </a:prstGeom>
          <a:noFill/>
        </p:spPr>
      </p:pic>
      <p:pic>
        <p:nvPicPr>
          <p:cNvPr id="52" name="Picture 6" descr="https://downloader.disk.yandex.ru/preview/d118a71c6b69e6fe5350a74b736bd7804fcd35741ef1288074efb6c6c6929a8c/68bb3bbc/ibF51F3bOSNCfypRHNBUnlGJUYsbJ7JuoaFfx-Xtl4u8wROE6XvB8WF0iIm-pgGaMwFAmleP-2Zk08qQiMc9TA%3D%3D?uid=0&amp;filename=IMG_7542.PNG&amp;disposition=inline&amp;hash=&amp;limit=0&amp;content_type=image%2Fpng&amp;owner_uid=0&amp;tknv=v3&amp;size=1920x911"/>
          <p:cNvPicPr>
            <a:picLocks noChangeAspect="1" noChangeArrowheads="1"/>
          </p:cNvPicPr>
          <p:nvPr/>
        </p:nvPicPr>
        <p:blipFill>
          <a:blip r:embed="rId17"/>
          <a:srcRect b="83928"/>
          <a:stretch/>
        </p:blipFill>
        <p:spPr bwMode="auto">
          <a:xfrm>
            <a:off x="12185650" y="2835275"/>
            <a:ext cx="7918450" cy="304800"/>
          </a:xfrm>
          <a:prstGeom prst="rect">
            <a:avLst/>
          </a:prstGeom>
          <a:noFill/>
        </p:spPr>
      </p:pic>
      <p:pic>
        <p:nvPicPr>
          <p:cNvPr id="57" name="Picture 6" descr="https://downloader.disk.yandex.ru/preview/d118a71c6b69e6fe5350a74b736bd7804fcd35741ef1288074efb6c6c6929a8c/68bb3bbc/ibF51F3bOSNCfypRHNBUnlGJUYsbJ7JuoaFfx-Xtl4u8wROE6XvB8WF0iIm-pgGaMwFAmleP-2Zk08qQiMc9TA%3D%3D?uid=0&amp;filename=IMG_7542.PNG&amp;disposition=inline&amp;hash=&amp;limit=0&amp;content_type=image%2Fpng&amp;owner_uid=0&amp;tknv=v3&amp;size=1920x911"/>
          <p:cNvPicPr>
            <a:picLocks noChangeAspect="1" noChangeArrowheads="1"/>
          </p:cNvPicPr>
          <p:nvPr/>
        </p:nvPicPr>
        <p:blipFill>
          <a:blip r:embed="rId17"/>
          <a:stretch/>
        </p:blipFill>
        <p:spPr bwMode="auto">
          <a:xfrm>
            <a:off x="16148050" y="8000999"/>
            <a:ext cx="3956050" cy="2835275"/>
          </a:xfrm>
          <a:prstGeom prst="rect">
            <a:avLst/>
          </a:prstGeom>
          <a:noFill/>
        </p:spPr>
      </p:pic>
      <p:sp>
        <p:nvSpPr>
          <p:cNvPr id="58" name="object 10"/>
          <p:cNvSpPr/>
          <p:nvPr/>
        </p:nvSpPr>
        <p:spPr bwMode="auto">
          <a:xfrm>
            <a:off x="14166850" y="8000999"/>
            <a:ext cx="1981200" cy="2835275"/>
          </a:xfrm>
          <a:custGeom>
            <a:avLst/>
            <a:gdLst/>
            <a:ahLst/>
            <a:cxnLst/>
            <a:rect l="l" t="t" r="r" b="b"/>
            <a:pathLst>
              <a:path w="1997709" h="2828290" extrusionOk="0">
                <a:moveTo>
                  <a:pt x="1997321" y="0"/>
                </a:moveTo>
                <a:lnTo>
                  <a:pt x="0" y="0"/>
                </a:lnTo>
                <a:lnTo>
                  <a:pt x="0" y="2828102"/>
                </a:lnTo>
                <a:lnTo>
                  <a:pt x="1997321" y="2828102"/>
                </a:lnTo>
                <a:lnTo>
                  <a:pt x="1997321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pic>
        <p:nvPicPr>
          <p:cNvPr id="53" name="Picture 6" descr="https://downloader.disk.yandex.ru/preview/d118a71c6b69e6fe5350a74b736bd7804fcd35741ef1288074efb6c6c6929a8c/68bb3bbc/ibF51F3bOSNCfypRHNBUnlGJUYsbJ7JuoaFfx-Xtl4u8wROE6XvB8WF0iIm-pgGaMwFAmleP-2Zk08qQiMc9TA%3D%3D?uid=0&amp;filename=IMG_7542.PNG&amp;disposition=inline&amp;hash=&amp;limit=0&amp;content_type=image%2Fpng&amp;owner_uid=0&amp;tknv=v3&amp;size=1920x911"/>
          <p:cNvPicPr>
            <a:picLocks noChangeAspect="1" noChangeArrowheads="1"/>
          </p:cNvPicPr>
          <p:nvPr/>
        </p:nvPicPr>
        <p:blipFill>
          <a:blip r:embed="rId17"/>
          <a:srcRect t="85714"/>
          <a:stretch/>
        </p:blipFill>
        <p:spPr bwMode="auto">
          <a:xfrm>
            <a:off x="12185650" y="7772400"/>
            <a:ext cx="7918450" cy="298809"/>
          </a:xfrm>
          <a:prstGeom prst="rect">
            <a:avLst/>
          </a:prstGeom>
          <a:noFill/>
        </p:spPr>
      </p:pic>
      <p:sp>
        <p:nvSpPr>
          <p:cNvPr id="78" name="object 10"/>
          <p:cNvSpPr/>
          <p:nvPr/>
        </p:nvSpPr>
        <p:spPr bwMode="auto">
          <a:xfrm>
            <a:off x="18122900" y="0"/>
            <a:ext cx="1981200" cy="2835275"/>
          </a:xfrm>
          <a:custGeom>
            <a:avLst/>
            <a:gdLst/>
            <a:ahLst/>
            <a:cxnLst/>
            <a:rect l="l" t="t" r="r" b="b"/>
            <a:pathLst>
              <a:path w="1997709" h="2828290" extrusionOk="0">
                <a:moveTo>
                  <a:pt x="1997321" y="0"/>
                </a:moveTo>
                <a:lnTo>
                  <a:pt x="0" y="0"/>
                </a:lnTo>
                <a:lnTo>
                  <a:pt x="0" y="2828102"/>
                </a:lnTo>
                <a:lnTo>
                  <a:pt x="1997321" y="2828102"/>
                </a:lnTo>
                <a:lnTo>
                  <a:pt x="1997321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grpSp>
        <p:nvGrpSpPr>
          <p:cNvPr id="103" name="object 8"/>
          <p:cNvGrpSpPr/>
          <p:nvPr/>
        </p:nvGrpSpPr>
        <p:grpSpPr bwMode="auto">
          <a:xfrm>
            <a:off x="10139699" y="10832026"/>
            <a:ext cx="4021653" cy="476884"/>
            <a:chOff x="10057369" y="10832026"/>
            <a:chExt cx="4021653" cy="476884"/>
          </a:xfrm>
        </p:grpSpPr>
        <p:sp>
          <p:nvSpPr>
            <p:cNvPr id="104" name="object 9"/>
            <p:cNvSpPr/>
            <p:nvPr/>
          </p:nvSpPr>
          <p:spPr bwMode="auto">
            <a:xfrm>
              <a:off x="10057369" y="10832026"/>
              <a:ext cx="2045951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5" name="object 10"/>
            <p:cNvSpPr/>
            <p:nvPr/>
          </p:nvSpPr>
          <p:spPr bwMode="auto">
            <a:xfrm>
              <a:off x="12103320" y="10832026"/>
              <a:ext cx="1975702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06" name="object 11"/>
          <p:cNvGrpSpPr/>
          <p:nvPr/>
        </p:nvGrpSpPr>
        <p:grpSpPr bwMode="auto">
          <a:xfrm>
            <a:off x="16148051" y="10832026"/>
            <a:ext cx="3956050" cy="476884"/>
            <a:chOff x="16089216" y="10832026"/>
            <a:chExt cx="3933034" cy="476884"/>
          </a:xfrm>
        </p:grpSpPr>
        <p:sp>
          <p:nvSpPr>
            <p:cNvPr id="107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8" name="object 13"/>
            <p:cNvSpPr/>
            <p:nvPr/>
          </p:nvSpPr>
          <p:spPr bwMode="auto">
            <a:xfrm>
              <a:off x="18099835" y="10832026"/>
              <a:ext cx="1922415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09" name="object 14"/>
          <p:cNvGrpSpPr/>
          <p:nvPr/>
        </p:nvGrpSpPr>
        <p:grpSpPr bwMode="auto">
          <a:xfrm>
            <a:off x="0" y="10832466"/>
            <a:ext cx="10433050" cy="476884"/>
            <a:chOff x="6376" y="10832026"/>
            <a:chExt cx="10053319" cy="476884"/>
          </a:xfrm>
        </p:grpSpPr>
        <p:sp>
          <p:nvSpPr>
            <p:cNvPr id="110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11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12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13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14" name="object 19"/>
          <p:cNvSpPr/>
          <p:nvPr/>
        </p:nvSpPr>
        <p:spPr bwMode="auto">
          <a:xfrm>
            <a:off x="14160949" y="10832026"/>
            <a:ext cx="1987102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grpSp>
        <p:nvGrpSpPr>
          <p:cNvPr id="115" name="object 8"/>
          <p:cNvGrpSpPr/>
          <p:nvPr/>
        </p:nvGrpSpPr>
        <p:grpSpPr bwMode="auto">
          <a:xfrm>
            <a:off x="10057149" y="2606675"/>
            <a:ext cx="4021454" cy="248284"/>
            <a:chOff x="10057369" y="10832026"/>
            <a:chExt cx="4021454" cy="476884"/>
          </a:xfrm>
        </p:grpSpPr>
        <p:sp>
          <p:nvSpPr>
            <p:cNvPr id="116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17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8" name="object 11"/>
          <p:cNvGrpSpPr/>
          <p:nvPr/>
        </p:nvGrpSpPr>
        <p:grpSpPr bwMode="auto">
          <a:xfrm>
            <a:off x="16148050" y="2606675"/>
            <a:ext cx="3956050" cy="248284"/>
            <a:chOff x="16089216" y="10832026"/>
            <a:chExt cx="4015104" cy="476884"/>
          </a:xfrm>
        </p:grpSpPr>
        <p:sp>
          <p:nvSpPr>
            <p:cNvPr id="119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20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21" name="object 14"/>
          <p:cNvGrpSpPr/>
          <p:nvPr/>
        </p:nvGrpSpPr>
        <p:grpSpPr bwMode="auto">
          <a:xfrm>
            <a:off x="68424" y="2606675"/>
            <a:ext cx="10350499" cy="248284"/>
            <a:chOff x="85920" y="10832026"/>
            <a:chExt cx="9973772" cy="476884"/>
          </a:xfrm>
        </p:grpSpPr>
        <p:sp>
          <p:nvSpPr>
            <p:cNvPr id="122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23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24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25" name="object 18"/>
            <p:cNvSpPr/>
            <p:nvPr/>
          </p:nvSpPr>
          <p:spPr bwMode="auto">
            <a:xfrm>
              <a:off x="85920" y="10832026"/>
              <a:ext cx="9973772" cy="438231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26" name="object 19"/>
          <p:cNvSpPr/>
          <p:nvPr/>
        </p:nvSpPr>
        <p:spPr bwMode="auto">
          <a:xfrm>
            <a:off x="14078398" y="2606675"/>
            <a:ext cx="2069652" cy="2482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28" name="Прямоугольник 127"/>
          <p:cNvSpPr/>
          <p:nvPr/>
        </p:nvSpPr>
        <p:spPr bwMode="auto">
          <a:xfrm>
            <a:off x="12871450" y="4587875"/>
            <a:ext cx="65341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 scaled="1"/>
                </a:gradFill>
                <a:latin typeface="Trebuchet MS"/>
                <a:cs typeface="Trebuchet MS"/>
              </a:rPr>
              <a:t>Акселератор </a:t>
            </a:r>
            <a:endParaRPr/>
          </a:p>
          <a:p>
            <a:pPr algn="ctr">
              <a:defRPr/>
            </a:pPr>
            <a:r>
              <a:rPr lang="ru-RU" sz="5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 scaled="1"/>
                </a:gradFill>
                <a:latin typeface="Trebuchet MS"/>
                <a:cs typeface="Trebuchet MS"/>
              </a:rPr>
              <a:t>Импульс-</a:t>
            </a:r>
            <a:r>
              <a:rPr lang="en-US" sz="5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 scaled="1"/>
                </a:gradFill>
                <a:latin typeface="Trebuchet MS"/>
                <a:cs typeface="Trebuchet MS"/>
              </a:rPr>
              <a:t>Life </a:t>
            </a:r>
            <a:r>
              <a:rPr lang="ru-RU" sz="5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 scaled="1"/>
                </a:gradFill>
                <a:latin typeface="Trebuchet MS"/>
                <a:cs typeface="Trebuchet MS"/>
              </a:rPr>
              <a:t>ПГУ</a:t>
            </a:r>
            <a:endParaRPr lang="ru-RU" sz="54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 scaled="1"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61605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 dirty="0">
                <a:solidFill>
                  <a:srgbClr val="8F00FF"/>
                </a:solidFill>
                <a:latin typeface="Trebuchet MS"/>
                <a:cs typeface="Trebuchet MS"/>
              </a:rPr>
              <a:t>ПЛАН РЕАЛИЗАЦИИ</a:t>
            </a:r>
            <a:endParaRPr dirty="0"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868467" y="2614382"/>
            <a:ext cx="10053319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spc="-20" dirty="0">
                <a:latin typeface="Microsoft Sans Serif"/>
                <a:cs typeface="Microsoft Sans Serif"/>
              </a:rPr>
              <a:t>Этап 1 – </a:t>
            </a:r>
            <a:r>
              <a:rPr lang="ru-RU" sz="2400" spc="-20" dirty="0">
                <a:solidFill>
                  <a:srgbClr val="8F00FF"/>
                </a:solidFill>
                <a:latin typeface="Microsoft Sans Serif"/>
                <a:cs typeface="Microsoft Sans Serif"/>
              </a:rPr>
              <a:t>подготовительный</a:t>
            </a:r>
            <a:r>
              <a:rPr lang="ru-RU" sz="2400" spc="-20" dirty="0">
                <a:latin typeface="Microsoft Sans Serif"/>
                <a:cs typeface="Microsoft Sans Serif"/>
              </a:rPr>
              <a:t> (1-2 мес.):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 spc="-20" dirty="0">
                <a:latin typeface="Microsoft Sans Serif"/>
                <a:cs typeface="Microsoft Sans Serif"/>
              </a:rPr>
              <a:t>формирование базы данных;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 spc="-20" dirty="0">
                <a:latin typeface="Microsoft Sans Serif"/>
                <a:cs typeface="Microsoft Sans Serif"/>
              </a:rPr>
              <a:t>определение ключевых факторов риска.</a:t>
            </a:r>
          </a:p>
          <a:p>
            <a:pPr>
              <a:defRPr/>
            </a:pPr>
            <a:endParaRPr lang="ru-RU" sz="2400" spc="-20" dirty="0">
              <a:latin typeface="Microsoft Sans Serif"/>
              <a:cs typeface="Microsoft Sans Serif"/>
            </a:endParaRPr>
          </a:p>
          <a:p>
            <a:pPr>
              <a:defRPr/>
            </a:pPr>
            <a:r>
              <a:rPr lang="ru-RU" sz="2400" spc="-20" dirty="0">
                <a:latin typeface="Microsoft Sans Serif"/>
                <a:cs typeface="Microsoft Sans Serif"/>
              </a:rPr>
              <a:t>Этап 2 – </a:t>
            </a:r>
            <a:r>
              <a:rPr lang="ru-RU" sz="2400" spc="-20" dirty="0">
                <a:solidFill>
                  <a:srgbClr val="8F00FF"/>
                </a:solidFill>
                <a:latin typeface="Microsoft Sans Serif"/>
                <a:cs typeface="Microsoft Sans Serif"/>
              </a:rPr>
              <a:t>разработка модели </a:t>
            </a:r>
            <a:r>
              <a:rPr lang="ru-RU" sz="2400" spc="-20" dirty="0">
                <a:latin typeface="Microsoft Sans Serif"/>
                <a:cs typeface="Microsoft Sans Serif"/>
              </a:rPr>
              <a:t>(3-5 мес.):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 spc="-20" dirty="0">
                <a:latin typeface="Microsoft Sans Serif"/>
                <a:cs typeface="Microsoft Sans Serif"/>
              </a:rPr>
              <a:t>обработка имеющихся данных;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 spc="-20" dirty="0">
                <a:latin typeface="Microsoft Sans Serif"/>
                <a:cs typeface="Microsoft Sans Serif"/>
              </a:rPr>
              <a:t>обучение выбранной модели нейросети.</a:t>
            </a:r>
          </a:p>
          <a:p>
            <a:pPr>
              <a:defRPr/>
            </a:pPr>
            <a:endParaRPr lang="ru-RU" sz="2400" spc="-20" dirty="0">
              <a:latin typeface="Microsoft Sans Serif"/>
              <a:cs typeface="Microsoft Sans Serif"/>
            </a:endParaRPr>
          </a:p>
          <a:p>
            <a:pPr>
              <a:defRPr/>
            </a:pPr>
            <a:r>
              <a:rPr lang="ru-RU" sz="2400" spc="-20" dirty="0">
                <a:latin typeface="Microsoft Sans Serif"/>
                <a:cs typeface="Microsoft Sans Serif"/>
              </a:rPr>
              <a:t>Этап 3 – </a:t>
            </a:r>
            <a:r>
              <a:rPr lang="ru-RU" sz="2400" spc="-20" dirty="0">
                <a:solidFill>
                  <a:srgbClr val="8F00FF"/>
                </a:solidFill>
                <a:latin typeface="Microsoft Sans Serif"/>
                <a:cs typeface="Microsoft Sans Serif"/>
              </a:rPr>
              <a:t>разработка программного средства </a:t>
            </a:r>
            <a:r>
              <a:rPr lang="ru-RU" sz="2400" spc="-20" dirty="0">
                <a:latin typeface="Microsoft Sans Serif"/>
                <a:cs typeface="Microsoft Sans Serif"/>
              </a:rPr>
              <a:t>(6-9 мес.):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ru-RU" sz="2400" spc="-20" dirty="0">
                <a:latin typeface="Microsoft Sans Serif"/>
                <a:cs typeface="Microsoft Sans Serif"/>
              </a:rPr>
              <a:t>проектирование программного обеспечения;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ru-RU" sz="2400" spc="-20" dirty="0">
                <a:latin typeface="Microsoft Sans Serif"/>
                <a:cs typeface="Microsoft Sans Serif"/>
              </a:rPr>
              <a:t>разработка </a:t>
            </a:r>
            <a:r>
              <a:rPr lang="en-US" sz="2400" spc="-20" dirty="0">
                <a:latin typeface="Microsoft Sans Serif"/>
                <a:cs typeface="Microsoft Sans Serif"/>
              </a:rPr>
              <a:t>backend </a:t>
            </a:r>
            <a:r>
              <a:rPr lang="ru-RU" sz="2400" spc="-20" dirty="0">
                <a:latin typeface="Microsoft Sans Serif"/>
                <a:cs typeface="Microsoft Sans Serif"/>
              </a:rPr>
              <a:t>и </a:t>
            </a:r>
            <a:r>
              <a:rPr lang="en-US" sz="2400" spc="-20" dirty="0">
                <a:latin typeface="Microsoft Sans Serif"/>
                <a:cs typeface="Microsoft Sans Serif"/>
              </a:rPr>
              <a:t>fronted</a:t>
            </a:r>
            <a:r>
              <a:rPr lang="ru-RU" sz="2400" spc="-20" dirty="0">
                <a:latin typeface="Microsoft Sans Serif"/>
                <a:cs typeface="Microsoft Sans Serif"/>
              </a:rPr>
              <a:t> частей;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ru-RU" sz="2400" spc="-20" dirty="0">
                <a:latin typeface="Microsoft Sans Serif"/>
                <a:cs typeface="Microsoft Sans Serif"/>
              </a:rPr>
              <a:t>интеграция модели нейросети.</a:t>
            </a:r>
          </a:p>
          <a:p>
            <a:pPr>
              <a:defRPr/>
            </a:pPr>
            <a:endParaRPr lang="ru-RU" sz="2400" spc="-20" dirty="0">
              <a:latin typeface="Microsoft Sans Serif"/>
              <a:cs typeface="Microsoft Sans Serif"/>
            </a:endParaRPr>
          </a:p>
          <a:p>
            <a:pPr>
              <a:defRPr/>
            </a:pPr>
            <a:r>
              <a:rPr lang="ru-RU" sz="2400" spc="-20" dirty="0">
                <a:latin typeface="Microsoft Sans Serif"/>
                <a:cs typeface="Microsoft Sans Serif"/>
              </a:rPr>
              <a:t>Этап 4 – </a:t>
            </a:r>
            <a:r>
              <a:rPr lang="ru-RU" sz="2400" spc="-20" dirty="0">
                <a:solidFill>
                  <a:srgbClr val="8F00FF"/>
                </a:solidFill>
                <a:latin typeface="Microsoft Sans Serif"/>
                <a:cs typeface="Microsoft Sans Serif"/>
              </a:rPr>
              <a:t>тестирование и доработка </a:t>
            </a:r>
            <a:r>
              <a:rPr lang="ru-RU" sz="2400" spc="-20" dirty="0">
                <a:latin typeface="Microsoft Sans Serif"/>
                <a:cs typeface="Microsoft Sans Serif"/>
              </a:rPr>
              <a:t>(10-11 мес.):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 spc="-20" dirty="0">
                <a:latin typeface="Microsoft Sans Serif"/>
                <a:cs typeface="Microsoft Sans Serif"/>
              </a:rPr>
              <a:t>пилотное тестирование;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 spc="-20" dirty="0">
                <a:latin typeface="Microsoft Sans Serif"/>
                <a:cs typeface="Microsoft Sans Serif"/>
              </a:rPr>
              <a:t>сбор обратной связи;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 spc="-20" dirty="0">
                <a:latin typeface="Microsoft Sans Serif"/>
                <a:cs typeface="Microsoft Sans Serif"/>
              </a:rPr>
              <a:t>исправление ошибок.</a:t>
            </a:r>
          </a:p>
          <a:p>
            <a:pPr>
              <a:defRPr/>
            </a:pPr>
            <a:endParaRPr lang="ru-RU" sz="2400" spc="-20" dirty="0">
              <a:latin typeface="Microsoft Sans Serif"/>
              <a:cs typeface="Microsoft Sans Serif"/>
            </a:endParaRPr>
          </a:p>
          <a:p>
            <a:pPr>
              <a:defRPr/>
            </a:pPr>
            <a:r>
              <a:rPr lang="ru-RU" sz="2400" spc="-20" dirty="0">
                <a:latin typeface="Microsoft Sans Serif"/>
                <a:cs typeface="Microsoft Sans Serif"/>
              </a:rPr>
              <a:t>Этап 5 – </a:t>
            </a:r>
            <a:r>
              <a:rPr lang="ru-RU" sz="2400" spc="-20" dirty="0">
                <a:solidFill>
                  <a:srgbClr val="8F00FF"/>
                </a:solidFill>
                <a:latin typeface="Microsoft Sans Serif"/>
                <a:cs typeface="Microsoft Sans Serif"/>
              </a:rPr>
              <a:t>подготовка к коммерциализации </a:t>
            </a:r>
            <a:r>
              <a:rPr lang="ru-RU" sz="2400" spc="-20" dirty="0">
                <a:latin typeface="Microsoft Sans Serif"/>
                <a:cs typeface="Microsoft Sans Serif"/>
              </a:rPr>
              <a:t>(12 мес.):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 spc="-20" dirty="0">
                <a:latin typeface="Microsoft Sans Serif"/>
                <a:cs typeface="Microsoft Sans Serif"/>
              </a:rPr>
              <a:t>регистрация программного средства в Роспатенте;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 spc="-20" dirty="0">
                <a:latin typeface="Microsoft Sans Serif"/>
                <a:cs typeface="Microsoft Sans Serif"/>
              </a:rPr>
              <a:t>подготовка документов для регистрации программного средства;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 spc="-20" dirty="0">
                <a:latin typeface="Microsoft Sans Serif"/>
                <a:cs typeface="Microsoft Sans Serif"/>
              </a:rPr>
              <a:t>разработка бизнес-плана маркетинговой стратегии.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5A14539-F1D0-4A5B-97F4-C491837BAA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16" t="31028" r="3329" b="42095"/>
          <a:stretch/>
        </p:blipFill>
        <p:spPr>
          <a:xfrm>
            <a:off x="13753503" y="2909415"/>
            <a:ext cx="6172200" cy="220980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AC42BEE-F7A5-421B-99F8-ED29C10812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996" y="437394"/>
            <a:ext cx="2688508" cy="2667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CAFCBE9-D56A-4323-9588-7F999A67FB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54250" y="4032387"/>
            <a:ext cx="3935072" cy="443940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83917F2-7693-47DB-B7EA-2DFD71B984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86843" y="6237421"/>
            <a:ext cx="4491290" cy="3935072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67820D5B-55EB-4E6C-8786-EEC53B171624}"/>
              </a:ext>
            </a:extLst>
          </p:cNvPr>
          <p:cNvGrpSpPr/>
          <p:nvPr/>
        </p:nvGrpSpPr>
        <p:grpSpPr>
          <a:xfrm>
            <a:off x="17192101" y="7445174"/>
            <a:ext cx="2358045" cy="2358045"/>
            <a:chOff x="12513561" y="8172138"/>
            <a:chExt cx="2358045" cy="2358045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86D83978-4842-4404-B074-3FE7C501F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13561" y="8172138"/>
              <a:ext cx="2358045" cy="2358045"/>
            </a:xfrm>
            <a:prstGeom prst="rect">
              <a:avLst/>
            </a:prstGeom>
          </p:spPr>
        </p:pic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60192D3D-BCE3-492F-8EC6-C82E924F110B}"/>
                </a:ext>
              </a:extLst>
            </p:cNvPr>
            <p:cNvSpPr/>
            <p:nvPr/>
          </p:nvSpPr>
          <p:spPr>
            <a:xfrm>
              <a:off x="13431899" y="8550275"/>
              <a:ext cx="521368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3BA7F5DB-D06A-40ED-8A05-736FCA84A2E7}"/>
                </a:ext>
              </a:extLst>
            </p:cNvPr>
            <p:cNvSpPr/>
            <p:nvPr/>
          </p:nvSpPr>
          <p:spPr bwMode="auto">
            <a:xfrm>
              <a:off x="12831049" y="9046360"/>
              <a:ext cx="521368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1D855AFA-900E-4FA7-B9A0-22E1F7B40BC3}"/>
                </a:ext>
              </a:extLst>
            </p:cNvPr>
            <p:cNvSpPr/>
            <p:nvPr/>
          </p:nvSpPr>
          <p:spPr bwMode="auto">
            <a:xfrm>
              <a:off x="14078618" y="9437179"/>
              <a:ext cx="521368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6" name="Стрелка: изогнутая вверх 35">
            <a:extLst>
              <a:ext uri="{FF2B5EF4-FFF2-40B4-BE49-F238E27FC236}">
                <a16:creationId xmlns:a16="http://schemas.microsoft.com/office/drawing/2014/main" id="{89814ECD-E2D0-41E9-A621-6F6C2EBF21EE}"/>
              </a:ext>
            </a:extLst>
          </p:cNvPr>
          <p:cNvSpPr/>
          <p:nvPr/>
        </p:nvSpPr>
        <p:spPr bwMode="auto">
          <a:xfrm rot="2782312" flipV="1">
            <a:off x="14640132" y="1790065"/>
            <a:ext cx="1553596" cy="890537"/>
          </a:xfrm>
          <a:prstGeom prst="curvedUp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Стрелка: изогнутая вверх 36">
            <a:extLst>
              <a:ext uri="{FF2B5EF4-FFF2-40B4-BE49-F238E27FC236}">
                <a16:creationId xmlns:a16="http://schemas.microsoft.com/office/drawing/2014/main" id="{0E77E8F8-3FDB-406F-9A3B-37886B481802}"/>
              </a:ext>
            </a:extLst>
          </p:cNvPr>
          <p:cNvSpPr/>
          <p:nvPr/>
        </p:nvSpPr>
        <p:spPr bwMode="auto">
          <a:xfrm rot="20610921" flipH="1" flipV="1">
            <a:off x="11574665" y="3341718"/>
            <a:ext cx="1332673" cy="890537"/>
          </a:xfrm>
          <a:prstGeom prst="curvedUp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Стрелка: изогнутая вверх 37">
            <a:extLst>
              <a:ext uri="{FF2B5EF4-FFF2-40B4-BE49-F238E27FC236}">
                <a16:creationId xmlns:a16="http://schemas.microsoft.com/office/drawing/2014/main" id="{11EECA25-3B91-4046-88E2-A3051A890774}"/>
              </a:ext>
            </a:extLst>
          </p:cNvPr>
          <p:cNvSpPr/>
          <p:nvPr/>
        </p:nvSpPr>
        <p:spPr bwMode="auto">
          <a:xfrm rot="1026571" flipV="1">
            <a:off x="12810435" y="5153496"/>
            <a:ext cx="1448637" cy="890537"/>
          </a:xfrm>
          <a:prstGeom prst="curvedUp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Стрелка: изогнутая вверх 39">
            <a:extLst>
              <a:ext uri="{FF2B5EF4-FFF2-40B4-BE49-F238E27FC236}">
                <a16:creationId xmlns:a16="http://schemas.microsoft.com/office/drawing/2014/main" id="{A5498A8E-9066-40B0-90F7-3AF381E05009}"/>
              </a:ext>
            </a:extLst>
          </p:cNvPr>
          <p:cNvSpPr/>
          <p:nvPr/>
        </p:nvSpPr>
        <p:spPr bwMode="auto">
          <a:xfrm rot="1026571" flipV="1">
            <a:off x="16253814" y="6575938"/>
            <a:ext cx="1448637" cy="890537"/>
          </a:xfrm>
          <a:prstGeom prst="curvedUp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61605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 dirty="0">
                <a:solidFill>
                  <a:srgbClr val="8F00FF"/>
                </a:solidFill>
                <a:latin typeface="Trebuchet MS"/>
                <a:cs typeface="Trebuchet MS"/>
              </a:rPr>
              <a:t>ЗАПРОСЫ</a:t>
            </a:r>
            <a:endParaRPr dirty="0"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894152" y="2789093"/>
            <a:ext cx="173874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ru-RU" sz="2800" spc="-20" dirty="0">
                <a:latin typeface="Microsoft Sans Serif"/>
                <a:cs typeface="Microsoft Sans Serif"/>
              </a:rPr>
              <a:t>Экспертиза с целью дальнейшего развития проекта;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2800" spc="-20" dirty="0">
                <a:latin typeface="Microsoft Sans Serif"/>
                <a:cs typeface="Microsoft Sans Serif"/>
              </a:rPr>
              <a:t>Продвижение для популяризации программного средства прогнозирования ДТД, привлечения потенциальных партнеров;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2800" spc="-20" dirty="0">
                <a:latin typeface="Microsoft Sans Serif"/>
                <a:cs typeface="Microsoft Sans Serif"/>
              </a:rPr>
              <a:t>Нетворкинг для поиска специалистов (</a:t>
            </a:r>
            <a:r>
              <a:rPr lang="en-US" sz="2800" spc="-20" dirty="0">
                <a:latin typeface="Microsoft Sans Serif"/>
                <a:cs typeface="Microsoft Sans Serif"/>
              </a:rPr>
              <a:t>ML-</a:t>
            </a:r>
            <a:r>
              <a:rPr lang="ru-RU" sz="2800" spc="-20" dirty="0">
                <a:latin typeface="Microsoft Sans Serif"/>
                <a:cs typeface="Microsoft Sans Serif"/>
              </a:rPr>
              <a:t>разработчик, </a:t>
            </a:r>
            <a:r>
              <a:rPr lang="en-US" sz="2800" spc="-20" dirty="0">
                <a:latin typeface="Microsoft Sans Serif"/>
                <a:cs typeface="Microsoft Sans Serif"/>
              </a:rPr>
              <a:t>Full-stack</a:t>
            </a:r>
            <a:r>
              <a:rPr lang="ru-RU" sz="2800" spc="-20" dirty="0">
                <a:latin typeface="Microsoft Sans Serif"/>
                <a:cs typeface="Microsoft Sans Serif"/>
              </a:rPr>
              <a:t> разработчик);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2800" spc="-20" dirty="0">
                <a:latin typeface="Microsoft Sans Serif"/>
                <a:cs typeface="Microsoft Sans Serif"/>
              </a:rPr>
              <a:t>Партнерство для популяризации программного средства прогнозирования ДТД, масштабирования.</a:t>
            </a:r>
            <a:endParaRPr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A499375-6DEE-42B7-8CAF-E6D50061BB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1" t="14721" r="9457" b="15502"/>
          <a:stretch/>
        </p:blipFill>
        <p:spPr>
          <a:xfrm>
            <a:off x="7282299" y="5984222"/>
            <a:ext cx="5791200" cy="32766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110FD0E-2954-430D-8DFD-674B1B8F34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116" y="5654675"/>
            <a:ext cx="6162134" cy="410480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EBAFB3B-F642-43B5-A27B-A306F2C1D5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67" y="5450822"/>
            <a:ext cx="5300420" cy="4343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730250" y="1386522"/>
            <a:ext cx="17932400" cy="970582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 dirty="0">
                <a:solidFill>
                  <a:srgbClr val="8F00FF"/>
                </a:solidFill>
                <a:latin typeface="Trebuchet MS"/>
                <a:cs typeface="Trebuchet MS"/>
              </a:rPr>
              <a:t>ПРОБЛЕМА ДИСФУНКЦИИ ТАЗОВОГО ДНА (ДТД)</a:t>
            </a:r>
            <a:endParaRPr sz="5900" dirty="0">
              <a:latin typeface="Trebuchet MS"/>
              <a:cs typeface="Trebuchet MS"/>
            </a:endParaRPr>
          </a:p>
        </p:txBody>
      </p:sp>
      <p:sp>
        <p:nvSpPr>
          <p:cNvPr id="50" name="Прямоугольник 49"/>
          <p:cNvSpPr/>
          <p:nvPr/>
        </p:nvSpPr>
        <p:spPr bwMode="auto">
          <a:xfrm>
            <a:off x="702634" y="2911475"/>
            <a:ext cx="189506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8F00FF"/>
                </a:solidFill>
                <a:latin typeface="Microsoft Sans Serif"/>
                <a:cs typeface="Microsoft Sans Serif"/>
              </a:rPr>
              <a:t>Дисфункция тазового дна </a:t>
            </a:r>
            <a:r>
              <a:rPr lang="ru-RU" sz="2400" dirty="0">
                <a:latin typeface="Microsoft Sans Serif"/>
                <a:cs typeface="Microsoft Sans Serif"/>
              </a:rPr>
              <a:t>– распространенное многофакторное заболевание, основными проявлениями которого являются: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 dirty="0">
                <a:latin typeface="Microsoft Sans Serif"/>
                <a:cs typeface="Microsoft Sans Serif"/>
              </a:rPr>
              <a:t>пролапс тазовых органов (46,6%) </a:t>
            </a:r>
            <a:r>
              <a:rPr lang="en-US" sz="2400" dirty="0">
                <a:latin typeface="Microsoft Sans Serif"/>
                <a:cs typeface="Microsoft Sans Serif"/>
              </a:rPr>
              <a:t>[</a:t>
            </a:r>
            <a:r>
              <a:rPr lang="ru-RU" sz="2400" dirty="0">
                <a:latin typeface="Microsoft Sans Serif"/>
                <a:cs typeface="Microsoft Sans Serif"/>
              </a:rPr>
              <a:t>1</a:t>
            </a:r>
            <a:r>
              <a:rPr lang="en-US" sz="2400" dirty="0">
                <a:latin typeface="Microsoft Sans Serif"/>
                <a:cs typeface="Microsoft Sans Serif"/>
              </a:rPr>
              <a:t>]</a:t>
            </a:r>
            <a:r>
              <a:rPr lang="ru-RU" sz="2400" dirty="0">
                <a:latin typeface="Microsoft Sans Serif"/>
                <a:cs typeface="Microsoft Sans Serif"/>
              </a:rPr>
              <a:t>;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 dirty="0">
                <a:latin typeface="Microsoft Sans Serif"/>
                <a:cs typeface="Microsoft Sans Serif"/>
              </a:rPr>
              <a:t>стрессовое недержание мочи (49,7%) </a:t>
            </a:r>
            <a:r>
              <a:rPr lang="en-US" sz="2400" dirty="0">
                <a:latin typeface="Microsoft Sans Serif"/>
                <a:cs typeface="Microsoft Sans Serif"/>
              </a:rPr>
              <a:t>[</a:t>
            </a:r>
            <a:r>
              <a:rPr lang="ru-RU" sz="2400" dirty="0">
                <a:latin typeface="Microsoft Sans Serif"/>
                <a:cs typeface="Microsoft Sans Serif"/>
              </a:rPr>
              <a:t>1</a:t>
            </a:r>
            <a:r>
              <a:rPr lang="en-US" sz="2400" dirty="0">
                <a:latin typeface="Microsoft Sans Serif"/>
                <a:cs typeface="Microsoft Sans Serif"/>
              </a:rPr>
              <a:t>]</a:t>
            </a:r>
            <a:r>
              <a:rPr lang="ru-RU" sz="2400" dirty="0">
                <a:latin typeface="Microsoft Sans Serif"/>
                <a:cs typeface="Microsoft Sans Serif"/>
              </a:rPr>
              <a:t>;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 dirty="0">
                <a:latin typeface="Microsoft Sans Serif"/>
                <a:cs typeface="Microsoft Sans Serif"/>
              </a:rPr>
              <a:t>недержание кала (43,3%) </a:t>
            </a:r>
            <a:r>
              <a:rPr lang="en-US" sz="2400" dirty="0">
                <a:latin typeface="Microsoft Sans Serif"/>
                <a:cs typeface="Microsoft Sans Serif"/>
              </a:rPr>
              <a:t>[</a:t>
            </a:r>
            <a:r>
              <a:rPr lang="ru-RU" sz="2400" dirty="0">
                <a:latin typeface="Microsoft Sans Serif"/>
                <a:cs typeface="Microsoft Sans Serif"/>
              </a:rPr>
              <a:t>1</a:t>
            </a:r>
            <a:r>
              <a:rPr lang="en-US" sz="2400" dirty="0">
                <a:latin typeface="Microsoft Sans Serif"/>
                <a:cs typeface="Microsoft Sans Serif"/>
              </a:rPr>
              <a:t>]</a:t>
            </a:r>
            <a:r>
              <a:rPr lang="ru-RU" sz="2400" dirty="0">
                <a:latin typeface="Microsoft Sans Serif"/>
                <a:cs typeface="Microsoft Sans Serif"/>
              </a:rPr>
              <a:t>;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 dirty="0">
                <a:latin typeface="Microsoft Sans Serif"/>
                <a:cs typeface="Microsoft Sans Serif"/>
              </a:rPr>
              <a:t>хронические тазовые боли.</a:t>
            </a:r>
          </a:p>
          <a:p>
            <a:pPr>
              <a:defRPr/>
            </a:pPr>
            <a:endParaRPr lang="ru-RU" sz="2400" dirty="0">
              <a:latin typeface="Microsoft Sans Serif"/>
              <a:cs typeface="Microsoft Sans Serif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16941C-452D-4A40-B69C-1BD2EFE1C0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3" r="27024"/>
          <a:stretch/>
        </p:blipFill>
        <p:spPr>
          <a:xfrm>
            <a:off x="11804649" y="3566483"/>
            <a:ext cx="1925326" cy="4042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2AF1D14-41A6-4B39-AF52-4E9C3A104A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0" r="19313"/>
          <a:stretch/>
        </p:blipFill>
        <p:spPr>
          <a:xfrm>
            <a:off x="16338970" y="3566484"/>
            <a:ext cx="2445681" cy="4041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368486-830E-4CB3-B00D-4DD1C70B228C}"/>
              </a:ext>
            </a:extLst>
          </p:cNvPr>
          <p:cNvSpPr txBox="1"/>
          <p:nvPr/>
        </p:nvSpPr>
        <p:spPr>
          <a:xfrm>
            <a:off x="11125922" y="7694284"/>
            <a:ext cx="3282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&gt; </a:t>
            </a:r>
            <a:r>
              <a:rPr lang="ru-RU" sz="24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50% </a:t>
            </a:r>
            <a:r>
              <a:rPr lang="ru-RU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имеют один из симптомов ДТД 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[2]</a:t>
            </a:r>
            <a:endParaRPr lang="ru-RU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1F7C89-F621-4696-87A6-D441138F13C9}"/>
              </a:ext>
            </a:extLst>
          </p:cNvPr>
          <p:cNvSpPr txBox="1"/>
          <p:nvPr/>
        </p:nvSpPr>
        <p:spPr bwMode="auto">
          <a:xfrm>
            <a:off x="14844526" y="7747425"/>
            <a:ext cx="4808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73,9%</a:t>
            </a:r>
            <a:r>
              <a:rPr lang="ru-RU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имеют недержание мочи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</a:t>
            </a:r>
            <a:endParaRPr lang="ru-RU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61,7%</a:t>
            </a:r>
            <a:r>
              <a:rPr lang="ru-RU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- пролапс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[3]</a:t>
            </a:r>
            <a:endParaRPr lang="ru-RU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B7B7E6-9E3B-4AA3-B22F-7A0D522177E0}"/>
              </a:ext>
            </a:extLst>
          </p:cNvPr>
          <p:cNvSpPr txBox="1"/>
          <p:nvPr/>
        </p:nvSpPr>
        <p:spPr>
          <a:xfrm>
            <a:off x="10585449" y="8717364"/>
            <a:ext cx="906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1. Иванюк И. С. Оценка распространенности дисфункции тазового дна у женщин репродуктивного возраста на основе анкетирования  </a:t>
            </a:r>
          </a:p>
          <a:p>
            <a:pPr algn="just"/>
            <a:r>
              <a:rPr lang="ru-RU" dirty="0"/>
              <a:t>2. </a:t>
            </a:r>
            <a:r>
              <a:rPr lang="en-US" dirty="0"/>
              <a:t>Nik-</a:t>
            </a:r>
            <a:r>
              <a:rPr lang="en-US" dirty="0" err="1"/>
              <a:t>Ahd</a:t>
            </a:r>
            <a:r>
              <a:rPr lang="en-US" dirty="0"/>
              <a:t> F</a:t>
            </a:r>
            <a:r>
              <a:rPr lang="ru-RU" dirty="0"/>
              <a:t>. </a:t>
            </a:r>
            <a:r>
              <a:rPr lang="en-US" dirty="0" err="1"/>
              <a:t>UroARC</a:t>
            </a:r>
            <a:r>
              <a:rPr lang="en-US" dirty="0"/>
              <a:t>: A novel surgical risk calculator for older adults undergoing pelvic organ prolapse and stress urinary incontinence surgery</a:t>
            </a:r>
            <a:endParaRPr lang="ru-RU" dirty="0"/>
          </a:p>
          <a:p>
            <a:pPr algn="just"/>
            <a:r>
              <a:rPr lang="ru-RU" dirty="0"/>
              <a:t>3. Михельсон А. А. Результаты персонифицированного алгоритма ведения женщин после родов в аспекте профилактики дисфункции тазового дна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F171702-3456-480D-9864-440620F2C1E6}"/>
              </a:ext>
            </a:extLst>
          </p:cNvPr>
          <p:cNvSpPr/>
          <p:nvPr/>
        </p:nvSpPr>
        <p:spPr>
          <a:xfrm>
            <a:off x="2840448" y="5303486"/>
            <a:ext cx="4724400" cy="1180126"/>
          </a:xfrm>
          <a:prstGeom prst="rect">
            <a:avLst/>
          </a:prstGeom>
          <a:solidFill>
            <a:srgbClr val="FBB3C1"/>
          </a:solidFill>
          <a:ln>
            <a:solidFill>
              <a:srgbClr val="FBB3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>
                <a:solidFill>
                  <a:srgbClr val="8F00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Длительное течение </a:t>
            </a:r>
            <a:r>
              <a:rPr lang="ru-RU" sz="2400" dirty="0">
                <a:solidFill>
                  <a:srgbClr val="8F00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ДТД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95D0C49-6478-4D1D-B8CB-51B5922DCE08}"/>
              </a:ext>
            </a:extLst>
          </p:cNvPr>
          <p:cNvSpPr/>
          <p:nvPr/>
        </p:nvSpPr>
        <p:spPr bwMode="auto">
          <a:xfrm>
            <a:off x="2840448" y="7104221"/>
            <a:ext cx="4724400" cy="1180126"/>
          </a:xfrm>
          <a:prstGeom prst="rect">
            <a:avLst/>
          </a:prstGeom>
          <a:solidFill>
            <a:srgbClr val="FBB3C1"/>
          </a:solidFill>
          <a:ln>
            <a:solidFill>
              <a:srgbClr val="FBB3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8F00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Прогрессирование</a:t>
            </a:r>
            <a:endParaRPr lang="ru-RU" sz="2000" dirty="0">
              <a:solidFill>
                <a:srgbClr val="8F00FF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77E1B2B-11E6-4549-9900-6280F01E64C5}"/>
              </a:ext>
            </a:extLst>
          </p:cNvPr>
          <p:cNvSpPr/>
          <p:nvPr/>
        </p:nvSpPr>
        <p:spPr bwMode="auto">
          <a:xfrm>
            <a:off x="5327650" y="9004464"/>
            <a:ext cx="4724400" cy="1180126"/>
          </a:xfrm>
          <a:prstGeom prst="rect">
            <a:avLst/>
          </a:prstGeom>
          <a:solidFill>
            <a:srgbClr val="FBB3C1"/>
          </a:solidFill>
          <a:ln>
            <a:solidFill>
              <a:srgbClr val="FBB3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8F00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Оперативное лечение</a:t>
            </a:r>
          </a:p>
          <a:p>
            <a:pPr algn="ctr"/>
            <a:r>
              <a:rPr lang="ru-RU" sz="2400" dirty="0">
                <a:solidFill>
                  <a:srgbClr val="8F00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19 000 руб. – 148 000 руб.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1F6228E-F470-4C5B-B7CB-F851220845F8}"/>
              </a:ext>
            </a:extLst>
          </p:cNvPr>
          <p:cNvSpPr/>
          <p:nvPr/>
        </p:nvSpPr>
        <p:spPr bwMode="auto">
          <a:xfrm>
            <a:off x="247650" y="9004464"/>
            <a:ext cx="4724400" cy="1180126"/>
          </a:xfrm>
          <a:prstGeom prst="rect">
            <a:avLst/>
          </a:prstGeom>
          <a:solidFill>
            <a:srgbClr val="FBB3C1"/>
          </a:solidFill>
          <a:ln>
            <a:solidFill>
              <a:srgbClr val="FBB3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8F00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Консервативное лечение</a:t>
            </a:r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5D8B563B-B69C-441D-A1DB-1F297A90960F}"/>
              </a:ext>
            </a:extLst>
          </p:cNvPr>
          <p:cNvSpPr/>
          <p:nvPr/>
        </p:nvSpPr>
        <p:spPr>
          <a:xfrm>
            <a:off x="4794251" y="6483612"/>
            <a:ext cx="761999" cy="720117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01C5FC98-36B6-459F-A003-C2E6E3CE0350}"/>
              </a:ext>
            </a:extLst>
          </p:cNvPr>
          <p:cNvSpPr/>
          <p:nvPr/>
        </p:nvSpPr>
        <p:spPr bwMode="auto">
          <a:xfrm>
            <a:off x="3270250" y="8284347"/>
            <a:ext cx="761999" cy="720117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5A901CB3-35DE-4243-921B-546692B5E2ED}"/>
              </a:ext>
            </a:extLst>
          </p:cNvPr>
          <p:cNvSpPr/>
          <p:nvPr/>
        </p:nvSpPr>
        <p:spPr bwMode="auto">
          <a:xfrm>
            <a:off x="6371587" y="8284347"/>
            <a:ext cx="761999" cy="720117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01FC5A1E-7D61-4E71-AD89-8D23E4E72BA3}"/>
              </a:ext>
            </a:extLst>
          </p:cNvPr>
          <p:cNvCxnSpPr>
            <a:cxnSpLocks/>
          </p:cNvCxnSpPr>
          <p:nvPr/>
        </p:nvCxnSpPr>
        <p:spPr>
          <a:xfrm flipH="1">
            <a:off x="2924569" y="8069279"/>
            <a:ext cx="1346639" cy="11600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A588D1F3-E497-426E-AD5D-B182F52C179C}"/>
              </a:ext>
            </a:extLst>
          </p:cNvPr>
          <p:cNvCxnSpPr/>
          <p:nvPr/>
        </p:nvCxnSpPr>
        <p:spPr bwMode="auto">
          <a:xfrm>
            <a:off x="3001843" y="8122420"/>
            <a:ext cx="1496063" cy="11262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603250" y="1497725"/>
            <a:ext cx="18973800" cy="891714"/>
          </a:xfrm>
          <a:prstGeom prst="rect">
            <a:avLst/>
          </a:prstGeom>
        </p:spPr>
        <p:txBody>
          <a:bodyPr vert="horz" wrap="square" lIns="36000" tIns="90170" rIns="36000" bIns="36000" rtlCol="0">
            <a:spAutoFit/>
          </a:bodyPr>
          <a:lstStyle/>
          <a:p>
            <a:pPr marL="12700" marR="5080" algn="just">
              <a:lnSpc>
                <a:spcPts val="6600"/>
              </a:lnSpc>
              <a:spcBef>
                <a:spcPts val="710"/>
              </a:spcBef>
              <a:defRPr/>
            </a:pPr>
            <a:r>
              <a:rPr sz="4400" b="1" spc="-45" dirty="0">
                <a:solidFill>
                  <a:srgbClr val="8F00FF"/>
                </a:solidFill>
                <a:latin typeface="Trebuchet MS"/>
                <a:cs typeface="Trebuchet MS"/>
              </a:rPr>
              <a:t>Р</a:t>
            </a:r>
            <a:r>
              <a:rPr lang="ru-RU" sz="4400" b="1" spc="-45" dirty="0">
                <a:solidFill>
                  <a:srgbClr val="8F00FF"/>
                </a:solidFill>
                <a:latin typeface="Trebuchet MS"/>
                <a:cs typeface="Trebuchet MS"/>
              </a:rPr>
              <a:t>ЕШЕНИЕ – СОЗДАНИЕ ПРОГРАММНОГО СРЕДСТВА ПРОГНОЗИРОВАНИЯ</a:t>
            </a:r>
            <a:endParaRPr sz="4400" dirty="0">
              <a:latin typeface="Trebuchet MS"/>
              <a:cs typeface="Trebuchet MS"/>
            </a:endParaRPr>
          </a:p>
        </p:txBody>
      </p:sp>
      <p:sp>
        <p:nvSpPr>
          <p:cNvPr id="47" name="Прямоугольник 46"/>
          <p:cNvSpPr/>
          <p:nvPr/>
        </p:nvSpPr>
        <p:spPr bwMode="auto">
          <a:xfrm>
            <a:off x="603250" y="2987675"/>
            <a:ext cx="944879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spc="65" dirty="0">
                <a:latin typeface="Microsoft Sans Serif"/>
                <a:cs typeface="Microsoft Sans Serif"/>
              </a:rPr>
              <a:t>Программное средство позволит:</a:t>
            </a:r>
          </a:p>
          <a:p>
            <a:pPr marL="514350" indent="-514350" algn="just">
              <a:buAutoNum type="arabicPeriod"/>
              <a:defRPr/>
            </a:pPr>
            <a:r>
              <a:rPr lang="ru-RU" sz="2800" spc="65" dirty="0">
                <a:latin typeface="Microsoft Sans Serif"/>
                <a:cs typeface="Microsoft Sans Serif"/>
              </a:rPr>
              <a:t>выявлять женщин </a:t>
            </a:r>
            <a:r>
              <a:rPr lang="ru-RU" sz="2800" spc="65" dirty="0">
                <a:solidFill>
                  <a:srgbClr val="8F00FF"/>
                </a:solidFill>
                <a:latin typeface="Microsoft Sans Serif"/>
                <a:cs typeface="Microsoft Sans Serif"/>
              </a:rPr>
              <a:t>с высоким риском ДТД;</a:t>
            </a:r>
          </a:p>
          <a:p>
            <a:pPr marL="514350" indent="-514350" algn="just">
              <a:buAutoNum type="arabicPeriod"/>
              <a:defRPr/>
            </a:pPr>
            <a:r>
              <a:rPr lang="ru-RU" sz="2800" spc="65" dirty="0">
                <a:solidFill>
                  <a:srgbClr val="8F00FF"/>
                </a:solidFill>
                <a:latin typeface="Microsoft Sans Serif"/>
                <a:cs typeface="Microsoft Sans Serif"/>
              </a:rPr>
              <a:t>контролировать течение </a:t>
            </a:r>
            <a:r>
              <a:rPr lang="ru-RU" sz="2800" spc="65" dirty="0">
                <a:latin typeface="Microsoft Sans Serif"/>
                <a:cs typeface="Microsoft Sans Serif"/>
              </a:rPr>
              <a:t>патологии;</a:t>
            </a:r>
          </a:p>
          <a:p>
            <a:pPr marL="514350" indent="-514350" algn="just">
              <a:buAutoNum type="arabicPeriod"/>
              <a:defRPr/>
            </a:pPr>
            <a:r>
              <a:rPr lang="ru-RU" sz="2800" spc="65" dirty="0">
                <a:latin typeface="Microsoft Sans Serif"/>
                <a:cs typeface="Microsoft Sans Serif"/>
              </a:rPr>
              <a:t>проводить </a:t>
            </a:r>
            <a:r>
              <a:rPr lang="ru-RU" sz="2800" spc="65" dirty="0">
                <a:solidFill>
                  <a:srgbClr val="8F00FF"/>
                </a:solidFill>
                <a:latin typeface="Microsoft Sans Serif"/>
                <a:cs typeface="Microsoft Sans Serif"/>
              </a:rPr>
              <a:t>профилактические мероприятия.</a:t>
            </a:r>
          </a:p>
          <a:p>
            <a:pPr marL="514350" indent="-514350" algn="just">
              <a:buAutoNum type="arabicPeriod"/>
              <a:defRPr/>
            </a:pPr>
            <a:endParaRPr lang="ru-RU" sz="2800" spc="65" dirty="0">
              <a:latin typeface="Microsoft Sans Serif"/>
              <a:cs typeface="Microsoft Sans Serif"/>
            </a:endParaRPr>
          </a:p>
          <a:p>
            <a:pPr algn="just">
              <a:defRPr/>
            </a:pPr>
            <a:r>
              <a:rPr lang="ru-RU" sz="2800" spc="65" dirty="0">
                <a:latin typeface="Microsoft Sans Serif"/>
                <a:cs typeface="Microsoft Sans Serif"/>
              </a:rPr>
              <a:t>Программный комплекс может применяться:</a:t>
            </a:r>
          </a:p>
          <a:p>
            <a:pPr marL="457200" indent="-457200" algn="just">
              <a:buAutoNum type="arabicPeriod"/>
              <a:defRPr/>
            </a:pPr>
            <a:r>
              <a:rPr lang="ru-RU" sz="2800" spc="65" dirty="0">
                <a:latin typeface="Microsoft Sans Serif"/>
                <a:cs typeface="Microsoft Sans Serif"/>
              </a:rPr>
              <a:t>врачами-специалистами;</a:t>
            </a:r>
          </a:p>
          <a:p>
            <a:pPr marL="514350" indent="-514350" algn="just">
              <a:buAutoNum type="arabicPeriod"/>
              <a:defRPr/>
            </a:pPr>
            <a:r>
              <a:rPr lang="ru-RU" sz="2800" spc="65" dirty="0">
                <a:latin typeface="Microsoft Sans Serif"/>
                <a:cs typeface="Microsoft Sans Serif"/>
              </a:rPr>
              <a:t>женщинами.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493068-D8E0-4DFB-BE74-F8309CA20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0450" y="2987675"/>
            <a:ext cx="6172200" cy="61722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12A5D8D-2BF9-49DC-BD08-F377FA5634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7" t="8400" r="7574" b="8400"/>
          <a:stretch/>
        </p:blipFill>
        <p:spPr>
          <a:xfrm>
            <a:off x="8209499" y="6919129"/>
            <a:ext cx="2318725" cy="227497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C928F21-71FA-4EC8-A581-72A42583A4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652" y="5654675"/>
            <a:ext cx="3045007" cy="194119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9F989E4-B44C-4780-A7D2-73C39BBA28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7" b="12671"/>
          <a:stretch/>
        </p:blipFill>
        <p:spPr>
          <a:xfrm>
            <a:off x="3313627" y="6527105"/>
            <a:ext cx="3152025" cy="24501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A9236D4-15D4-4C83-848B-3419220BB38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9" t="14287" r="21939" b="11734"/>
          <a:stretch/>
        </p:blipFill>
        <p:spPr>
          <a:xfrm>
            <a:off x="637457" y="6919129"/>
            <a:ext cx="2372550" cy="31274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17758" y="961426"/>
            <a:ext cx="4412615" cy="170180"/>
            <a:chOff x="17758" y="961426"/>
            <a:chExt cx="441261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1775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605206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92654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50857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34044" y="961426"/>
              <a:ext cx="2096135" cy="170180"/>
            </a:xfrm>
            <a:custGeom>
              <a:avLst/>
              <a:gdLst/>
              <a:ahLst/>
              <a:cxnLst/>
              <a:rect l="l" t="t" r="r" b="b"/>
              <a:pathLst>
                <a:path w="2096135" h="170180" extrusionOk="0">
                  <a:moveTo>
                    <a:pt x="209575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2095758" y="170120"/>
                  </a:lnTo>
                  <a:lnTo>
                    <a:pt x="2095758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75117" y="10832026"/>
            <a:ext cx="4021454" cy="476884"/>
            <a:chOff x="10075117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751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8573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106985" y="10832026"/>
            <a:ext cx="3997325" cy="476884"/>
            <a:chOff x="16106985" y="10832026"/>
            <a:chExt cx="3997325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10698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117594" y="10832026"/>
              <a:ext cx="1986914" cy="476884"/>
            </a:xfrm>
            <a:custGeom>
              <a:avLst/>
              <a:gdLst/>
              <a:ahLst/>
              <a:cxnLst/>
              <a:rect l="l" t="t" r="r" b="b"/>
              <a:pathLst>
                <a:path w="1986915" h="476884" extrusionOk="0">
                  <a:moveTo>
                    <a:pt x="1986494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1986494" y="476529"/>
                  </a:lnTo>
                  <a:lnTo>
                    <a:pt x="1986494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24145" y="10832026"/>
            <a:ext cx="10053319" cy="476884"/>
            <a:chOff x="24145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5811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45384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1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11" y="476529"/>
                  </a:lnTo>
                  <a:lnTo>
                    <a:pt x="201311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3477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24142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091" y="0"/>
                  </a:moveTo>
                  <a:lnTo>
                    <a:pt x="8042478" y="0"/>
                  </a:lnTo>
                  <a:lnTo>
                    <a:pt x="8042478" y="476529"/>
                  </a:lnTo>
                  <a:lnTo>
                    <a:pt x="10053091" y="476529"/>
                  </a:lnTo>
                  <a:lnTo>
                    <a:pt x="10053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9636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86226" y="1497725"/>
            <a:ext cx="1495702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40" dirty="0">
                <a:solidFill>
                  <a:srgbClr val="8F00FF"/>
                </a:solidFill>
                <a:latin typeface="Trebuchet MS"/>
                <a:cs typeface="Trebuchet MS"/>
              </a:rPr>
              <a:t>ТЕХНОЛОГИЧЕСКОЕ ЯДРО ПРОЕКТА</a:t>
            </a:r>
            <a:endParaRPr sz="5900" dirty="0">
              <a:latin typeface="Trebuchet MS"/>
              <a:cs typeface="Trebuchet MS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8718362" y="2716269"/>
            <a:ext cx="104612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spc="-65" dirty="0">
                <a:latin typeface="Microsoft Sans Serif"/>
                <a:cs typeface="Microsoft Sans Serif"/>
              </a:rPr>
              <a:t>После обучения </a:t>
            </a:r>
            <a:r>
              <a:rPr lang="ru-RU" sz="2400" spc="-65" dirty="0">
                <a:solidFill>
                  <a:srgbClr val="8F00FF"/>
                </a:solidFill>
                <a:latin typeface="Microsoft Sans Serif"/>
                <a:cs typeface="Microsoft Sans Serif"/>
              </a:rPr>
              <a:t>нейросеть сможет выявлять зависимости</a:t>
            </a:r>
            <a:r>
              <a:rPr lang="ru-RU" sz="2400" spc="-65" dirty="0">
                <a:latin typeface="Microsoft Sans Serif"/>
                <a:cs typeface="Microsoft Sans Serif"/>
              </a:rPr>
              <a:t> между данными, </a:t>
            </a:r>
            <a:r>
              <a:rPr lang="ru-RU" sz="2400" spc="-65" dirty="0">
                <a:solidFill>
                  <a:srgbClr val="8F00FF"/>
                </a:solidFill>
                <a:latin typeface="Microsoft Sans Serif"/>
                <a:cs typeface="Microsoft Sans Serif"/>
              </a:rPr>
              <a:t>выполнять обобщение, возвращать верный результат </a:t>
            </a:r>
            <a:r>
              <a:rPr lang="ru-RU" sz="2400" spc="-65" dirty="0">
                <a:latin typeface="Microsoft Sans Serif"/>
                <a:cs typeface="Microsoft Sans Serif"/>
              </a:rPr>
              <a:t>на основании данных, отсутствующих при обучении, а также неполных и частично искаженных данных. Также нейросеть </a:t>
            </a:r>
            <a:r>
              <a:rPr lang="ru-RU" sz="2400" spc="-65" dirty="0">
                <a:solidFill>
                  <a:srgbClr val="8F00FF"/>
                </a:solidFill>
                <a:latin typeface="Microsoft Sans Serif"/>
                <a:cs typeface="Microsoft Sans Serif"/>
              </a:rPr>
              <a:t>сможет анализировать влияние факторов </a:t>
            </a:r>
            <a:r>
              <a:rPr lang="ru-RU" sz="2400" spc="-65" dirty="0">
                <a:latin typeface="Microsoft Sans Serif"/>
                <a:cs typeface="Microsoft Sans Serif"/>
              </a:rPr>
              <a:t>и выявлять наиболее значимые.</a:t>
            </a:r>
          </a:p>
          <a:p>
            <a:pPr algn="just">
              <a:defRPr/>
            </a:pPr>
            <a:endParaRPr lang="ru-RU" sz="2400" spc="-65" dirty="0">
              <a:latin typeface="Microsoft Sans Serif"/>
              <a:cs typeface="Microsoft Sans Serif"/>
            </a:endParaRPr>
          </a:p>
          <a:p>
            <a:pPr algn="just">
              <a:defRPr/>
            </a:pPr>
            <a:r>
              <a:rPr lang="ru-RU" sz="2400" spc="-65" dirty="0">
                <a:solidFill>
                  <a:srgbClr val="8F00FF"/>
                </a:solidFill>
                <a:latin typeface="Microsoft Sans Serif"/>
                <a:cs typeface="Microsoft Sans Serif"/>
              </a:rPr>
              <a:t>Критическая технология: </a:t>
            </a:r>
            <a:r>
              <a:rPr lang="ru-RU" sz="2400" spc="-65" dirty="0">
                <a:latin typeface="Microsoft Sans Serif"/>
                <a:cs typeface="Microsoft Sans Serif"/>
              </a:rPr>
              <a:t>технологии разработки медицинских изделий нового поколения, включая </a:t>
            </a:r>
            <a:r>
              <a:rPr lang="ru-RU" sz="2400" spc="-65" dirty="0" err="1">
                <a:latin typeface="Microsoft Sans Serif"/>
                <a:cs typeface="Microsoft Sans Serif"/>
              </a:rPr>
              <a:t>биогибридные</a:t>
            </a:r>
            <a:r>
              <a:rPr lang="ru-RU" sz="2400" spc="-65" dirty="0">
                <a:latin typeface="Microsoft Sans Serif"/>
                <a:cs typeface="Microsoft Sans Serif"/>
              </a:rPr>
              <a:t>, бионические технологии и </a:t>
            </a:r>
            <a:r>
              <a:rPr lang="ru-RU" sz="2400" spc="-65" dirty="0" err="1">
                <a:latin typeface="Microsoft Sans Serif"/>
                <a:cs typeface="Microsoft Sans Serif"/>
              </a:rPr>
              <a:t>нейротехнологии</a:t>
            </a:r>
            <a:r>
              <a:rPr lang="ru-RU" sz="2400" spc="-65" dirty="0">
                <a:latin typeface="Microsoft Sans Serif"/>
                <a:cs typeface="Microsoft Sans Serif"/>
              </a:rPr>
              <a:t>.</a:t>
            </a:r>
            <a:endParaRPr sz="1600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171540FD-207F-45B6-ADD0-7A747C7057F1}"/>
              </a:ext>
            </a:extLst>
          </p:cNvPr>
          <p:cNvSpPr/>
          <p:nvPr/>
        </p:nvSpPr>
        <p:spPr bwMode="auto">
          <a:xfrm>
            <a:off x="1182393" y="7690519"/>
            <a:ext cx="6422624" cy="2209800"/>
          </a:xfrm>
          <a:prstGeom prst="rect">
            <a:avLst/>
          </a:prstGeom>
          <a:solidFill>
            <a:srgbClr val="FBB3C1"/>
          </a:solidFill>
          <a:ln>
            <a:solidFill>
              <a:srgbClr val="FBB3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>
                <a:solidFill>
                  <a:srgbClr val="8F00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Минимизация неверного результата</a:t>
            </a:r>
            <a:endParaRPr lang="ru-RU" sz="2800" dirty="0">
              <a:solidFill>
                <a:srgbClr val="8F00FF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842A9C28-0995-494E-BA3B-799F60EBD57E}"/>
              </a:ext>
            </a:extLst>
          </p:cNvPr>
          <p:cNvSpPr/>
          <p:nvPr/>
        </p:nvSpPr>
        <p:spPr bwMode="auto">
          <a:xfrm>
            <a:off x="1182393" y="5027689"/>
            <a:ext cx="6422624" cy="2209800"/>
          </a:xfrm>
          <a:prstGeom prst="rect">
            <a:avLst/>
          </a:prstGeom>
          <a:solidFill>
            <a:srgbClr val="FBB3C1"/>
          </a:solidFill>
          <a:ln>
            <a:solidFill>
              <a:srgbClr val="FBB3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8F00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Используемая модель – градиентный </a:t>
            </a:r>
            <a:r>
              <a:rPr lang="ru-RU" sz="2800" dirty="0" err="1">
                <a:solidFill>
                  <a:srgbClr val="8F00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бустинг</a:t>
            </a:r>
            <a:endParaRPr lang="ru-RU" sz="2800" dirty="0">
              <a:solidFill>
                <a:srgbClr val="8F00FF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6" name="Стрелка: изогнутая вверх 25">
            <a:extLst>
              <a:ext uri="{FF2B5EF4-FFF2-40B4-BE49-F238E27FC236}">
                <a16:creationId xmlns:a16="http://schemas.microsoft.com/office/drawing/2014/main" id="{CC82DA59-B925-4FB9-B233-0EB91DE6CE6D}"/>
              </a:ext>
            </a:extLst>
          </p:cNvPr>
          <p:cNvSpPr/>
          <p:nvPr/>
        </p:nvSpPr>
        <p:spPr>
          <a:xfrm rot="16200000" flipH="1" flipV="1">
            <a:off x="51451" y="7147574"/>
            <a:ext cx="1332673" cy="890537"/>
          </a:xfrm>
          <a:prstGeom prst="curvedUp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A0B7F58-E1DD-4EAD-9032-6ECCA5855944}"/>
              </a:ext>
            </a:extLst>
          </p:cNvPr>
          <p:cNvSpPr/>
          <p:nvPr/>
        </p:nvSpPr>
        <p:spPr>
          <a:xfrm>
            <a:off x="924514" y="3029166"/>
            <a:ext cx="69383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n w="0">
                  <a:noFill/>
                </a:ln>
                <a:solidFill>
                  <a:srgbClr val="94282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Преимущество выбранной технологии – обучение нейросети!!!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787108C-945C-42D6-8ACE-96BA421C93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9" t="16744" r="6748" b="8992"/>
          <a:stretch/>
        </p:blipFill>
        <p:spPr>
          <a:xfrm>
            <a:off x="11483765" y="5959111"/>
            <a:ext cx="7437942" cy="41572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 dirty="0">
                <a:solidFill>
                  <a:srgbClr val="8F00FF"/>
                </a:solidFill>
                <a:latin typeface="Trebuchet MS"/>
                <a:cs typeface="Trebuchet MS"/>
              </a:rPr>
              <a:t>КОНКУРЕНТЫ И АНАЛОГИ</a:t>
            </a:r>
            <a:endParaRPr dirty="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272561"/>
              </p:ext>
            </p:extLst>
          </p:nvPr>
        </p:nvGraphicFramePr>
        <p:xfrm>
          <a:off x="699052" y="2695581"/>
          <a:ext cx="18721283" cy="7863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6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6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64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964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96455">
                  <a:extLst>
                    <a:ext uri="{9D8B030D-6E8A-4147-A177-3AD203B41FA5}">
                      <a16:colId xmlns:a16="http://schemas.microsoft.com/office/drawing/2014/main" val="2490679566"/>
                    </a:ext>
                  </a:extLst>
                </a:gridCol>
                <a:gridCol w="2596455">
                  <a:extLst>
                    <a:ext uri="{9D8B030D-6E8A-4147-A177-3AD203B41FA5}">
                      <a16:colId xmlns:a16="http://schemas.microsoft.com/office/drawing/2014/main" val="624167682"/>
                    </a:ext>
                  </a:extLst>
                </a:gridCol>
              </a:tblGrid>
              <a:tr h="144991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 dirty="0"/>
                        <a:t>Характеристики продукта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 dirty="0"/>
                        <a:t>Разрабатываемое программное средство прогнозирования ДТД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 dirty="0"/>
                        <a:t>POP Risk Calculator, </a:t>
                      </a:r>
                      <a:r>
                        <a:rPr lang="ru-RU" sz="2400" dirty="0"/>
                        <a:t>США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 dirty="0"/>
                        <a:t>SUI Risk Tool</a:t>
                      </a:r>
                      <a:r>
                        <a:rPr lang="ru-RU" sz="2400" dirty="0"/>
                        <a:t>, </a:t>
                      </a:r>
                    </a:p>
                    <a:p>
                      <a:pPr algn="ctr">
                        <a:defRPr/>
                      </a:pPr>
                      <a:r>
                        <a:rPr lang="ru-RU" sz="2400" dirty="0"/>
                        <a:t>Бразилия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 dirty="0"/>
                        <a:t>Программа «ДТД-Прогноз», Россия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 dirty="0" err="1"/>
                        <a:t>Elvie</a:t>
                      </a:r>
                      <a:r>
                        <a:rPr lang="en-US" sz="2400" dirty="0"/>
                        <a:t> / </a:t>
                      </a:r>
                      <a:r>
                        <a:rPr lang="en-US" sz="2400" dirty="0" err="1"/>
                        <a:t>Perifit</a:t>
                      </a:r>
                      <a:r>
                        <a:rPr lang="ru-RU" sz="2400" dirty="0"/>
                        <a:t>, Великобритания / Франция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 dirty="0"/>
                        <a:t>Squeezy</a:t>
                      </a:r>
                      <a:r>
                        <a:rPr lang="ru-RU" sz="2400" dirty="0"/>
                        <a:t>, Великобритания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9522"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2400" dirty="0"/>
                        <a:t>Возможности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2400" dirty="0"/>
                        <a:t>Прогноз и пролапса тазовых органов, и недержания мочи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2400" dirty="0"/>
                        <a:t>Прогноз только пролапса тазовых органов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Прогноз только недержания мочи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Прогноз и пролапса тазовых органов, и недержания мочи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2400" dirty="0"/>
                        <a:t>Тренировка мышц таза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Тренировка мышц таза, дневники самоконтроля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0200"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2400" dirty="0"/>
                        <a:t>Аудитория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2400" dirty="0"/>
                        <a:t>Женщины всех возрастных групп, с паритетом и без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2400" dirty="0"/>
                        <a:t>Женщины различного возраста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2400" dirty="0"/>
                        <a:t>Женщины в послеродовом периоде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Женщины в послеродовом периоде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2400" dirty="0"/>
                        <a:t>Не осуществляет прогноз, только корректирует патологию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2400" dirty="0"/>
                        <a:t>Не осуществляет прогноз, только корректирует патологию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2400" dirty="0"/>
                        <a:t>Технология в основе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2400" dirty="0"/>
                        <a:t>Методы машинного обучения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Методы машинного обучения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Методы машинного обучения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Методы машинного обучения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2400" dirty="0"/>
                        <a:t>Коммерческие продукты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2400" dirty="0"/>
                        <a:t>Специальные упражнения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60085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2400" dirty="0" err="1"/>
                        <a:t>Инвазивность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2400" dirty="0"/>
                        <a:t>Неинвазивное средство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Неинвазивное средство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Неинвазивное средство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Неинвазивное средство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Инвазивное средство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Неинвазивное средство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602218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2400" dirty="0"/>
                        <a:t>Доступность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2400" dirty="0"/>
                        <a:t>Доступно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Только в научных целях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Только в научных целях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Только в научных целях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Доступно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Доступно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60883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564999" y="1463675"/>
            <a:ext cx="5254581" cy="792328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spcBef>
                <a:spcPts val="135"/>
              </a:spcBef>
              <a:defRPr/>
            </a:pPr>
            <a:r>
              <a:rPr lang="ru-RU" sz="4800" b="1" spc="125" dirty="0">
                <a:solidFill>
                  <a:srgbClr val="8F00FF"/>
                </a:solidFill>
                <a:latin typeface="Trebuchet MS"/>
              </a:rPr>
              <a:t>РЫНОК</a:t>
            </a:r>
            <a:endParaRPr sz="1400" dirty="0"/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564999" y="9641995"/>
            <a:ext cx="125350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>
                <a:solidFill>
                  <a:srgbClr val="8F00FF"/>
                </a:solidFill>
              </a:rPr>
              <a:t>B2B:</a:t>
            </a:r>
            <a:r>
              <a:rPr lang="ru-RU" sz="2800" dirty="0"/>
              <a:t> годовые подписки для медицинских организаций (50 000 руб.);</a:t>
            </a:r>
            <a:endParaRPr lang="en-US" sz="28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>
                <a:solidFill>
                  <a:srgbClr val="8F00FF"/>
                </a:solidFill>
              </a:rPr>
              <a:t>B2C:</a:t>
            </a:r>
            <a:r>
              <a:rPr lang="ru-RU" sz="2800" dirty="0"/>
              <a:t> подписки для пользователей приложения (750 руб./мес.).</a:t>
            </a:r>
            <a:endParaRPr dirty="0"/>
          </a:p>
        </p:txBody>
      </p:sp>
      <p:sp>
        <p:nvSpPr>
          <p:cNvPr id="25" name="object 20">
            <a:extLst>
              <a:ext uri="{FF2B5EF4-FFF2-40B4-BE49-F238E27FC236}">
                <a16:creationId xmlns:a16="http://schemas.microsoft.com/office/drawing/2014/main" id="{A49C71DD-30E3-47EE-B08F-7DC969C6D87E}"/>
              </a:ext>
            </a:extLst>
          </p:cNvPr>
          <p:cNvSpPr txBox="1"/>
          <p:nvPr/>
        </p:nvSpPr>
        <p:spPr bwMode="auto">
          <a:xfrm>
            <a:off x="564999" y="8438220"/>
            <a:ext cx="8267851" cy="792328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spcBef>
                <a:spcPts val="135"/>
              </a:spcBef>
              <a:defRPr/>
            </a:pPr>
            <a:r>
              <a:rPr lang="ru-RU" sz="4800" b="1" spc="125" dirty="0">
                <a:solidFill>
                  <a:srgbClr val="8F00FF"/>
                </a:solidFill>
                <a:latin typeface="Trebuchet MS"/>
              </a:rPr>
              <a:t>МОДЕЛЬ МОНЕТИЗАЦИИ</a:t>
            </a:r>
            <a:endParaRPr sz="1400" dirty="0"/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299D75D-2414-44AD-8DA0-9F4A737C95B6}"/>
              </a:ext>
            </a:extLst>
          </p:cNvPr>
          <p:cNvGrpSpPr/>
          <p:nvPr/>
        </p:nvGrpSpPr>
        <p:grpSpPr>
          <a:xfrm>
            <a:off x="2179758" y="2318420"/>
            <a:ext cx="6019800" cy="5648128"/>
            <a:chOff x="3033181" y="5020083"/>
            <a:chExt cx="6019800" cy="5648128"/>
          </a:xfrm>
        </p:grpSpPr>
        <p:grpSp>
          <p:nvGrpSpPr>
            <p:cNvPr id="34" name="Группа 33">
              <a:extLst>
                <a:ext uri="{FF2B5EF4-FFF2-40B4-BE49-F238E27FC236}">
                  <a16:creationId xmlns:a16="http://schemas.microsoft.com/office/drawing/2014/main" id="{D3CD084C-A88D-426F-B60D-1D37ED6F9AF5}"/>
                </a:ext>
              </a:extLst>
            </p:cNvPr>
            <p:cNvGrpSpPr/>
            <p:nvPr/>
          </p:nvGrpSpPr>
          <p:grpSpPr>
            <a:xfrm>
              <a:off x="3033181" y="5020083"/>
              <a:ext cx="6019800" cy="5638800"/>
              <a:chOff x="3030449" y="5037623"/>
              <a:chExt cx="6019800" cy="5638800"/>
            </a:xfrm>
          </p:grpSpPr>
          <p:sp>
            <p:nvSpPr>
              <p:cNvPr id="21" name="Блок-схема: узел 20">
                <a:extLst>
                  <a:ext uri="{FF2B5EF4-FFF2-40B4-BE49-F238E27FC236}">
                    <a16:creationId xmlns:a16="http://schemas.microsoft.com/office/drawing/2014/main" id="{1AF4F590-EEB0-483F-A9CD-E37D3BD693EB}"/>
                  </a:ext>
                </a:extLst>
              </p:cNvPr>
              <p:cNvSpPr/>
              <p:nvPr/>
            </p:nvSpPr>
            <p:spPr>
              <a:xfrm>
                <a:off x="3030449" y="5037623"/>
                <a:ext cx="6019800" cy="5638800"/>
              </a:xfrm>
              <a:prstGeom prst="flowChartConnector">
                <a:avLst/>
              </a:prstGeom>
              <a:solidFill>
                <a:srgbClr val="8F00FF"/>
              </a:solidFill>
              <a:ln>
                <a:solidFill>
                  <a:srgbClr val="8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6C3B98E-DEC5-41DB-B8AF-4076724A0519}"/>
                  </a:ext>
                </a:extLst>
              </p:cNvPr>
              <p:cNvSpPr txBox="1"/>
              <p:nvPr/>
            </p:nvSpPr>
            <p:spPr>
              <a:xfrm>
                <a:off x="4854813" y="5253251"/>
                <a:ext cx="243279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rPr>
                  <a:t>TAM</a:t>
                </a:r>
              </a:p>
              <a:p>
                <a:pPr algn="ctr"/>
                <a:r>
                  <a:rPr lang="ru-RU" sz="2800" dirty="0">
                    <a:solidFill>
                      <a:schemeClr val="bg1"/>
                    </a:solidFill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rPr>
                  <a:t>10 млрд руб. </a:t>
                </a:r>
              </a:p>
            </p:txBody>
          </p:sp>
        </p:grpSp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id="{B187A68C-28B8-4DF2-B380-AE79CE801524}"/>
                </a:ext>
              </a:extLst>
            </p:cNvPr>
            <p:cNvGrpSpPr/>
            <p:nvPr/>
          </p:nvGrpSpPr>
          <p:grpSpPr>
            <a:xfrm>
              <a:off x="3801489" y="6513503"/>
              <a:ext cx="4470180" cy="4145380"/>
              <a:chOff x="3851593" y="6531043"/>
              <a:chExt cx="4470180" cy="4145380"/>
            </a:xfrm>
          </p:grpSpPr>
          <p:sp>
            <p:nvSpPr>
              <p:cNvPr id="26" name="Блок-схема: узел 25">
                <a:extLst>
                  <a:ext uri="{FF2B5EF4-FFF2-40B4-BE49-F238E27FC236}">
                    <a16:creationId xmlns:a16="http://schemas.microsoft.com/office/drawing/2014/main" id="{39B9E1AD-990C-4E45-91FD-AB9AE649DC52}"/>
                  </a:ext>
                </a:extLst>
              </p:cNvPr>
              <p:cNvSpPr/>
              <p:nvPr/>
            </p:nvSpPr>
            <p:spPr bwMode="auto">
              <a:xfrm>
                <a:off x="3851593" y="6531043"/>
                <a:ext cx="4470180" cy="4145380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D5C735C-3619-4A3C-B1E1-96F1EB5E5257}"/>
                  </a:ext>
                </a:extLst>
              </p:cNvPr>
              <p:cNvSpPr txBox="1"/>
              <p:nvPr/>
            </p:nvSpPr>
            <p:spPr bwMode="auto">
              <a:xfrm>
                <a:off x="5033661" y="6635154"/>
                <a:ext cx="228097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rPr>
                  <a:t>SAM</a:t>
                </a:r>
              </a:p>
              <a:p>
                <a:pPr algn="ctr"/>
                <a:r>
                  <a:rPr lang="ru-RU" sz="2800" dirty="0">
                    <a:solidFill>
                      <a:schemeClr val="bg1"/>
                    </a:solidFill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rPr>
                  <a:t>2 млрд руб.</a:t>
                </a:r>
              </a:p>
            </p:txBody>
          </p:sp>
        </p:grpSp>
        <p:grpSp>
          <p:nvGrpSpPr>
            <p:cNvPr id="36" name="Группа 35">
              <a:extLst>
                <a:ext uri="{FF2B5EF4-FFF2-40B4-BE49-F238E27FC236}">
                  <a16:creationId xmlns:a16="http://schemas.microsoft.com/office/drawing/2014/main" id="{A2BFC39D-BE22-4585-B706-01B4F17B7D37}"/>
                </a:ext>
              </a:extLst>
            </p:cNvPr>
            <p:cNvGrpSpPr/>
            <p:nvPr/>
          </p:nvGrpSpPr>
          <p:grpSpPr>
            <a:xfrm>
              <a:off x="4535708" y="7659450"/>
              <a:ext cx="3001742" cy="3008761"/>
              <a:chOff x="4535708" y="7659450"/>
              <a:chExt cx="3001742" cy="3008761"/>
            </a:xfrm>
          </p:grpSpPr>
          <p:sp>
            <p:nvSpPr>
              <p:cNvPr id="27" name="Блок-схема: узел 26">
                <a:extLst>
                  <a:ext uri="{FF2B5EF4-FFF2-40B4-BE49-F238E27FC236}">
                    <a16:creationId xmlns:a16="http://schemas.microsoft.com/office/drawing/2014/main" id="{D9925611-A425-42F5-89EC-4D0CDDAF05A5}"/>
                  </a:ext>
                </a:extLst>
              </p:cNvPr>
              <p:cNvSpPr/>
              <p:nvPr/>
            </p:nvSpPr>
            <p:spPr bwMode="auto">
              <a:xfrm>
                <a:off x="4535708" y="7659450"/>
                <a:ext cx="3001742" cy="3008761"/>
              </a:xfrm>
              <a:prstGeom prst="flowChartConnector">
                <a:avLst/>
              </a:prstGeom>
              <a:solidFill>
                <a:srgbClr val="FBB3C1"/>
              </a:solidFill>
              <a:ln>
                <a:solidFill>
                  <a:srgbClr val="FBB3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C17771A-AE75-4220-8605-BB35ECA0C0CE}"/>
                  </a:ext>
                </a:extLst>
              </p:cNvPr>
              <p:cNvSpPr txBox="1"/>
              <p:nvPr/>
            </p:nvSpPr>
            <p:spPr bwMode="auto">
              <a:xfrm>
                <a:off x="4921355" y="7903505"/>
                <a:ext cx="235702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rPr>
                  <a:t>SOM</a:t>
                </a:r>
              </a:p>
              <a:p>
                <a:pPr algn="ctr"/>
                <a:r>
                  <a:rPr lang="ru-RU" sz="2800" dirty="0">
                    <a:solidFill>
                      <a:schemeClr val="bg1"/>
                    </a:solidFill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rPr>
                  <a:t>535 млн руб.</a:t>
                </a:r>
              </a:p>
            </p:txBody>
          </p:sp>
        </p:grpSp>
      </p:grp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5DC0B16E-B395-485F-B6DB-7E5685CD5741}"/>
              </a:ext>
            </a:extLst>
          </p:cNvPr>
          <p:cNvSpPr/>
          <p:nvPr/>
        </p:nvSpPr>
        <p:spPr>
          <a:xfrm>
            <a:off x="11903117" y="4413934"/>
            <a:ext cx="7162800" cy="190764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Предполагаем, что 20% женщин могут использовать программное средство </a:t>
            </a:r>
          </a:p>
          <a:p>
            <a:pPr algn="ctr"/>
            <a:r>
              <a:rPr lang="en-US" sz="2400" dirty="0"/>
              <a:t>SAM = TAM</a:t>
            </a:r>
            <a:r>
              <a:rPr lang="ru-RU" sz="2400" dirty="0"/>
              <a:t> </a:t>
            </a:r>
            <a:r>
              <a:rPr lang="en-US" sz="2400" dirty="0"/>
              <a:t>∙ 20%</a:t>
            </a:r>
            <a:r>
              <a:rPr lang="ru-RU" sz="2400" dirty="0"/>
              <a:t> </a:t>
            </a:r>
            <a:r>
              <a:rPr lang="en-US" sz="2400" dirty="0"/>
              <a:t>= ≈</a:t>
            </a:r>
            <a:r>
              <a:rPr lang="ru-RU" sz="2400" dirty="0"/>
              <a:t> </a:t>
            </a:r>
            <a:r>
              <a:rPr lang="ru-RU" sz="2400" b="1" dirty="0"/>
              <a:t>2 млрд</a:t>
            </a:r>
            <a:r>
              <a:rPr lang="en-US" sz="2400" b="1" dirty="0"/>
              <a:t> </a:t>
            </a:r>
            <a:r>
              <a:rPr lang="ru-RU" sz="2400" b="1" dirty="0"/>
              <a:t>руб.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CCCE6059-649F-44DF-AEBA-8706C004A83F}"/>
              </a:ext>
            </a:extLst>
          </p:cNvPr>
          <p:cNvSpPr/>
          <p:nvPr/>
        </p:nvSpPr>
        <p:spPr bwMode="auto">
          <a:xfrm>
            <a:off x="11904543" y="6477488"/>
            <a:ext cx="7162800" cy="1907648"/>
          </a:xfrm>
          <a:prstGeom prst="roundRect">
            <a:avLst/>
          </a:prstGeom>
          <a:solidFill>
            <a:srgbClr val="FBB3C1"/>
          </a:solidFill>
          <a:ln>
            <a:solidFill>
              <a:srgbClr val="FBB3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Кроме нашего средства, имеется 3 продукта конкурентов. Каждый получит 25% рынка</a:t>
            </a:r>
          </a:p>
          <a:p>
            <a:pPr algn="ctr"/>
            <a:r>
              <a:rPr lang="en-US" sz="2400" dirty="0"/>
              <a:t>SOM</a:t>
            </a:r>
            <a:r>
              <a:rPr lang="ru-RU" sz="2400" dirty="0"/>
              <a:t> = </a:t>
            </a:r>
            <a:r>
              <a:rPr lang="en-US" sz="2400" dirty="0"/>
              <a:t>SAM ∙ </a:t>
            </a:r>
            <a:r>
              <a:rPr lang="ru-RU" sz="2400" dirty="0"/>
              <a:t>25</a:t>
            </a:r>
            <a:r>
              <a:rPr lang="en-US" sz="2400" dirty="0"/>
              <a:t>% = ≈</a:t>
            </a:r>
            <a:r>
              <a:rPr lang="ru-RU" sz="2400" dirty="0"/>
              <a:t> </a:t>
            </a:r>
            <a:r>
              <a:rPr lang="ru-RU" sz="2400" b="1" dirty="0"/>
              <a:t>535 млн руб.</a:t>
            </a:r>
            <a:endParaRPr lang="ru-RU" b="1" dirty="0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EA02A43D-C707-439A-AC53-826A33F06BE7}"/>
              </a:ext>
            </a:extLst>
          </p:cNvPr>
          <p:cNvSpPr/>
          <p:nvPr/>
        </p:nvSpPr>
        <p:spPr bwMode="auto">
          <a:xfrm>
            <a:off x="11903117" y="2348336"/>
            <a:ext cx="7162800" cy="1907648"/>
          </a:xfrm>
          <a:prstGeom prst="roundRect">
            <a:avLst/>
          </a:prstGeom>
          <a:solidFill>
            <a:srgbClr val="8F00FF"/>
          </a:solidFill>
          <a:ln>
            <a:solidFill>
              <a:srgbClr val="8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30% женщин в России имеют ДТД</a:t>
            </a:r>
          </a:p>
          <a:p>
            <a:pPr algn="ctr"/>
            <a:r>
              <a:rPr lang="en-US" sz="2400" dirty="0"/>
              <a:t>TAM</a:t>
            </a:r>
            <a:r>
              <a:rPr lang="ru-RU" sz="2400" dirty="0"/>
              <a:t> = 14 273 647 человек </a:t>
            </a:r>
            <a:r>
              <a:rPr lang="en-US" sz="2400" dirty="0"/>
              <a:t>[</a:t>
            </a:r>
            <a:r>
              <a:rPr lang="ru-RU" sz="2400" dirty="0"/>
              <a:t>2</a:t>
            </a:r>
            <a:r>
              <a:rPr lang="en-US" sz="2400" dirty="0"/>
              <a:t>]</a:t>
            </a:r>
            <a:r>
              <a:rPr lang="ru-RU" sz="2400" dirty="0"/>
              <a:t> ∙ 750 руб. = ≈ </a:t>
            </a:r>
            <a:r>
              <a:rPr lang="ru-RU" sz="2400" b="1" dirty="0"/>
              <a:t>10 млрд</a:t>
            </a:r>
            <a:r>
              <a:rPr lang="en-US" sz="2400" b="1" dirty="0"/>
              <a:t> </a:t>
            </a:r>
            <a:r>
              <a:rPr lang="ru-RU" sz="2400" b="1" dirty="0"/>
              <a:t>руб.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C3414F-D262-4AED-821A-077A9F125D6D}"/>
              </a:ext>
            </a:extLst>
          </p:cNvPr>
          <p:cNvSpPr txBox="1"/>
          <p:nvPr/>
        </p:nvSpPr>
        <p:spPr>
          <a:xfrm>
            <a:off x="8375650" y="771177"/>
            <a:ext cx="1143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8F00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Мировой рынок искусственного интеллекта в здравоохранении </a:t>
            </a:r>
            <a:r>
              <a:rPr lang="en-US" sz="2800" dirty="0">
                <a:solidFill>
                  <a:srgbClr val="8F00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[</a:t>
            </a:r>
            <a:r>
              <a:rPr lang="ru-RU" sz="2800" dirty="0">
                <a:solidFill>
                  <a:srgbClr val="8F00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</a:t>
            </a:r>
            <a:r>
              <a:rPr lang="en-US" sz="2800" dirty="0">
                <a:solidFill>
                  <a:srgbClr val="8F00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]</a:t>
            </a:r>
            <a:endParaRPr lang="ru-RU" sz="2800" dirty="0">
              <a:solidFill>
                <a:srgbClr val="8F00FF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Рыночная возможность </a:t>
            </a:r>
            <a:r>
              <a:rPr lang="ru-RU" sz="2800" dirty="0">
                <a:solidFill>
                  <a:srgbClr val="94282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47,47 млрд </a:t>
            </a:r>
            <a:r>
              <a:rPr lang="en-US" sz="2800" dirty="0">
                <a:solidFill>
                  <a:srgbClr val="94282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$</a:t>
            </a:r>
            <a:endParaRPr lang="ru-RU" sz="2800" dirty="0">
              <a:solidFill>
                <a:srgbClr val="942825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Предполагаемый темп роста рынка 2026-2030 гг. (</a:t>
            </a: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CAGR</a:t>
            </a:r>
            <a:r>
              <a:rPr lang="ru-RU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)  </a:t>
            </a:r>
            <a:r>
              <a:rPr lang="ru-RU" sz="2800" dirty="0">
                <a:solidFill>
                  <a:srgbClr val="94282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34%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676C59-5764-48D8-AA57-5E8EA25AE404}"/>
              </a:ext>
            </a:extLst>
          </p:cNvPr>
          <p:cNvSpPr txBox="1"/>
          <p:nvPr/>
        </p:nvSpPr>
        <p:spPr>
          <a:xfrm>
            <a:off x="12833501" y="9601171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dirty="0"/>
              <a:t>На основе данных </a:t>
            </a:r>
            <a:r>
              <a:rPr lang="en-US" dirty="0" err="1"/>
              <a:t>technavio</a:t>
            </a:r>
            <a:r>
              <a:rPr lang="en-US" dirty="0"/>
              <a:t>, Artificial Intelligence (AI) In Healthcare Market</a:t>
            </a:r>
            <a:endParaRPr lang="ru-RU" dirty="0"/>
          </a:p>
          <a:p>
            <a:pPr marL="342900" indent="-342900" algn="just">
              <a:buFont typeface="+mj-lt"/>
              <a:buAutoNum type="arabicPeriod"/>
            </a:pPr>
            <a:r>
              <a:rPr lang="ru-RU" dirty="0"/>
              <a:t>На основе данных ЕМИСС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КОМАНДА И ПРОГРЕСС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868467" y="3257993"/>
            <a:ext cx="18403783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spc="-20" dirty="0">
                <a:solidFill>
                  <a:srgbClr val="8F00FF"/>
                </a:solidFill>
                <a:latin typeface="Microsoft Sans Serif"/>
                <a:cs typeface="Microsoft Sans Serif"/>
              </a:rPr>
              <a:t>Яковлева Наталья Сергеевна, </a:t>
            </a:r>
            <a:r>
              <a:rPr lang="ru-RU" sz="2800" spc="-20" dirty="0">
                <a:latin typeface="Microsoft Sans Serif"/>
                <a:cs typeface="Microsoft Sans Serif"/>
              </a:rPr>
              <a:t>студентка </a:t>
            </a:r>
            <a:r>
              <a:rPr lang="en-US" sz="2800" spc="-20" dirty="0">
                <a:latin typeface="Microsoft Sans Serif"/>
                <a:cs typeface="Microsoft Sans Serif"/>
              </a:rPr>
              <a:t>IV</a:t>
            </a:r>
            <a:r>
              <a:rPr lang="ru-RU" sz="2800" spc="-20" dirty="0">
                <a:latin typeface="Microsoft Sans Serif"/>
                <a:cs typeface="Microsoft Sans Serif"/>
              </a:rPr>
              <a:t> курса Медицинского института Пензенского государственного университета, специальность – «Лечебное дело». </a:t>
            </a:r>
            <a:r>
              <a:rPr lang="ru-RU" sz="2800" spc="-20" dirty="0">
                <a:solidFill>
                  <a:srgbClr val="942825"/>
                </a:solidFill>
                <a:latin typeface="Microsoft Sans Serif"/>
                <a:cs typeface="Microsoft Sans Serif"/>
              </a:rPr>
              <a:t>Тимлид</a:t>
            </a:r>
            <a:r>
              <a:rPr lang="ru-RU" sz="2800" spc="-20" dirty="0">
                <a:latin typeface="Microsoft Sans Serif"/>
                <a:cs typeface="Microsoft Sans Serif"/>
              </a:rPr>
              <a:t> – стратегическое видение проекта. Имеется опыт выступления на конференциях («УМНИК»).</a:t>
            </a:r>
          </a:p>
          <a:p>
            <a:pPr algn="just">
              <a:defRPr/>
            </a:pPr>
            <a:endParaRPr lang="ru-RU" sz="2800" spc="-20" dirty="0">
              <a:latin typeface="Microsoft Sans Serif"/>
              <a:cs typeface="Microsoft Sans Serif"/>
            </a:endParaRPr>
          </a:p>
          <a:p>
            <a:pPr algn="just">
              <a:defRPr/>
            </a:pPr>
            <a:r>
              <a:rPr lang="ru-RU" sz="2800" spc="-20" dirty="0" err="1">
                <a:solidFill>
                  <a:srgbClr val="8F00FF"/>
                </a:solidFill>
                <a:latin typeface="Microsoft Sans Serif"/>
                <a:cs typeface="Microsoft Sans Serif"/>
              </a:rPr>
              <a:t>Коханюк</a:t>
            </a:r>
            <a:r>
              <a:rPr lang="ru-RU" sz="2800" spc="-20" dirty="0">
                <a:solidFill>
                  <a:srgbClr val="8F00FF"/>
                </a:solidFill>
                <a:latin typeface="Microsoft Sans Serif"/>
                <a:cs typeface="Microsoft Sans Serif"/>
              </a:rPr>
              <a:t> Ярослав Николаевич, </a:t>
            </a:r>
            <a:r>
              <a:rPr lang="ru-RU" sz="2800" spc="-20" dirty="0">
                <a:latin typeface="Microsoft Sans Serif"/>
                <a:cs typeface="Microsoft Sans Serif"/>
              </a:rPr>
              <a:t>студент IV курса Медицинского института Пензенского государственного университета, специальность – «Лечебное дело».  </a:t>
            </a:r>
            <a:r>
              <a:rPr lang="ru-RU" sz="2800" spc="-20" dirty="0">
                <a:solidFill>
                  <a:srgbClr val="942825"/>
                </a:solidFill>
                <a:latin typeface="Microsoft Sans Serif"/>
                <a:cs typeface="Microsoft Sans Serif"/>
              </a:rPr>
              <a:t>Контент-менеджер</a:t>
            </a:r>
            <a:r>
              <a:rPr lang="ru-RU" sz="2800" spc="-20" dirty="0">
                <a:latin typeface="Microsoft Sans Serif"/>
                <a:cs typeface="Microsoft Sans Serif"/>
              </a:rPr>
              <a:t> – добавление и корректирование информации на платформе.</a:t>
            </a:r>
          </a:p>
          <a:p>
            <a:pPr algn="just">
              <a:defRPr/>
            </a:pPr>
            <a:endParaRPr lang="ru-RU" sz="2800" spc="-20" dirty="0">
              <a:latin typeface="Microsoft Sans Serif"/>
              <a:cs typeface="Microsoft Sans Serif"/>
            </a:endParaRPr>
          </a:p>
          <a:p>
            <a:pPr algn="just">
              <a:defRPr/>
            </a:pPr>
            <a:r>
              <a:rPr lang="ru-RU" sz="2800" spc="-20" dirty="0">
                <a:solidFill>
                  <a:srgbClr val="8F00FF"/>
                </a:solidFill>
                <a:latin typeface="Microsoft Sans Serif"/>
                <a:cs typeface="Microsoft Sans Serif"/>
              </a:rPr>
              <a:t>Галкина Наталья Геннадиевна, </a:t>
            </a:r>
            <a:r>
              <a:rPr lang="ru-RU" sz="2800" spc="-20" dirty="0">
                <a:latin typeface="Microsoft Sans Serif"/>
                <a:cs typeface="Microsoft Sans Serif"/>
              </a:rPr>
              <a:t>к.м.н., доцент кафедры «Хирургия» Пензенского государственного университета. </a:t>
            </a:r>
            <a:r>
              <a:rPr lang="ru-RU" sz="2800" spc="-20" dirty="0">
                <a:solidFill>
                  <a:srgbClr val="942825"/>
                </a:solidFill>
                <a:latin typeface="Microsoft Sans Serif"/>
                <a:cs typeface="Microsoft Sans Serif"/>
              </a:rPr>
              <a:t>Научный руководитель проекта.</a:t>
            </a:r>
          </a:p>
          <a:p>
            <a:pPr>
              <a:defRPr/>
            </a:pPr>
            <a:endParaRPr lang="ru-RU" sz="2800" spc="-20" dirty="0">
              <a:latin typeface="Microsoft Sans Serif"/>
              <a:cs typeface="Microsoft Sans Serif"/>
            </a:endParaRPr>
          </a:p>
          <a:p>
            <a:pPr>
              <a:defRPr/>
            </a:pPr>
            <a:r>
              <a:rPr lang="ru-RU" sz="2800" spc="-20" dirty="0">
                <a:latin typeface="Microsoft Sans Serif"/>
                <a:cs typeface="Microsoft Sans Serif"/>
              </a:rPr>
              <a:t>Проект находится на стадии идеи / концепции.</a:t>
            </a:r>
          </a:p>
          <a:p>
            <a:pPr>
              <a:defRPr/>
            </a:pPr>
            <a:r>
              <a:rPr lang="ru-RU" sz="2800" spc="-20" dirty="0">
                <a:solidFill>
                  <a:srgbClr val="942825"/>
                </a:solidFill>
                <a:latin typeface="Microsoft Sans Serif"/>
                <a:cs typeface="Microsoft Sans Serif"/>
              </a:rPr>
              <a:t>Имеющийся задел: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2800" spc="-20" dirty="0">
                <a:latin typeface="Microsoft Sans Serif"/>
                <a:cs typeface="Microsoft Sans Serif"/>
              </a:rPr>
              <a:t>сформирована база данных пациенток с ДТД, планируется ее расширение;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2800" spc="-20" dirty="0">
                <a:latin typeface="Microsoft Sans Serif"/>
                <a:cs typeface="Microsoft Sans Serif"/>
              </a:rPr>
              <a:t>подготовлены статьи к публикации в журналах ВАК;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2800" spc="-20" dirty="0">
                <a:latin typeface="Microsoft Sans Serif"/>
                <a:cs typeface="Microsoft Sans Serif"/>
              </a:rPr>
              <a:t>получено разрешение о разработке алгоритма прогнозирования от </a:t>
            </a:r>
            <a:r>
              <a:rPr lang="en-US" sz="2800" spc="-20" dirty="0">
                <a:latin typeface="Microsoft Sans Serif"/>
                <a:cs typeface="Microsoft Sans Serif"/>
              </a:rPr>
              <a:t>Code Inside</a:t>
            </a:r>
            <a:r>
              <a:rPr lang="ru-RU" sz="2800" spc="-20" dirty="0">
                <a:latin typeface="Microsoft Sans Serif"/>
                <a:cs typeface="Microsoft Sans Serif"/>
              </a:rPr>
              <a:t>.</a:t>
            </a:r>
            <a:br>
              <a:rPr lang="ru-RU" sz="2800" spc="-20" dirty="0">
                <a:latin typeface="Microsoft Sans Serif"/>
                <a:cs typeface="Microsoft Sans Serif"/>
              </a:rPr>
            </a:br>
            <a:endParaRPr lang="ru-RU" sz="2800" spc="-20" dirty="0">
              <a:latin typeface="Microsoft Sans Serif"/>
              <a:cs typeface="Microsoft Sans Serif"/>
            </a:endParaRPr>
          </a:p>
        </p:txBody>
      </p:sp>
      <p:pic>
        <p:nvPicPr>
          <p:cNvPr id="27" name="Picture 3">
            <a:extLst>
              <a:ext uri="{FF2B5EF4-FFF2-40B4-BE49-F238E27FC236}">
                <a16:creationId xmlns:a16="http://schemas.microsoft.com/office/drawing/2014/main" id="{03650F62-9AED-46A9-9475-388724DB4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6599" r="81892" b="77299"/>
          <a:stretch>
            <a:fillRect/>
          </a:stretch>
        </p:blipFill>
        <p:spPr bwMode="auto">
          <a:xfrm>
            <a:off x="16603785" y="354571"/>
            <a:ext cx="2700215" cy="24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E502B4A-AF92-450D-9965-77D23E38E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9216" y="8816871"/>
            <a:ext cx="3216200" cy="15944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61605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 dirty="0">
                <a:solidFill>
                  <a:srgbClr val="8F00FF"/>
                </a:solidFill>
                <a:latin typeface="Trebuchet MS"/>
                <a:cs typeface="Trebuchet MS"/>
              </a:rPr>
              <a:t>ПОТЕНЦИАЛЬНЫЕ ПАРТНЕРЫ</a:t>
            </a:r>
            <a:endParaRPr dirty="0"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881453" y="4042605"/>
            <a:ext cx="112124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eriod"/>
              <a:defRPr/>
            </a:pPr>
            <a:r>
              <a:rPr lang="ru-RU" sz="2800" dirty="0"/>
              <a:t>перинатальные центры;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ru-RU" sz="2800" dirty="0"/>
              <a:t>частные клиники;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ru-RU" sz="2800" dirty="0"/>
              <a:t>кафедры акушерства и гинекологии медицинских вузов;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ru-RU" sz="2800" dirty="0"/>
              <a:t>страховые компании.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E4B7B64-7887-4FEF-8C1E-4CEE8F4437C7}"/>
              </a:ext>
            </a:extLst>
          </p:cNvPr>
          <p:cNvSpPr/>
          <p:nvPr/>
        </p:nvSpPr>
        <p:spPr bwMode="auto">
          <a:xfrm>
            <a:off x="868467" y="2958579"/>
            <a:ext cx="163463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n w="0">
                  <a:noFill/>
                </a:ln>
                <a:solidFill>
                  <a:srgbClr val="94282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Площадка для пилотирования и дальнейшего внедрения программного средства: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AA39B65-0865-4B85-B3E5-13217D32D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738" y="6273060"/>
            <a:ext cx="4876800" cy="383329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911AB07-2C5A-43B7-B1B3-F1919661B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736" y="6270131"/>
            <a:ext cx="5111057" cy="38332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 dirty="0">
                <a:solidFill>
                  <a:srgbClr val="8F00FF"/>
                </a:solidFill>
                <a:latin typeface="Trebuchet MS"/>
                <a:cs typeface="Trebuchet MS"/>
              </a:rPr>
              <a:t>УРОВЕНЬ ГОТОВНОСТИ ТЕХНОЛОГИИ</a:t>
            </a:r>
            <a:endParaRPr dirty="0"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587448" y="5073229"/>
            <a:ext cx="1289360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ru-RU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Сформирована концепция – </a:t>
            </a:r>
            <a:r>
              <a:rPr lang="ru-RU" sz="2400" dirty="0">
                <a:solidFill>
                  <a:srgbClr val="8F00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прогнозирование ДТД посредством методов машинного обучения </a:t>
            </a:r>
            <a:r>
              <a:rPr lang="ru-RU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(градиентный </a:t>
            </a:r>
            <a:r>
              <a:rPr lang="ru-RU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бустинг</a:t>
            </a:r>
            <a:r>
              <a:rPr lang="ru-RU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);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400" dirty="0">
                <a:solidFill>
                  <a:srgbClr val="8F00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Сформирована база данных </a:t>
            </a:r>
            <a:r>
              <a:rPr lang="ru-RU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женщин с ДТД;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400" dirty="0">
                <a:solidFill>
                  <a:srgbClr val="8F00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Подготовлена анкета </a:t>
            </a:r>
            <a:r>
              <a:rPr lang="ru-RU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для опроса с учетом наиболее значимых факторов риска патологии;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400" dirty="0">
                <a:solidFill>
                  <a:srgbClr val="8F00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Разработан макет </a:t>
            </a:r>
            <a:r>
              <a:rPr lang="ru-RU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программного средства;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400" dirty="0">
                <a:solidFill>
                  <a:srgbClr val="8F00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Получено разрешение о разработке алгоритма прогнозирования</a:t>
            </a:r>
            <a:r>
              <a:rPr lang="ru-RU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от организации, разрабатывающей веб-сервисы и программные средства.</a:t>
            </a:r>
            <a:endParaRPr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3B923469-A8F4-4331-9286-E218BDA871FB}"/>
              </a:ext>
            </a:extLst>
          </p:cNvPr>
          <p:cNvSpPr/>
          <p:nvPr/>
        </p:nvSpPr>
        <p:spPr>
          <a:xfrm>
            <a:off x="271593" y="3159721"/>
            <a:ext cx="1905000" cy="1143000"/>
          </a:xfrm>
          <a:prstGeom prst="roundRect">
            <a:avLst/>
          </a:prstGeom>
          <a:solidFill>
            <a:srgbClr val="FBB3C1"/>
          </a:solidFill>
          <a:ln>
            <a:solidFill>
              <a:srgbClr val="8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8F00FF"/>
                </a:solidFill>
              </a:rPr>
              <a:t>УТГ 1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4B15AB8A-6C52-46F1-9663-1B3B740187D8}"/>
              </a:ext>
            </a:extLst>
          </p:cNvPr>
          <p:cNvSpPr/>
          <p:nvPr/>
        </p:nvSpPr>
        <p:spPr bwMode="auto">
          <a:xfrm>
            <a:off x="2429077" y="3159721"/>
            <a:ext cx="1905000" cy="1143000"/>
          </a:xfrm>
          <a:prstGeom prst="roundRect">
            <a:avLst/>
          </a:prstGeom>
          <a:solidFill>
            <a:srgbClr val="FBB3C1"/>
          </a:solidFill>
          <a:ln>
            <a:solidFill>
              <a:srgbClr val="8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8F00FF"/>
                </a:solidFill>
              </a:rPr>
              <a:t>УТГ 2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D2892C6A-78B5-4E35-BB1E-8EBD0B5B5837}"/>
              </a:ext>
            </a:extLst>
          </p:cNvPr>
          <p:cNvSpPr/>
          <p:nvPr/>
        </p:nvSpPr>
        <p:spPr bwMode="auto">
          <a:xfrm>
            <a:off x="4586561" y="3007321"/>
            <a:ext cx="1905000" cy="1447800"/>
          </a:xfrm>
          <a:prstGeom prst="roundRect">
            <a:avLst/>
          </a:prstGeom>
          <a:solidFill>
            <a:srgbClr val="8F00FF"/>
          </a:solidFill>
          <a:ln>
            <a:solidFill>
              <a:srgbClr val="8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FBB3C1"/>
                </a:solidFill>
              </a:rPr>
              <a:t>УТГ 3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575D5854-207E-4F32-8BB8-D3EC01F05838}"/>
              </a:ext>
            </a:extLst>
          </p:cNvPr>
          <p:cNvSpPr/>
          <p:nvPr/>
        </p:nvSpPr>
        <p:spPr bwMode="auto">
          <a:xfrm>
            <a:off x="6744045" y="3193484"/>
            <a:ext cx="1905000" cy="1143000"/>
          </a:xfrm>
          <a:prstGeom prst="roundRect">
            <a:avLst/>
          </a:prstGeom>
          <a:solidFill>
            <a:srgbClr val="FBB3C1"/>
          </a:solidFill>
          <a:ln>
            <a:solidFill>
              <a:srgbClr val="8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8F00FF"/>
                </a:solidFill>
              </a:rPr>
              <a:t>УТГ 4</a:t>
            </a: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593BAD05-48A4-4311-8369-928403606F00}"/>
              </a:ext>
            </a:extLst>
          </p:cNvPr>
          <p:cNvSpPr/>
          <p:nvPr/>
        </p:nvSpPr>
        <p:spPr bwMode="auto">
          <a:xfrm>
            <a:off x="8901529" y="3159721"/>
            <a:ext cx="1905000" cy="1143000"/>
          </a:xfrm>
          <a:prstGeom prst="roundRect">
            <a:avLst/>
          </a:prstGeom>
          <a:solidFill>
            <a:srgbClr val="FBB3C1"/>
          </a:solidFill>
          <a:ln>
            <a:solidFill>
              <a:srgbClr val="8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8F00FF"/>
                </a:solidFill>
              </a:rPr>
              <a:t>УТГ 5</a:t>
            </a: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8FA698A5-B7A9-4141-B1C3-6F0C7C64B888}"/>
              </a:ext>
            </a:extLst>
          </p:cNvPr>
          <p:cNvSpPr/>
          <p:nvPr/>
        </p:nvSpPr>
        <p:spPr bwMode="auto">
          <a:xfrm>
            <a:off x="11059013" y="3193484"/>
            <a:ext cx="1905000" cy="1143000"/>
          </a:xfrm>
          <a:prstGeom prst="roundRect">
            <a:avLst/>
          </a:prstGeom>
          <a:solidFill>
            <a:srgbClr val="FBB3C1"/>
          </a:solidFill>
          <a:ln>
            <a:solidFill>
              <a:srgbClr val="8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8F00FF"/>
                </a:solidFill>
              </a:rPr>
              <a:t>УТГ 6</a:t>
            </a: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1E4D4138-4022-4DF0-BEB5-EAAFEC85B22F}"/>
              </a:ext>
            </a:extLst>
          </p:cNvPr>
          <p:cNvSpPr/>
          <p:nvPr/>
        </p:nvSpPr>
        <p:spPr bwMode="auto">
          <a:xfrm>
            <a:off x="13216497" y="3159721"/>
            <a:ext cx="1905000" cy="1143000"/>
          </a:xfrm>
          <a:prstGeom prst="roundRect">
            <a:avLst/>
          </a:prstGeom>
          <a:solidFill>
            <a:srgbClr val="FBB3C1"/>
          </a:solidFill>
          <a:ln>
            <a:solidFill>
              <a:srgbClr val="8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8F00FF"/>
                </a:solidFill>
              </a:rPr>
              <a:t>УТГ 7</a:t>
            </a: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05959B4B-E6D4-49A7-9CAE-A721618D48BE}"/>
              </a:ext>
            </a:extLst>
          </p:cNvPr>
          <p:cNvSpPr/>
          <p:nvPr/>
        </p:nvSpPr>
        <p:spPr bwMode="auto">
          <a:xfrm>
            <a:off x="15373981" y="3159721"/>
            <a:ext cx="1905000" cy="1143000"/>
          </a:xfrm>
          <a:prstGeom prst="roundRect">
            <a:avLst/>
          </a:prstGeom>
          <a:solidFill>
            <a:srgbClr val="FBB3C1"/>
          </a:solidFill>
          <a:ln>
            <a:solidFill>
              <a:srgbClr val="8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8F00FF"/>
                </a:solidFill>
              </a:rPr>
              <a:t>УТГ 8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DDD270AF-E406-46AD-9059-130AF4E2BB46}"/>
              </a:ext>
            </a:extLst>
          </p:cNvPr>
          <p:cNvSpPr/>
          <p:nvPr/>
        </p:nvSpPr>
        <p:spPr bwMode="auto">
          <a:xfrm>
            <a:off x="17524553" y="3193484"/>
            <a:ext cx="1905000" cy="1143000"/>
          </a:xfrm>
          <a:prstGeom prst="roundRect">
            <a:avLst/>
          </a:prstGeom>
          <a:solidFill>
            <a:srgbClr val="FBB3C1"/>
          </a:solidFill>
          <a:ln>
            <a:solidFill>
              <a:srgbClr val="8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8F00FF"/>
                </a:solidFill>
              </a:rPr>
              <a:t>УТГ 9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E950D77-60BD-464E-8173-A7DC66144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696545" y="8696583"/>
            <a:ext cx="3216200" cy="159447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1321A37-F379-48C5-8E59-85041680A8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53108" y="7678730"/>
            <a:ext cx="3630179" cy="363017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D005186-0E2B-40AA-87CE-89CA851976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3287" y="4653568"/>
            <a:ext cx="5014438" cy="66553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646</TotalTime>
  <Words>990</Words>
  <Application>Microsoft Office PowerPoint</Application>
  <DocSecurity>0</DocSecurity>
  <PresentationFormat>Произвольный</PresentationFormat>
  <Paragraphs>165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Microsoft Sans Serif</vt:lpstr>
      <vt:lpstr>Trebuchet MS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ПУТП - гайдбук Платформы - октябрь 2023</dc:title>
  <dc:subject/>
  <dc:creator>User</dc:creator>
  <cp:keywords/>
  <dc:description/>
  <cp:lastModifiedBy>Наталья Яковлева</cp:lastModifiedBy>
  <cp:revision>84</cp:revision>
  <dcterms:created xsi:type="dcterms:W3CDTF">2026-02-16T12:08:47Z</dcterms:created>
  <dcterms:modified xsi:type="dcterms:W3CDTF">2026-04-28T18:53:29Z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2023-10-17T00:00:00Z</vt:filetime>
  </property>
  <property fmtid="{D5CDD505-2E9C-101B-9397-08002B2CF9AE}" pid="3" name="Creator">
    <vt:lpwstr>Adobe Illustrator 27.9 (Windows)</vt:lpwstr>
  </property>
  <property fmtid="{D5CDD505-2E9C-101B-9397-08002B2CF9AE}" pid="4" name="LastSaved">
    <vt:filetime>2026-02-16T00:00:00Z</vt:filetime>
  </property>
  <property fmtid="{D5CDD505-2E9C-101B-9397-08002B2CF9AE}" pid="5" name="Producer">
    <vt:lpwstr>Adobe PDF library 17.00</vt:lpwstr>
  </property>
</Properties>
</file>