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  <p:sldMasterId id="2147483650" r:id="rId3"/>
  </p:sldMasterIdLst>
  <p:notesMasterIdLst>
    <p:notesMasterId r:id="rId22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7" r:id="rId18"/>
    <p:sldId id="272" r:id="rId19"/>
    <p:sldId id="273" r:id="rId20"/>
    <p:sldId id="27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9D"/>
    <a:srgbClr val="A4D4E2"/>
    <a:srgbClr val="FFFFFE"/>
    <a:srgbClr val="00D5F2"/>
    <a:srgbClr val="018B9D"/>
    <a:srgbClr val="00B7D0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>
        <p:scale>
          <a:sx n="70" d="100"/>
          <a:sy n="70" d="100"/>
        </p:scale>
        <p:origin x="-1182" y="-26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Родители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 smtClean="0">
              <a:latin typeface="Georgia" panose="02040502050405020303" pitchFamily="18" charset="0"/>
            </a:rPr>
            <a:t>В данный момент родители обеспокоены тем, что их дети бесцельно проводят время, сидя в телефоне</a:t>
          </a:r>
          <a:r>
            <a:rPr lang="ru-RU" sz="4000" dirty="0" smtClean="0"/>
            <a:t>.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1259" custLinFactNeighborY="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LinFactNeighborX="8869" custLinFactNeighborY="-1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000" dirty="0">
              <a:latin typeface="Georgia" panose="02040502050405020303" pitchFamily="18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dirty="0" smtClean="0">
              <a:latin typeface="Georgia" panose="02040502050405020303" pitchFamily="18" charset="0"/>
            </a:rPr>
            <a:t>Онлайн-игры в жанре приключенческого </a:t>
          </a:r>
          <a:r>
            <a:rPr lang="ru-RU" sz="1800" dirty="0" err="1" smtClean="0">
              <a:latin typeface="Georgia" panose="02040502050405020303" pitchFamily="18" charset="0"/>
            </a:rPr>
            <a:t>квеста</a:t>
          </a:r>
          <a:endParaRPr lang="ru-RU" sz="1800" dirty="0">
            <a:latin typeface="Georgia" panose="02040502050405020303" pitchFamily="18" charset="0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FD45624C-83CF-47B9-8EDE-C4DE60E9F279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000" dirty="0">
              <a:latin typeface="Georgia" panose="02040502050405020303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 err="1" smtClean="0">
              <a:latin typeface="Georgia" panose="02040502050405020303" pitchFamily="18" charset="0"/>
            </a:rPr>
            <a:t>Квестоманьяк</a:t>
          </a:r>
          <a:r>
            <a:rPr lang="ru-RU" sz="1800" dirty="0" smtClean="0">
              <a:latin typeface="Georgia" panose="02040502050405020303" pitchFamily="18" charset="0"/>
            </a:rPr>
            <a:t>(</a:t>
          </a:r>
          <a:r>
            <a:rPr lang="en-US" sz="1800" dirty="0" smtClean="0">
              <a:latin typeface="Georgia" panose="02040502050405020303" pitchFamily="18" charset="0"/>
            </a:rPr>
            <a:t>Mars Based Game Lab</a:t>
          </a:r>
          <a:r>
            <a:rPr lang="ru-RU" sz="1800" dirty="0" smtClean="0">
              <a:latin typeface="Georgia" panose="02040502050405020303" pitchFamily="18" charset="0"/>
            </a:rPr>
            <a:t>)</a:t>
          </a:r>
          <a:endParaRPr lang="ru-RU" sz="1800" dirty="0">
            <a:latin typeface="Georgia" panose="02040502050405020303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 smtClean="0">
              <a:latin typeface="Georgia" panose="02040502050405020303" pitchFamily="18" charset="0"/>
            </a:rPr>
            <a:t>Клуб романтики (</a:t>
          </a:r>
          <a:r>
            <a:rPr lang="en-US" sz="1800" dirty="0" smtClean="0">
              <a:latin typeface="Georgia" panose="02040502050405020303" pitchFamily="18" charset="0"/>
            </a:rPr>
            <a:t>Your Story Interactive</a:t>
          </a:r>
          <a:r>
            <a:rPr lang="ru-RU" sz="1800" dirty="0" smtClean="0">
              <a:latin typeface="Georgia" panose="02040502050405020303" pitchFamily="18" charset="0"/>
            </a:rPr>
            <a:t>)</a:t>
          </a:r>
          <a:endParaRPr lang="ru-RU" sz="1800" dirty="0">
            <a:latin typeface="Georgia" panose="02040502050405020303" pitchFamily="18" charset="0"/>
          </a:endParaRP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C1DCF8D2-41C8-416E-B988-A9BFE3AC37E6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000" dirty="0">
              <a:latin typeface="Georgia" panose="02040502050405020303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 smtClean="0">
              <a:latin typeface="Georgia" panose="02040502050405020303" pitchFamily="18" charset="0"/>
            </a:rPr>
            <a:t>Низкие цены
Сочетание увлекательного приключенческого</a:t>
          </a:r>
          <a:r>
            <a:rPr lang="ru-RU" sz="1800" dirty="0" err="1" smtClean="0">
              <a:latin typeface="Georgia" panose="02040502050405020303" pitchFamily="18" charset="0"/>
            </a:rPr>
            <a:t>квеста</a:t>
          </a:r>
          <a:r>
            <a:rPr lang="ru-RU" sz="1800" dirty="0" smtClean="0">
              <a:latin typeface="Georgia" panose="02040502050405020303" pitchFamily="18" charset="0"/>
            </a:rPr>
            <a:t>с возможностью прокачать мозг, сыграть за управляющего персоналом.</a:t>
          </a:r>
          <a:endParaRPr lang="ru-RU" sz="1800" dirty="0">
            <a:latin typeface="Georgia" panose="02040502050405020303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8EFF91E5-02A4-403A-83CE-2D4B1A49E051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dirty="0" smtClean="0">
              <a:latin typeface="Georgia" panose="02040502050405020303" pitchFamily="18" charset="0"/>
            </a:rPr>
            <a:t>Невозможный</a:t>
          </a:r>
          <a:r>
            <a:rPr lang="ru-RU" sz="1800" dirty="0" err="1" smtClean="0">
              <a:latin typeface="Georgia" panose="02040502050405020303" pitchFamily="18" charset="0"/>
            </a:rPr>
            <a:t>квест</a:t>
          </a:r>
          <a:r>
            <a:rPr lang="ru-RU" sz="1800" dirty="0" smtClean="0">
              <a:latin typeface="Georgia" panose="02040502050405020303" pitchFamily="18" charset="0"/>
            </a:rPr>
            <a:t>(</a:t>
          </a:r>
          <a:r>
            <a:rPr lang="en-US" sz="1800" dirty="0" smtClean="0">
              <a:latin typeface="Georgia" panose="02040502050405020303" pitchFamily="18" charset="0"/>
            </a:rPr>
            <a:t>Axel Sonic</a:t>
          </a:r>
          <a:r>
            <a:rPr lang="ru-RU" sz="1800" dirty="0" smtClean="0">
              <a:latin typeface="Georgia" panose="02040502050405020303" pitchFamily="18" charset="0"/>
            </a:rPr>
            <a:t>)</a:t>
          </a:r>
          <a:endParaRPr lang="ru-RU" sz="1800" dirty="0">
            <a:latin typeface="Georgia" panose="02040502050405020303" pitchFamily="18" charset="0"/>
          </a:endParaRPr>
        </a:p>
      </dgm:t>
    </dgm:pt>
    <dgm:pt modelId="{0FD9FF5B-AF92-47B8-837D-0E7852BF4EE2}" type="parTrans" cxnId="{B7D30555-EFA9-4D87-95D2-37A430630E15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FD356127-03D9-4D64-8CA7-8D1DE48B9554}" type="sibTrans" cxnId="{B7D30555-EFA9-4D87-95D2-37A430630E15}">
      <dgm:prSet/>
      <dgm:spPr/>
      <dgm:t>
        <a:bodyPr/>
        <a:lstStyle/>
        <a:p>
          <a:endParaRPr lang="ru-RU">
            <a:latin typeface="Georgia" panose="02040502050405020303" pitchFamily="18" charset="0"/>
          </a:endParaRPr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LinFactNeighborX="275" custLinFactNeighborY="-125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B7D30555-EFA9-4D87-95D2-37A430630E15}" srcId="{FD45624C-83CF-47B9-8EDE-C4DE60E9F279}" destId="{8EFF91E5-02A4-403A-83CE-2D4B1A49E051}" srcOrd="2" destOrd="0" parTransId="{0FD9FF5B-AF92-47B8-837D-0E7852BF4EE2}" sibTransId="{FD356127-03D9-4D64-8CA7-8D1DE48B9554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1FDFD8F2-4F1D-40DD-B02C-999063023B3B}" type="presOf" srcId="{8EFF91E5-02A4-403A-83CE-2D4B1A49E051}" destId="{400F4E5D-F016-41EA-97FB-BF5BA36522C2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335699" y="-1948643"/>
          <a:ext cx="1482060" cy="5719275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Georgia" panose="02040502050405020303" pitchFamily="18" charset="0"/>
            </a:rPr>
            <a:t>В данный момент родители обеспокоены тем, что их дети бесцельно проводят время, сидя в телефоне</a:t>
          </a:r>
          <a:r>
            <a:rPr lang="ru-RU" sz="4000" kern="1200" dirty="0" smtClean="0"/>
            <a:t>.</a:t>
          </a:r>
          <a:endParaRPr lang="ru-RU" sz="4000" kern="1200" dirty="0"/>
        </a:p>
      </dsp:txBody>
      <dsp:txXfrm rot="-5400000">
        <a:off x="3217092" y="242312"/>
        <a:ext cx="5646927" cy="1337364"/>
      </dsp:txXfrm>
    </dsp:sp>
    <dsp:sp modelId="{25CE82D9-9946-4501-ADAF-4D9AD60E2680}">
      <dsp:nvSpPr>
        <dsp:cNvPr id="0" name=""/>
        <dsp:cNvSpPr/>
      </dsp:nvSpPr>
      <dsp:spPr>
        <a:xfrm>
          <a:off x="0" y="1810"/>
          <a:ext cx="3217092" cy="1852576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Родители</a:t>
          </a:r>
          <a:endParaRPr lang="ru-RU" sz="4000" kern="1200" dirty="0"/>
        </a:p>
      </dsp:txBody>
      <dsp:txXfrm>
        <a:off x="90435" y="92245"/>
        <a:ext cx="3036222" cy="16717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11550" y="0"/>
          <a:ext cx="3059169" cy="122366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Georgia" panose="02040502050405020303" pitchFamily="18" charset="0"/>
            </a:rPr>
            <a:t>Конкуренты Продукты/Услуги</a:t>
          </a:r>
        </a:p>
      </dsp:txBody>
      <dsp:txXfrm>
        <a:off x="11550" y="0"/>
        <a:ext cx="3059169" cy="1223667"/>
      </dsp:txXfrm>
    </dsp:sp>
    <dsp:sp modelId="{B206DAC4-D1DF-4053-8506-5DE426BC8BEF}">
      <dsp:nvSpPr>
        <dsp:cNvPr id="0" name=""/>
        <dsp:cNvSpPr/>
      </dsp:nvSpPr>
      <dsp:spPr>
        <a:xfrm>
          <a:off x="0" y="1184215"/>
          <a:ext cx="3059169" cy="259128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anose="02040502050405020303" pitchFamily="18" charset="0"/>
            </a:rPr>
            <a:t>Онлайн-игры в жанре приключенческого </a:t>
          </a:r>
          <a:r>
            <a:rPr lang="ru-RU" sz="1800" kern="1200" dirty="0" err="1" smtClean="0">
              <a:latin typeface="Georgia" panose="02040502050405020303" pitchFamily="18" charset="0"/>
            </a:rPr>
            <a:t>квеста</a:t>
          </a:r>
          <a:endParaRPr lang="ru-RU" sz="1800" kern="1200" dirty="0">
            <a:latin typeface="Georgia" panose="02040502050405020303" pitchFamily="18" charset="0"/>
          </a:endParaRPr>
        </a:p>
      </dsp:txBody>
      <dsp:txXfrm>
        <a:off x="0" y="1184215"/>
        <a:ext cx="3059169" cy="2591280"/>
      </dsp:txXfrm>
    </dsp:sp>
    <dsp:sp modelId="{34E68AF3-FEED-4A3D-869A-6E2B7BBFBA4D}">
      <dsp:nvSpPr>
        <dsp:cNvPr id="0" name=""/>
        <dsp:cNvSpPr/>
      </dsp:nvSpPr>
      <dsp:spPr>
        <a:xfrm>
          <a:off x="3490590" y="738"/>
          <a:ext cx="3059169" cy="122366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Georgia" panose="02040502050405020303" pitchFamily="18" charset="0"/>
            </a:rPr>
            <a:t>Фирмы конкуренты</a:t>
          </a:r>
        </a:p>
      </dsp:txBody>
      <dsp:txXfrm>
        <a:off x="3490590" y="738"/>
        <a:ext cx="3059169" cy="1223667"/>
      </dsp:txXfrm>
    </dsp:sp>
    <dsp:sp modelId="{400F4E5D-F016-41EA-97FB-BF5BA36522C2}">
      <dsp:nvSpPr>
        <dsp:cNvPr id="0" name=""/>
        <dsp:cNvSpPr/>
      </dsp:nvSpPr>
      <dsp:spPr>
        <a:xfrm>
          <a:off x="3490590" y="1224405"/>
          <a:ext cx="3059169" cy="259128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latin typeface="Georgia" panose="02040502050405020303" pitchFamily="18" charset="0"/>
            </a:rPr>
            <a:t>Квестоманьяк</a:t>
          </a:r>
          <a:r>
            <a:rPr lang="ru-RU" sz="1800" kern="1200" dirty="0" smtClean="0">
              <a:latin typeface="Georgia" panose="02040502050405020303" pitchFamily="18" charset="0"/>
            </a:rPr>
            <a:t>(</a:t>
          </a:r>
          <a:r>
            <a:rPr lang="en-US" sz="1800" kern="1200" dirty="0" smtClean="0">
              <a:latin typeface="Georgia" panose="02040502050405020303" pitchFamily="18" charset="0"/>
            </a:rPr>
            <a:t>Mars Based Game Lab</a:t>
          </a:r>
          <a:r>
            <a:rPr lang="ru-RU" sz="1800" kern="1200" dirty="0" smtClean="0">
              <a:latin typeface="Georgia" panose="02040502050405020303" pitchFamily="18" charset="0"/>
            </a:rPr>
            <a:t>)</a:t>
          </a:r>
          <a:endParaRPr lang="ru-RU" sz="1800" kern="1200" dirty="0">
            <a:latin typeface="Georgia" panose="02040502050405020303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anose="02040502050405020303" pitchFamily="18" charset="0"/>
            </a:rPr>
            <a:t>Клуб романтики (</a:t>
          </a:r>
          <a:r>
            <a:rPr lang="en-US" sz="1800" kern="1200" dirty="0" smtClean="0">
              <a:latin typeface="Georgia" panose="02040502050405020303" pitchFamily="18" charset="0"/>
            </a:rPr>
            <a:t>Your Story Interactive</a:t>
          </a:r>
          <a:r>
            <a:rPr lang="ru-RU" sz="1800" kern="1200" dirty="0" smtClean="0">
              <a:latin typeface="Georgia" panose="02040502050405020303" pitchFamily="18" charset="0"/>
            </a:rPr>
            <a:t>)</a:t>
          </a:r>
          <a:endParaRPr lang="ru-RU" sz="1800" kern="1200" dirty="0">
            <a:latin typeface="Georgia" panose="02040502050405020303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anose="02040502050405020303" pitchFamily="18" charset="0"/>
            </a:rPr>
            <a:t>Невозможный</a:t>
          </a:r>
          <a:r>
            <a:rPr lang="ru-RU" sz="1800" kern="1200" dirty="0" err="1" smtClean="0">
              <a:latin typeface="Georgia" panose="02040502050405020303" pitchFamily="18" charset="0"/>
            </a:rPr>
            <a:t>квест</a:t>
          </a:r>
          <a:r>
            <a:rPr lang="ru-RU" sz="1800" kern="1200" dirty="0" smtClean="0">
              <a:latin typeface="Georgia" panose="02040502050405020303" pitchFamily="18" charset="0"/>
            </a:rPr>
            <a:t>(</a:t>
          </a:r>
          <a:r>
            <a:rPr lang="en-US" sz="1800" kern="1200" dirty="0" smtClean="0">
              <a:latin typeface="Georgia" panose="02040502050405020303" pitchFamily="18" charset="0"/>
            </a:rPr>
            <a:t>Axel Sonic</a:t>
          </a:r>
          <a:r>
            <a:rPr lang="ru-RU" sz="1800" kern="1200" dirty="0" smtClean="0">
              <a:latin typeface="Georgia" panose="02040502050405020303" pitchFamily="18" charset="0"/>
            </a:rPr>
            <a:t>)</a:t>
          </a:r>
          <a:endParaRPr lang="ru-RU" sz="1800" kern="1200" dirty="0">
            <a:latin typeface="Georgia" panose="02040502050405020303" pitchFamily="18" charset="0"/>
          </a:endParaRPr>
        </a:p>
      </dsp:txBody>
      <dsp:txXfrm>
        <a:off x="3490590" y="1224405"/>
        <a:ext cx="3059169" cy="2591280"/>
      </dsp:txXfrm>
    </dsp:sp>
    <dsp:sp modelId="{869E6585-1C72-4E82-914E-39E2C4E28665}">
      <dsp:nvSpPr>
        <dsp:cNvPr id="0" name=""/>
        <dsp:cNvSpPr/>
      </dsp:nvSpPr>
      <dsp:spPr>
        <a:xfrm>
          <a:off x="6981180" y="0"/>
          <a:ext cx="3059169" cy="122366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Georgia" panose="02040502050405020303" pitchFamily="18" charset="0"/>
            </a:rPr>
            <a:t>Наши преимущества</a:t>
          </a:r>
        </a:p>
      </dsp:txBody>
      <dsp:txXfrm>
        <a:off x="6981180" y="0"/>
        <a:ext cx="3059169" cy="1223667"/>
      </dsp:txXfrm>
    </dsp:sp>
    <dsp:sp modelId="{0C85A15E-56D2-44B3-8E52-7FFFB1AE2983}">
      <dsp:nvSpPr>
        <dsp:cNvPr id="0" name=""/>
        <dsp:cNvSpPr/>
      </dsp:nvSpPr>
      <dsp:spPr>
        <a:xfrm>
          <a:off x="6978043" y="1224405"/>
          <a:ext cx="3059169" cy="259128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Georgia" panose="02040502050405020303" pitchFamily="18" charset="0"/>
            </a:rPr>
            <a:t>Низкие цены
Сочетание увлекательного приключенческого</a:t>
          </a:r>
          <a:r>
            <a:rPr lang="ru-RU" sz="1800" kern="1200" dirty="0" err="1" smtClean="0">
              <a:latin typeface="Georgia" panose="02040502050405020303" pitchFamily="18" charset="0"/>
            </a:rPr>
            <a:t>квеста</a:t>
          </a:r>
          <a:r>
            <a:rPr lang="ru-RU" sz="1800" kern="1200" dirty="0" smtClean="0">
              <a:latin typeface="Georgia" panose="02040502050405020303" pitchFamily="18" charset="0"/>
            </a:rPr>
            <a:t>с возможностью прокачать мозг, сыграть за управляющего персоналом.</a:t>
          </a:r>
          <a:endParaRPr lang="ru-RU" sz="1800" kern="1200" dirty="0">
            <a:latin typeface="Georgia" panose="02040502050405020303" pitchFamily="18" charset="0"/>
          </a:endParaRPr>
        </a:p>
      </dsp:txBody>
      <dsp:txXfrm>
        <a:off x="6978043" y="1224405"/>
        <a:ext cx="3059169" cy="2591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742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3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4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4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4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4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4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5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51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3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1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2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3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4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25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1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0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5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58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58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6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0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0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6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6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ctrTitle"/>
          </p:nvPr>
        </p:nvSpPr>
        <p:spPr>
          <a:xfrm>
            <a:off x="756047" y="928028"/>
            <a:ext cx="8568531" cy="1974191"/>
          </a:xfrm>
        </p:spPr>
        <p:txBody>
          <a:bodyPr anchor="b"/>
          <a:lstStyle>
            <a:lvl1pPr algn="ctr">
              <a:defRPr sz="4961"/>
            </a:lvl1pPr>
          </a:lstStyle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609" name="Subtitle 2"/>
          <p:cNvSpPr>
            <a:spLocks noGrp="1"/>
          </p:cNvSpPr>
          <p:nvPr>
            <p:ph type="subTitle" idx="1"/>
          </p:nvPr>
        </p:nvSpPr>
        <p:spPr>
          <a:xfrm>
            <a:off x="1260078" y="2978351"/>
            <a:ext cx="7560469" cy="1369070"/>
          </a:xfrm>
        </p:spPr>
        <p:txBody>
          <a:bodyPr>
            <a:normAutofit fontScale="96565" lnSpcReduction="20000"/>
          </a:bodyPr>
          <a:lstStyle>
            <a:lvl1pPr marL="0" indent="0" algn="ctr">
              <a:buNone/>
              <a:defRPr sz="1984"/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r>
              <a:rPr lang="ru-RU" altLang="zh-CN" smtClean="0"/>
              <a:t>Образец подзаголовка</a:t>
            </a:r>
            <a:endParaRPr lang="en-US" dirty="0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7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8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8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5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8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81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7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5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5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71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487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62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63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64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65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8766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99750" lnSpcReduction="20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62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5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04857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048579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486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31"/>
          <p:cNvSpPr/>
          <p:nvPr/>
        </p:nvSpPr>
        <p:spPr>
          <a:xfrm>
            <a:off x="1079872" y="1827163"/>
            <a:ext cx="6731280" cy="29488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spc="-1" dirty="0">
                <a:latin typeface="Georgia" panose="02040502050405020303" pitchFamily="18" charset="0"/>
              </a:rPr>
              <a:t>Доминируй. Властвуй. </a:t>
            </a:r>
            <a:r>
              <a:rPr lang="ru-RU" sz="3600" spc="-1" dirty="0" smtClean="0">
                <a:latin typeface="Georgia" panose="02040502050405020303" pitchFamily="18" charset="0"/>
              </a:rPr>
              <a:t>Управляй!</a:t>
            </a:r>
          </a:p>
          <a:p>
            <a:pPr algn="ctr">
              <a:lnSpc>
                <a:spcPct val="100000"/>
              </a:lnSpc>
            </a:pPr>
            <a:endParaRPr lang="ru-RU" sz="2800" spc="-1" dirty="0">
              <a:latin typeface="Georgia" panose="02040502050405020303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800" spc="-1" dirty="0" smtClean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000" spc="-1" dirty="0" smtClean="0">
                <a:latin typeface="Georgia" panose="02040502050405020303" pitchFamily="18" charset="0"/>
              </a:rPr>
              <a:t>   Студитских Анастасия</a:t>
            </a:r>
          </a:p>
          <a:p>
            <a:pPr>
              <a:lnSpc>
                <a:spcPct val="100000"/>
              </a:lnSpc>
            </a:pPr>
            <a:r>
              <a:rPr lang="ru-RU" sz="2000" spc="-1" dirty="0" smtClean="0">
                <a:latin typeface="Georgia" panose="02040502050405020303" pitchFamily="18" charset="0"/>
              </a:rPr>
              <a:t>   Мамаева Елизавета</a:t>
            </a:r>
          </a:p>
          <a:p>
            <a:pPr>
              <a:lnSpc>
                <a:spcPct val="100000"/>
              </a:lnSpc>
            </a:pPr>
            <a:r>
              <a:rPr lang="ru-RU" sz="2000" spc="-1" dirty="0" smtClean="0">
                <a:latin typeface="Georgia" panose="02040502050405020303" pitchFamily="18" charset="0"/>
              </a:rPr>
              <a:t>   Ложкина </a:t>
            </a:r>
            <a:r>
              <a:rPr lang="ru-RU" sz="2000" spc="-1" dirty="0">
                <a:latin typeface="Georgia" panose="02040502050405020303" pitchFamily="18" charset="0"/>
              </a:rPr>
              <a:t>Злата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1048632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889837" y="1107083"/>
            <a:ext cx="1810574" cy="18488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62" name="Рисунок 209715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61642" y="1066629"/>
            <a:ext cx="1764464" cy="18406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48633" name="TextBox 1048586"/>
          <p:cNvSpPr txBox="1"/>
          <p:nvPr/>
        </p:nvSpPr>
        <p:spPr>
          <a:xfrm>
            <a:off x="627801" y="2893305"/>
            <a:ext cx="2486937" cy="3976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Злата</a:t>
            </a:r>
            <a:r>
              <a:rPr lang="en-US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 </a:t>
            </a:r>
            <a:r>
              <a:rPr lang="ru-RU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Ложкина</a:t>
            </a:r>
            <a:endParaRPr lang="ru-RU" sz="2315" b="1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048634" name="TextBox 1048587"/>
          <p:cNvSpPr txBox="1"/>
          <p:nvPr/>
        </p:nvSpPr>
        <p:spPr>
          <a:xfrm>
            <a:off x="3383119" y="2878904"/>
            <a:ext cx="3488018" cy="3976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Анастасия Студитских</a:t>
            </a:r>
            <a:endParaRPr lang="ru-RU" sz="2315" b="1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048635" name="TextBox 1048651"/>
          <p:cNvSpPr txBox="1"/>
          <p:nvPr/>
        </p:nvSpPr>
        <p:spPr>
          <a:xfrm>
            <a:off x="3586755" y="3328337"/>
            <a:ext cx="2900848" cy="18440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Генератор идей</a:t>
            </a:r>
          </a:p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Разработка</a:t>
            </a:r>
            <a:r>
              <a:rPr lang="en-US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 </a:t>
            </a:r>
            <a:r>
              <a:rPr lang="ru-RU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идеи</a:t>
            </a:r>
            <a:endParaRPr lang="ru-RU" sz="1984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Ответственный</a:t>
            </a:r>
            <a:r>
              <a:rPr lang="en-US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 </a:t>
            </a:r>
            <a:r>
              <a:rPr lang="ru-RU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за</a:t>
            </a:r>
            <a:r>
              <a:rPr lang="en-US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 </a:t>
            </a:r>
            <a:r>
              <a:rPr lang="ru-RU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техническое</a:t>
            </a:r>
            <a:r>
              <a:rPr lang="en-US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 </a:t>
            </a:r>
            <a:r>
              <a:rPr lang="ru-RU" altLang="en-US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создание</a:t>
            </a:r>
          </a:p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Лидер </a:t>
            </a:r>
          </a:p>
        </p:txBody>
      </p:sp>
      <p:pic>
        <p:nvPicPr>
          <p:cNvPr id="2097163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8586" y="976254"/>
            <a:ext cx="1785938" cy="19310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48636" name="TextBox 2"/>
          <p:cNvSpPr txBox="1"/>
          <p:nvPr/>
        </p:nvSpPr>
        <p:spPr>
          <a:xfrm>
            <a:off x="6824898" y="2901031"/>
            <a:ext cx="2934979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Елизавета Мамаева</a:t>
            </a:r>
          </a:p>
        </p:txBody>
      </p:sp>
      <p:sp>
        <p:nvSpPr>
          <p:cNvPr id="1048637" name="Прямоугольник 3"/>
          <p:cNvSpPr/>
          <p:nvPr/>
        </p:nvSpPr>
        <p:spPr>
          <a:xfrm>
            <a:off x="6687222" y="3302234"/>
            <a:ext cx="3254602" cy="129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Текстовик </a:t>
            </a:r>
            <a:r>
              <a:rPr lang="ru-RU" sz="1158" dirty="0">
                <a:latin typeface="Georgia" panose="02040502050405020303" pitchFamily="18" charset="0"/>
                <a:ea typeface="Yu Gothic UI Light" panose="020B0300000000000000" pitchFamily="34" charset="-128"/>
              </a:rPr>
              <a:t>(структурирование текста в предложения, диалоги, проверка текста на орфографию, пунктуацию)</a:t>
            </a:r>
          </a:p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Ответственной за сбор информации</a:t>
            </a:r>
          </a:p>
        </p:txBody>
      </p:sp>
      <p:sp>
        <p:nvSpPr>
          <p:cNvPr id="1048638" name="TextBox 4"/>
          <p:cNvSpPr txBox="1"/>
          <p:nvPr/>
        </p:nvSpPr>
        <p:spPr>
          <a:xfrm>
            <a:off x="460830" y="3265592"/>
            <a:ext cx="2632308" cy="1882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sz="1984" dirty="0" err="1">
                <a:latin typeface="Georgia" panose="02040502050405020303" pitchFamily="18" charset="0"/>
                <a:ea typeface="Yu Gothic UI Light" panose="020B0300000000000000" pitchFamily="34" charset="-128"/>
              </a:rPr>
              <a:t>Мотиватор</a:t>
            </a:r>
            <a:endParaRPr lang="ru-RU" sz="1984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Ответственный за оформление материалов</a:t>
            </a:r>
          </a:p>
          <a:p>
            <a:pPr marL="283510" indent="-283510">
              <a:buFont typeface="Courier New" panose="02070309020205020404" pitchFamily="49" charset="0"/>
              <a:buChar char="o"/>
            </a:pPr>
            <a:r>
              <a:rPr lang="ru-RU" sz="1984" dirty="0">
                <a:latin typeface="Georgia" panose="02040502050405020303" pitchFamily="18" charset="0"/>
                <a:ea typeface="Yu Gothic UI Light" panose="020B0300000000000000" pitchFamily="34" charset="-128"/>
              </a:rPr>
              <a:t>Критик </a:t>
            </a:r>
            <a:r>
              <a:rPr lang="ru-RU" sz="1158" dirty="0">
                <a:latin typeface="Georgia" panose="02040502050405020303" pitchFamily="18" charset="0"/>
                <a:ea typeface="Yu Gothic UI Light" panose="020B0300000000000000" pitchFamily="34" charset="-128"/>
              </a:rPr>
              <a:t>(оценивает результаты и процесс работы, предлагает новые идеи)</a:t>
            </a:r>
          </a:p>
        </p:txBody>
      </p:sp>
      <p:pic>
        <p:nvPicPr>
          <p:cNvPr id="2097164" name="Рисунок 5"/>
          <p:cNvPicPr>
            <a:picLocks noChangeAspect="1"/>
          </p:cNvPicPr>
          <p:nvPr/>
        </p:nvPicPr>
        <p:blipFill rotWithShape="1">
          <a:blip r:embed="rId5"/>
          <a:srcRect l="22442" t="19600" r="8652" b="63600"/>
          <a:stretch>
            <a:fillRect/>
          </a:stretch>
        </p:blipFill>
        <p:spPr>
          <a:xfrm>
            <a:off x="-216271" y="0"/>
            <a:ext cx="10297144" cy="1107084"/>
          </a:xfrm>
          <a:prstGeom prst="rect">
            <a:avLst/>
          </a:prstGeom>
        </p:spPr>
      </p:pic>
      <p:sp>
        <p:nvSpPr>
          <p:cNvPr id="1048639" name="Заголовок 1048585"/>
          <p:cNvSpPr>
            <a:spLocks noGrp="1"/>
          </p:cNvSpPr>
          <p:nvPr>
            <p:ph type="ctrTitle"/>
          </p:nvPr>
        </p:nvSpPr>
        <p:spPr>
          <a:xfrm>
            <a:off x="627801" y="-867108"/>
            <a:ext cx="8568531" cy="1974191"/>
          </a:xfrm>
        </p:spPr>
        <p:txBody>
          <a:bodyPr>
            <a:noAutofit/>
          </a:bodyPr>
          <a:lstStyle/>
          <a:p>
            <a:r>
              <a:rPr lang="ru-RU" altLang="en-US" sz="3748" dirty="0">
                <a:latin typeface="Georgia" panose="02040502050405020303" pitchFamily="18" charset="0"/>
                <a:ea typeface="Yu Gothic UI Light" panose="020B0300000000000000" pitchFamily="34" charset="-128"/>
              </a:rPr>
              <a:t>Команда</a:t>
            </a:r>
            <a:endParaRPr lang="ru-RU" sz="3748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Заголовок 1"/>
          <p:cNvSpPr txBox="1"/>
          <p:nvPr/>
        </p:nvSpPr>
        <p:spPr>
          <a:xfrm>
            <a:off x="-144264" y="312330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2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MS Gothic" pitchFamily="49" charset="-128"/>
              </a:rPr>
              <a:t> Решение </a:t>
            </a:r>
            <a:r>
              <a:rPr lang="ru-RU" sz="3200" kern="0" dirty="0">
                <a:solidFill>
                  <a:sysClr val="windowText" lastClr="000000"/>
                </a:solidFill>
                <a:latin typeface="Georgia" panose="02040502050405020303" pitchFamily="18" charset="0"/>
                <a:ea typeface="MS Gothic" pitchFamily="49" charset="-128"/>
              </a:rPr>
              <a:t>проблемы</a:t>
            </a:r>
          </a:p>
        </p:txBody>
      </p:sp>
      <p:sp>
        <p:nvSpPr>
          <p:cNvPr id="1048641" name="Содержимое 2"/>
          <p:cNvSpPr txBox="1"/>
          <p:nvPr/>
        </p:nvSpPr>
        <p:spPr>
          <a:xfrm>
            <a:off x="647824" y="3987403"/>
            <a:ext cx="9001000" cy="129614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r>
              <a:rPr lang="ru-RU" sz="2400" dirty="0" smtClean="0">
                <a:latin typeface="Georgia" panose="02040502050405020303" pitchFamily="18" charset="0"/>
              </a:rPr>
              <a:t>Наш </a:t>
            </a:r>
            <a:r>
              <a:rPr lang="ru-RU" sz="2400" dirty="0">
                <a:latin typeface="Georgia" panose="02040502050405020303" pitchFamily="18" charset="0"/>
              </a:rPr>
              <a:t>продукт позволяет провести свободное время ребёнка с пользой в интересной для него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 panose="02040502050405020303" pitchFamily="18" charset="0"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 panose="02040502050405020303" pitchFamily="18" charset="0"/>
              <a:ea typeface="MS Gothic" pitchFamily="49" charset="-128"/>
            </a:endParaRPr>
          </a:p>
        </p:txBody>
      </p:sp>
      <p:sp>
        <p:nvSpPr>
          <p:cNvPr id="1048642" name="Заголовок 1"/>
          <p:cNvSpPr txBox="1"/>
          <p:nvPr/>
        </p:nvSpPr>
        <p:spPr>
          <a:xfrm>
            <a:off x="-32794" y="34030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600" kern="0" dirty="0">
                <a:solidFill>
                  <a:sysClr val="windowText" lastClr="000000"/>
                </a:solidFill>
                <a:latin typeface="Georgia" panose="02040502050405020303" pitchFamily="18" charset="0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4194307" name="Схема 6"/>
          <p:cNvGraphicFramePr>
            <a:graphicFrameLocks/>
          </p:cNvGraphicFramePr>
          <p:nvPr/>
        </p:nvGraphicFramePr>
        <p:xfrm>
          <a:off x="575816" y="1323107"/>
          <a:ext cx="8936368" cy="1854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44" name="Заголовок 1"/>
          <p:cNvSpPr txBox="1">
            <a:spLocks noGrp="1"/>
          </p:cNvSpPr>
          <p:nvPr>
            <p:ph type="title"/>
          </p:nvPr>
        </p:nvSpPr>
        <p:spPr>
          <a:xfrm>
            <a:off x="11162" y="803247"/>
            <a:ext cx="10069463" cy="982800"/>
          </a:xfrm>
        </p:spPr>
        <p:txBody>
          <a:bodyPr lIns="720000"/>
          <a:lstStyle/>
          <a:p>
            <a:r>
              <a:rPr lang="ru-RU" sz="4000" dirty="0">
                <a:latin typeface="Georgia" panose="02040502050405020303" pitchFamily="18" charset="0"/>
              </a:rPr>
              <a:t>О </a:t>
            </a:r>
            <a:r>
              <a:rPr lang="ru-RU" sz="4000" dirty="0" smtClean="0">
                <a:latin typeface="Georgia" panose="02040502050405020303" pitchFamily="18" charset="0"/>
              </a:rPr>
              <a:t>проекте </a:t>
            </a:r>
            <a:br>
              <a:rPr lang="ru-RU" sz="4000" dirty="0" smtClean="0">
                <a:latin typeface="Georgia" panose="02040502050405020303" pitchFamily="18" charset="0"/>
              </a:rPr>
            </a:br>
            <a:endParaRPr lang="ru-RU" sz="4000" dirty="0">
              <a:latin typeface="Georgia" panose="02040502050405020303" pitchFamily="18" charset="0"/>
            </a:endParaRPr>
          </a:p>
        </p:txBody>
      </p:sp>
      <p:sp>
        <p:nvSpPr>
          <p:cNvPr id="1048645" name="Google Shape;79;p17"/>
          <p:cNvSpPr txBox="1"/>
          <p:nvPr/>
        </p:nvSpPr>
        <p:spPr>
          <a:xfrm>
            <a:off x="575816" y="1539131"/>
            <a:ext cx="8712968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spcAft>
                <a:spcPts val="1764"/>
              </a:spcAft>
            </a:pPr>
            <a:r>
              <a:rPr lang="ru-RU" sz="2400" kern="0" dirty="0">
                <a:latin typeface="Georgia" panose="02040502050405020303" pitchFamily="18" charset="0"/>
              </a:rPr>
              <a:t>Мультимедийный продукт-игра в жанре приключенческого </a:t>
            </a:r>
            <a:r>
              <a:rPr lang="ru-RU" sz="2400" kern="0" dirty="0" err="1">
                <a:latin typeface="Georgia" panose="02040502050405020303" pitchFamily="18" charset="0"/>
              </a:rPr>
              <a:t>квеста</a:t>
            </a:r>
            <a:r>
              <a:rPr lang="ru-RU" sz="2400" kern="0" dirty="0">
                <a:latin typeface="Georgia" panose="02040502050405020303" pitchFamily="18" charset="0"/>
              </a:rPr>
              <a:t>, в котором игрок решает проблемы кафе, выступая в роли его директора</a:t>
            </a:r>
            <a:r>
              <a:rPr lang="ru-RU" sz="2400" kern="0" dirty="0" smtClean="0">
                <a:latin typeface="Georgia" panose="02040502050405020303" pitchFamily="18" charset="0"/>
              </a:rPr>
              <a:t>.</a:t>
            </a:r>
          </a:p>
          <a:p>
            <a:pPr>
              <a:spcBef>
                <a:spcPts val="1764"/>
              </a:spcBef>
              <a:spcAft>
                <a:spcPts val="1764"/>
              </a:spcAft>
            </a:pPr>
            <a:r>
              <a:rPr lang="ru-RU" sz="2400" kern="0" dirty="0" smtClean="0">
                <a:latin typeface="Georgia" panose="02040502050405020303" pitchFamily="18" charset="0"/>
              </a:rPr>
              <a:t>На данный момент готов сценарий игры. Техническая часть в процессе разработки. </a:t>
            </a:r>
            <a:endParaRPr lang="ru-RU" sz="2400" kern="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582536"/>
            <a:ext cx="9721080" cy="982800"/>
          </a:xfrm>
        </p:spPr>
        <p:txBody>
          <a:bodyPr lIns="720000"/>
          <a:lstStyle/>
          <a:p>
            <a:r>
              <a:rPr lang="ru-RU" sz="2600" dirty="0">
                <a:latin typeface="Georgia" panose="02040502050405020303" pitchFamily="18" charset="0"/>
                <a:ea typeface="MS Gothic" pitchFamily="49" charset="-128"/>
              </a:rPr>
              <a:t>Роль проекта в обеспечении </a:t>
            </a:r>
            <a:r>
              <a:rPr lang="ru-RU" sz="2600" dirty="0" smtClean="0">
                <a:latin typeface="Georgia" panose="02040502050405020303" pitchFamily="18" charset="0"/>
                <a:ea typeface="MS Gothic" pitchFamily="49" charset="-128"/>
              </a:rPr>
              <a:t/>
            </a:r>
            <a:br>
              <a:rPr lang="ru-RU" sz="2600" dirty="0" smtClean="0">
                <a:latin typeface="Georgia" panose="02040502050405020303" pitchFamily="18" charset="0"/>
                <a:ea typeface="MS Gothic" pitchFamily="49" charset="-128"/>
              </a:rPr>
            </a:br>
            <a:r>
              <a:rPr lang="ru-RU" sz="2600" dirty="0" smtClean="0">
                <a:latin typeface="Georgia" panose="02040502050405020303" pitchFamily="18" charset="0"/>
                <a:ea typeface="MS Gothic" pitchFamily="49" charset="-128"/>
              </a:rPr>
              <a:t>технологического суверенитета страны</a:t>
            </a:r>
            <a:endParaRPr sz="26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graphicFrame>
        <p:nvGraphicFramePr>
          <p:cNvPr id="4194308" name="Таблица 4"/>
          <p:cNvGraphicFramePr>
            <a:graphicFrameLocks noGrp="1"/>
          </p:cNvGraphicFramePr>
          <p:nvPr/>
        </p:nvGraphicFramePr>
        <p:xfrm>
          <a:off x="431800" y="161113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/>
                <a:gridCol w="3240484"/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b="1" i="0" u="sng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b="1" u="sng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b="1" u="sng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 smtClean="0"/>
                        <a:t>                  </a:t>
                      </a:r>
                      <a:r>
                        <a:rPr lang="ru-RU" b="1" u="sng" dirty="0" smtClean="0"/>
                        <a:t>Не использует </a:t>
                      </a:r>
                      <a:endParaRPr lang="ru-RU" b="1" u="sng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16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4169" y="4521311"/>
            <a:ext cx="288032" cy="258180"/>
          </a:xfrm>
          <a:prstGeom prst="rect">
            <a:avLst/>
          </a:prstGeom>
          <a:noFill/>
        </p:spPr>
      </p:pic>
      <p:pic>
        <p:nvPicPr>
          <p:cNvPr id="209716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65" y="4825294"/>
            <a:ext cx="330037" cy="242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48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1048649" name="Содержимое 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1048650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lang="ru-RU" sz="2600" dirty="0"/>
              <a:t> </a:t>
            </a:r>
          </a:p>
        </p:txBody>
      </p:sp>
      <p:sp>
        <p:nvSpPr>
          <p:cNvPr id="1048651" name="Заголовок 2"/>
          <p:cNvSpPr>
            <a:spLocks noGrp="1"/>
          </p:cNvSpPr>
          <p:nvPr>
            <p:ph type="title"/>
          </p:nvPr>
        </p:nvSpPr>
        <p:spPr>
          <a:xfrm>
            <a:off x="-144264" y="623875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chemeClr val="dk1"/>
                </a:solidFill>
                <a:latin typeface="Georgia" panose="02040502050405020303" pitchFamily="18" charset="0"/>
              </a:rPr>
              <a:t>Целевая аудитория проекта</a:t>
            </a:r>
            <a:endParaRPr lang="ru-RU" sz="3600" dirty="0">
              <a:latin typeface="Georgia" panose="02040502050405020303" pitchFamily="18" charset="0"/>
            </a:endParaRPr>
          </a:p>
        </p:txBody>
      </p:sp>
      <p:sp>
        <p:nvSpPr>
          <p:cNvPr id="1048652" name="Прямоугольник 1"/>
          <p:cNvSpPr/>
          <p:nvPr/>
        </p:nvSpPr>
        <p:spPr>
          <a:xfrm>
            <a:off x="575816" y="1826697"/>
            <a:ext cx="8603824" cy="2936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latin typeface="Georgia" panose="02040502050405020303" pitchFamily="18" charset="0"/>
              </a:rPr>
              <a:t>Пользователь</a:t>
            </a:r>
            <a:r>
              <a:rPr lang="ru-RU" sz="2400" dirty="0">
                <a:latin typeface="Georgia" panose="02040502050405020303" pitchFamily="18" charset="0"/>
              </a:rPr>
              <a:t>: школьник от 12 до 15 лет, который увлекается решением задачек,  ребусов, любят занять свой мозг, обожает  проводить время, играя в компьютерные и  мобильные игры, выбирает игры из  разряда "Головоломки", приключенческие </a:t>
            </a:r>
            <a:r>
              <a:rPr lang="ru-RU" sz="2400" dirty="0" err="1">
                <a:latin typeface="Georgia" panose="02040502050405020303" pitchFamily="18" charset="0"/>
              </a:rPr>
              <a:t>квесты</a:t>
            </a:r>
            <a:r>
              <a:rPr lang="ru-RU" sz="2400" dirty="0" smtClean="0">
                <a:latin typeface="Georgia" panose="02040502050405020303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Georgia" panose="02040502050405020303" pitchFamily="18" charset="0"/>
              </a:rPr>
              <a:t>Потребитель</a:t>
            </a:r>
            <a:r>
              <a:rPr lang="ru-RU" sz="2400" dirty="0">
                <a:latin typeface="Georgia" panose="02040502050405020303" pitchFamily="18" charset="0"/>
              </a:rPr>
              <a:t>: родитель, желающий занять свободное время ребёнка.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54" name="Заголовок 1"/>
          <p:cNvSpPr txBox="1">
            <a:spLocks noGrp="1"/>
          </p:cNvSpPr>
          <p:nvPr>
            <p:ph type="title"/>
          </p:nvPr>
        </p:nvSpPr>
        <p:spPr>
          <a:xfrm>
            <a:off x="-72256" y="531019"/>
            <a:ext cx="10074686" cy="982800"/>
          </a:xfrm>
        </p:spPr>
        <p:txBody>
          <a:bodyPr lIns="540000"/>
          <a:lstStyle/>
          <a:p>
            <a:r>
              <a:rPr lang="ru" sz="3200" dirty="0">
                <a:latin typeface="Georgia" panose="02040502050405020303" pitchFamily="18" charset="0"/>
              </a:rPr>
              <a:t>Потенциальный</a:t>
            </a:r>
            <a:r>
              <a:rPr lang="ru" sz="3200" dirty="0"/>
              <a:t> </a:t>
            </a:r>
            <a:r>
              <a:rPr lang="ru" sz="3200" dirty="0">
                <a:latin typeface="Georgia" panose="02040502050405020303" pitchFamily="18" charset="0"/>
              </a:rPr>
              <a:t>объем рынка</a:t>
            </a:r>
            <a:endParaRPr sz="32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sp>
        <p:nvSpPr>
          <p:cNvPr id="1048655" name="TextBox 5"/>
          <p:cNvSpPr txBox="1"/>
          <p:nvPr/>
        </p:nvSpPr>
        <p:spPr>
          <a:xfrm>
            <a:off x="380385" y="1506337"/>
            <a:ext cx="9498870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400" b="1" dirty="0" smtClean="0">
                <a:effectLst/>
                <a:latin typeface="Georgia" panose="02040502050405020303" pitchFamily="18" charset="0"/>
              </a:rPr>
              <a:t> </a:t>
            </a:r>
            <a:r>
              <a:rPr lang="ru-RU" sz="2400" dirty="0">
                <a:latin typeface="Georgia" panose="02040502050405020303" pitchFamily="18" charset="0"/>
              </a:rPr>
              <a:t>На 1 мая 2023 </a:t>
            </a:r>
            <a:r>
              <a:rPr lang="ru-RU" sz="2400" b="1" dirty="0">
                <a:latin typeface="Georgia" panose="02040502050405020303" pitchFamily="18" charset="0"/>
              </a:rPr>
              <a:t>численность</a:t>
            </a:r>
            <a:r>
              <a:rPr lang="ru-RU" sz="2400" dirty="0">
                <a:latin typeface="Georgia" panose="02040502050405020303" pitchFamily="18" charset="0"/>
              </a:rPr>
              <a:t> </a:t>
            </a:r>
            <a:r>
              <a:rPr lang="ru-RU" sz="2400" b="1" dirty="0" smtClean="0">
                <a:latin typeface="Georgia" panose="02040502050405020303" pitchFamily="18" charset="0"/>
              </a:rPr>
              <a:t>населения</a:t>
            </a:r>
            <a:r>
              <a:rPr lang="ru-RU" sz="2400" dirty="0">
                <a:latin typeface="Georgia" panose="02040502050405020303" pitchFamily="18" charset="0"/>
              </a:rPr>
              <a:t> </a:t>
            </a:r>
            <a:r>
              <a:rPr lang="ru-RU" sz="2400" b="1" dirty="0">
                <a:latin typeface="Georgia" panose="02040502050405020303" pitchFamily="18" charset="0"/>
              </a:rPr>
              <a:t>России</a:t>
            </a:r>
            <a:r>
              <a:rPr lang="ru-RU" sz="2400" dirty="0">
                <a:latin typeface="Georgia" panose="02040502050405020303" pitchFamily="18" charset="0"/>
              </a:rPr>
              <a:t> составляет 145 975 300 </a:t>
            </a:r>
            <a:r>
              <a:rPr lang="ru-RU" sz="2400" b="1" dirty="0">
                <a:latin typeface="Georgia" panose="02040502050405020303" pitchFamily="18" charset="0"/>
              </a:rPr>
              <a:t>человек</a:t>
            </a:r>
            <a:r>
              <a:rPr lang="ru-RU" sz="2400" dirty="0">
                <a:latin typeface="Georgia" panose="02040502050405020303" pitchFamily="18" charset="0"/>
              </a:rPr>
              <a:t>, </a:t>
            </a:r>
            <a:r>
              <a:rPr lang="ru-RU" sz="2400" b="1" dirty="0">
                <a:latin typeface="Georgia" panose="02040502050405020303" pitchFamily="18" charset="0"/>
              </a:rPr>
              <a:t>в</a:t>
            </a:r>
            <a:r>
              <a:rPr lang="ru-RU" sz="2400" dirty="0">
                <a:latin typeface="Georgia" panose="02040502050405020303" pitchFamily="18" charset="0"/>
              </a:rPr>
              <a:t> том </a:t>
            </a:r>
            <a:r>
              <a:rPr lang="ru-RU" sz="2400" b="1" dirty="0">
                <a:latin typeface="Georgia" panose="02040502050405020303" pitchFamily="18" charset="0"/>
              </a:rPr>
              <a:t>числе</a:t>
            </a:r>
            <a:r>
              <a:rPr lang="ru-RU" sz="2400" dirty="0">
                <a:latin typeface="Georgia" panose="02040502050405020303" pitchFamily="18" charset="0"/>
              </a:rPr>
              <a:t> </a:t>
            </a:r>
            <a:r>
              <a:rPr lang="ru-RU" sz="2400" dirty="0" smtClean="0">
                <a:latin typeface="Georgia" panose="02040502050405020303" pitchFamily="18" charset="0"/>
              </a:rPr>
              <a:t>подростков </a:t>
            </a:r>
            <a:r>
              <a:rPr lang="ru-RU" sz="2400" dirty="0">
                <a:latin typeface="Georgia" panose="02040502050405020303" pitchFamily="18" charset="0"/>
              </a:rPr>
              <a:t>(школьников) </a:t>
            </a:r>
            <a:r>
              <a:rPr lang="ru-RU" sz="2400" b="1" dirty="0">
                <a:latin typeface="Georgia" panose="02040502050405020303" pitchFamily="18" charset="0"/>
              </a:rPr>
              <a:t>в</a:t>
            </a:r>
            <a:r>
              <a:rPr lang="ru-RU" sz="2400" dirty="0">
                <a:latin typeface="Georgia" panose="02040502050405020303" pitchFamily="18" charset="0"/>
              </a:rPr>
              <a:t> </a:t>
            </a:r>
            <a:r>
              <a:rPr lang="ru-RU" sz="2400" b="1" dirty="0">
                <a:latin typeface="Georgia" panose="02040502050405020303" pitchFamily="18" charset="0"/>
              </a:rPr>
              <a:t>возрасте</a:t>
            </a:r>
            <a:r>
              <a:rPr lang="ru-RU" sz="2400" dirty="0">
                <a:latin typeface="Georgia" panose="02040502050405020303" pitchFamily="18" charset="0"/>
              </a:rPr>
              <a:t> </a:t>
            </a:r>
            <a:r>
              <a:rPr lang="ru-RU" sz="2400" b="1" dirty="0">
                <a:latin typeface="Georgia" panose="02040502050405020303" pitchFamily="18" charset="0"/>
              </a:rPr>
              <a:t>от</a:t>
            </a:r>
            <a:r>
              <a:rPr lang="ru-RU" sz="2400" dirty="0">
                <a:latin typeface="Georgia" panose="02040502050405020303" pitchFamily="18" charset="0"/>
              </a:rPr>
              <a:t> 7 до 17 </a:t>
            </a:r>
            <a:r>
              <a:rPr lang="ru-RU" sz="2400" b="1" dirty="0">
                <a:latin typeface="Georgia" panose="02040502050405020303" pitchFamily="18" charset="0"/>
              </a:rPr>
              <a:t>лет</a:t>
            </a:r>
            <a:r>
              <a:rPr lang="ru-RU" sz="2400" dirty="0">
                <a:latin typeface="Georgia" panose="02040502050405020303" pitchFamily="18" charset="0"/>
              </a:rPr>
              <a:t> - 17 243 332 </a:t>
            </a:r>
            <a:r>
              <a:rPr lang="ru-RU" sz="2400" b="1" dirty="0" smtClean="0">
                <a:latin typeface="Georgia" panose="02040502050405020303" pitchFamily="18" charset="0"/>
              </a:rPr>
              <a:t>человека,</a:t>
            </a:r>
            <a:r>
              <a:rPr lang="ru-RU" sz="2400" dirty="0" smtClean="0">
                <a:latin typeface="Georgia" panose="02040502050405020303" pitchFamily="18" charset="0"/>
              </a:rPr>
              <a:t> </a:t>
            </a:r>
            <a:r>
              <a:rPr lang="ru-RU" sz="2400" dirty="0">
                <a:latin typeface="Georgia" panose="02040502050405020303" pitchFamily="18" charset="0"/>
              </a:rPr>
              <a:t>то есть потенциальных клиентов онлайн-школы. </a:t>
            </a:r>
            <a:endParaRPr lang="ru-RU" sz="2400" dirty="0" smtClean="0">
              <a:latin typeface="Georgia" panose="02040502050405020303" pitchFamily="18" charset="0"/>
            </a:endParaRPr>
          </a:p>
          <a:p>
            <a:endParaRPr lang="ru-RU" sz="2400" dirty="0" smtClean="0">
              <a:latin typeface="Georgia" panose="02040502050405020303" pitchFamily="18" charset="0"/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Мировой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рынок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онлайн-игр составляет более 1000000. Это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свидетельствует о значительном объеме потенциального рынка для проекта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онлайн-игр.</a:t>
            </a:r>
            <a:endParaRPr lang="ru-RU" sz="2400" b="1" dirty="0" smtClean="0">
              <a:latin typeface="Georgia" panose="02040502050405020303" pitchFamily="18" charset="0"/>
            </a:endParaRPr>
          </a:p>
          <a:p>
            <a:endParaRPr lang="ru-RU" sz="2400" b="1" dirty="0">
              <a:effectLst/>
              <a:latin typeface="Georgia" panose="02040502050405020303" pitchFamily="18" charset="0"/>
            </a:endParaRPr>
          </a:p>
          <a:p>
            <a:endParaRPr lang="ru-RU" sz="24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57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459011"/>
            <a:ext cx="10060487" cy="982800"/>
          </a:xfrm>
        </p:spPr>
        <p:txBody>
          <a:bodyPr/>
          <a:lstStyle/>
          <a:p>
            <a:r>
              <a:rPr lang="ru-RU" sz="3600" dirty="0">
                <a:latin typeface="Georgia" panose="02040502050405020303" pitchFamily="18" charset="0"/>
                <a:ea typeface="MS Gothic" pitchFamily="49" charset="-128"/>
              </a:rPr>
              <a:t>Анализ конкурентов</a:t>
            </a:r>
            <a:endParaRPr sz="36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graphicFrame>
        <p:nvGraphicFramePr>
          <p:cNvPr id="4194309" name="Схе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369110"/>
              </p:ext>
            </p:extLst>
          </p:nvPr>
        </p:nvGraphicFramePr>
        <p:xfrm>
          <a:off x="50435" y="1683147"/>
          <a:ext cx="10040350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59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12787"/>
            <a:ext cx="10080625" cy="982800"/>
          </a:xfrm>
        </p:spPr>
        <p:txBody>
          <a:bodyPr lIns="720000"/>
          <a:lstStyle/>
          <a:p>
            <a:r>
              <a:rPr lang="ru-RU" sz="3200" dirty="0">
                <a:latin typeface="Georgia" panose="02040502050405020303" pitchFamily="18" charset="0"/>
                <a:ea typeface="MS Gothic" pitchFamily="49" charset="-128"/>
              </a:rPr>
              <a:t>Бизнес-модель</a:t>
            </a:r>
            <a:endParaRPr sz="32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sp>
        <p:nvSpPr>
          <p:cNvPr id="1048660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4194310" name="Таблица 5"/>
          <p:cNvGraphicFramePr>
            <a:graphicFrameLocks noGrp="1"/>
          </p:cNvGraphicFramePr>
          <p:nvPr/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/>
                <a:gridCol w="2016125"/>
                <a:gridCol w="1008063"/>
                <a:gridCol w="1008063"/>
                <a:gridCol w="2016125"/>
                <a:gridCol w="2016125"/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Ценностное предложение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48661" name="TextBox 5"/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Georgia" panose="02040502050405020303" pitchFamily="18" charset="0"/>
              </a:rPr>
              <a:t>Школьники 12-15 лет</a:t>
            </a:r>
            <a:endParaRPr lang="ru-RU" sz="1400" dirty="0">
              <a:latin typeface="Georgia" panose="02040502050405020303" pitchFamily="18" charset="0"/>
            </a:endParaRPr>
          </a:p>
        </p:txBody>
      </p:sp>
      <p:sp>
        <p:nvSpPr>
          <p:cNvPr id="1048662" name="TextBox 7"/>
          <p:cNvSpPr txBox="1"/>
          <p:nvPr/>
        </p:nvSpPr>
        <p:spPr>
          <a:xfrm>
            <a:off x="4068203" y="1488520"/>
            <a:ext cx="1944216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latin typeface="Georgia" panose="02040502050405020303" pitchFamily="18" charset="0"/>
              </a:rPr>
              <a:t>Новизна</a:t>
            </a:r>
            <a:endParaRPr lang="ru-RU" sz="1400" i="1" dirty="0">
              <a:latin typeface="Georgia" panose="02040502050405020303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latin typeface="Georgia" panose="02040502050405020303" pitchFamily="18" charset="0"/>
              </a:rPr>
              <a:t>Дизайн</a:t>
            </a:r>
            <a:endParaRPr lang="ru-RU" sz="1400" i="1" dirty="0">
              <a:latin typeface="Georgia" panose="02040502050405020303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latin typeface="Georgia" panose="02040502050405020303" pitchFamily="18" charset="0"/>
              </a:rPr>
              <a:t>Цена</a:t>
            </a:r>
            <a:endParaRPr lang="ru-RU" sz="1400" i="1" dirty="0">
              <a:latin typeface="Georgia" panose="02040502050405020303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latin typeface="Georgia" panose="02040502050405020303" pitchFamily="18" charset="0"/>
              </a:rPr>
              <a:t>Доступность</a:t>
            </a:r>
            <a:endParaRPr lang="ru-RU" sz="1400" i="1" dirty="0">
              <a:latin typeface="Georgia" panose="02040502050405020303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latin typeface="Georgia" panose="02040502050405020303" pitchFamily="18" charset="0"/>
              </a:rPr>
              <a:t>Удобство при использовании</a:t>
            </a:r>
          </a:p>
        </p:txBody>
      </p:sp>
      <p:sp>
        <p:nvSpPr>
          <p:cNvPr id="1048663" name="TextBox 8"/>
          <p:cNvSpPr txBox="1"/>
          <p:nvPr/>
        </p:nvSpPr>
        <p:spPr>
          <a:xfrm>
            <a:off x="6192688" y="2839628"/>
            <a:ext cx="187196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 smtClean="0">
                <a:latin typeface="Georgia" panose="02040502050405020303" pitchFamily="18" charset="0"/>
              </a:rPr>
              <a:t>Социальные сети</a:t>
            </a:r>
          </a:p>
          <a:p>
            <a:r>
              <a:rPr lang="ru-RU" sz="1400" dirty="0" smtClean="0">
                <a:latin typeface="Georgia" panose="02040502050405020303" pitchFamily="18" charset="0"/>
              </a:rPr>
              <a:t>Учебные заведения</a:t>
            </a:r>
            <a:endParaRPr lang="ru-RU" sz="1400" dirty="0">
              <a:latin typeface="Georgia" panose="02040502050405020303" pitchFamily="18" charset="0"/>
            </a:endParaRPr>
          </a:p>
        </p:txBody>
      </p:sp>
      <p:sp>
        <p:nvSpPr>
          <p:cNvPr id="1048664" name="TextBox 9"/>
          <p:cNvSpPr txBox="1"/>
          <p:nvPr/>
        </p:nvSpPr>
        <p:spPr>
          <a:xfrm>
            <a:off x="6135372" y="1450087"/>
            <a:ext cx="1978912" cy="812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Georgia" panose="02040502050405020303" pitchFamily="18" charset="0"/>
              </a:rPr>
              <a:t>Автоматизированное </a:t>
            </a:r>
            <a:r>
              <a:rPr lang="ru-RU" sz="1400" dirty="0">
                <a:latin typeface="Georgia" panose="02040502050405020303" pitchFamily="18" charset="0"/>
              </a:rPr>
              <a:t>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Georgia" panose="02040502050405020303" pitchFamily="18" charset="0"/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Georgia" panose="02040502050405020303" pitchFamily="18" charset="0"/>
              </a:rPr>
              <a:t>Служба поддержки</a:t>
            </a:r>
            <a:endParaRPr lang="ru-RU" sz="1400" dirty="0">
              <a:latin typeface="Georgia" panose="02040502050405020303" pitchFamily="18" charset="0"/>
            </a:endParaRPr>
          </a:p>
        </p:txBody>
      </p:sp>
      <p:sp>
        <p:nvSpPr>
          <p:cNvPr id="1048665" name="TextBox 10"/>
          <p:cNvSpPr txBox="1"/>
          <p:nvPr/>
        </p:nvSpPr>
        <p:spPr>
          <a:xfrm>
            <a:off x="5184574" y="4215662"/>
            <a:ext cx="5040314" cy="6096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400" i="1" dirty="0">
              <a:latin typeface="Georgia" panose="02040502050405020303" pitchFamily="18" charset="0"/>
            </a:endParaRPr>
          </a:p>
          <a:p>
            <a:r>
              <a:rPr lang="ru-RU" sz="1400" i="1" dirty="0" smtClean="0">
                <a:latin typeface="Georgia" panose="02040502050405020303" pitchFamily="18" charset="0"/>
              </a:rPr>
              <a:t>Продажа </a:t>
            </a:r>
            <a:r>
              <a:rPr lang="ru-RU" sz="1400" i="1" dirty="0">
                <a:latin typeface="Georgia" panose="02040502050405020303" pitchFamily="18" charset="0"/>
              </a:rPr>
              <a:t>продукта / актива</a:t>
            </a:r>
          </a:p>
          <a:p>
            <a:r>
              <a:rPr lang="ru-RU" sz="1400" i="1" dirty="0" smtClean="0">
                <a:latin typeface="Georgia" panose="02040502050405020303" pitchFamily="18" charset="0"/>
              </a:rPr>
              <a:t>Реклама</a:t>
            </a:r>
            <a:endParaRPr lang="ru-RU" sz="1400" i="1" dirty="0">
              <a:latin typeface="Georgia" panose="02040502050405020303" pitchFamily="18" charset="0"/>
            </a:endParaRPr>
          </a:p>
        </p:txBody>
      </p:sp>
      <p:sp>
        <p:nvSpPr>
          <p:cNvPr id="1048666" name="TextBox 11"/>
          <p:cNvSpPr txBox="1"/>
          <p:nvPr/>
        </p:nvSpPr>
        <p:spPr>
          <a:xfrm>
            <a:off x="2089291" y="2969439"/>
            <a:ext cx="1929332" cy="1143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latin typeface="Georgia" panose="02040502050405020303" pitchFamily="18" charset="0"/>
              </a:rPr>
              <a:t>Интеллектуальные ресурсы</a:t>
            </a:r>
            <a:endParaRPr lang="ru-RU" sz="1300" i="1" dirty="0">
              <a:latin typeface="Georgia" panose="02040502050405020303" pitchFamily="18" charset="0"/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300" i="1" dirty="0" smtClean="0">
                <a:latin typeface="Georgia" panose="02040502050405020303" pitchFamily="18" charset="0"/>
              </a:rPr>
              <a:t> Финансы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300" i="1" dirty="0" smtClean="0">
                <a:latin typeface="Georgia" panose="02040502050405020303" pitchFamily="18" charset="0"/>
              </a:rPr>
              <a:t> Платформа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300" i="1" dirty="0" smtClean="0">
                <a:latin typeface="Georgia" panose="02040502050405020303" pitchFamily="18" charset="0"/>
              </a:rPr>
              <a:t> Человеческие ресурсы</a:t>
            </a:r>
            <a:endParaRPr lang="ru-RU" sz="1300" i="1" dirty="0">
              <a:latin typeface="Georgia" panose="02040502050405020303" pitchFamily="18" charset="0"/>
            </a:endParaRPr>
          </a:p>
          <a:p>
            <a:endParaRPr lang="ru-RU" sz="1300" i="1" dirty="0">
              <a:latin typeface="Georgia" panose="02040502050405020303" pitchFamily="18" charset="0"/>
            </a:endParaRPr>
          </a:p>
        </p:txBody>
      </p:sp>
      <p:sp>
        <p:nvSpPr>
          <p:cNvPr id="1048667" name="TextBox 12"/>
          <p:cNvSpPr txBox="1"/>
          <p:nvPr/>
        </p:nvSpPr>
        <p:spPr>
          <a:xfrm>
            <a:off x="2089291" y="1596723"/>
            <a:ext cx="197891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600" i="1" dirty="0" smtClean="0"/>
              <a:t> Платформы</a:t>
            </a:r>
            <a:endParaRPr lang="ru-RU" sz="1600" i="1" dirty="0"/>
          </a:p>
        </p:txBody>
      </p:sp>
      <p:sp>
        <p:nvSpPr>
          <p:cNvPr id="1048668" name="TextBox 13"/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- </a:t>
            </a:r>
            <a:endParaRPr lang="ru-RU" sz="2800" b="1" i="1" dirty="0"/>
          </a:p>
        </p:txBody>
      </p:sp>
      <p:sp>
        <p:nvSpPr>
          <p:cNvPr id="1048669" name="TextBox 14"/>
          <p:cNvSpPr txBox="1"/>
          <p:nvPr/>
        </p:nvSpPr>
        <p:spPr>
          <a:xfrm>
            <a:off x="144014" y="4352086"/>
            <a:ext cx="5040314" cy="23368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latin typeface="Georgia" panose="02040502050405020303" pitchFamily="18" charset="0"/>
              </a:rPr>
              <a:t>Фиксированные (постоянные) </a:t>
            </a:r>
            <a:r>
              <a:rPr lang="ru-RU" sz="1400" i="1" dirty="0" smtClean="0">
                <a:latin typeface="Georgia" panose="02040502050405020303" pitchFamily="18" charset="0"/>
              </a:rPr>
              <a:t>издержки</a:t>
            </a:r>
          </a:p>
          <a:p>
            <a:r>
              <a:rPr lang="ru-RU" sz="1400" i="1" dirty="0" smtClean="0">
                <a:latin typeface="Georgia" panose="02040502050405020303" pitchFamily="18" charset="0"/>
              </a:rPr>
              <a:t> - </a:t>
            </a:r>
            <a:r>
              <a:rPr lang="ru-RU" sz="1400" i="1" dirty="0">
                <a:latin typeface="Georgia" panose="02040502050405020303" pitchFamily="18" charset="0"/>
              </a:rPr>
              <a:t> </a:t>
            </a:r>
            <a:r>
              <a:rPr lang="ru-RU" sz="1400" i="1" dirty="0" smtClean="0">
                <a:latin typeface="Georgia" panose="02040502050405020303" pitchFamily="18" charset="0"/>
              </a:rPr>
              <a:t>реклама</a:t>
            </a:r>
            <a:endParaRPr lang="ru-RU" sz="1400" i="1" dirty="0">
              <a:latin typeface="Georgia" panose="02040502050405020303" pitchFamily="18" charset="0"/>
            </a:endParaRPr>
          </a:p>
          <a:p>
            <a:endParaRPr lang="ru-RU" sz="1400" i="1" dirty="0">
              <a:latin typeface="Georgia" panose="02040502050405020303" pitchFamily="18" charset="0"/>
            </a:endParaRPr>
          </a:p>
          <a:p>
            <a:endParaRPr lang="ru-RU" sz="1400" i="1" dirty="0">
              <a:latin typeface="Georgia" panose="02040502050405020303" pitchFamily="18" charset="0"/>
            </a:endParaRPr>
          </a:p>
          <a:p>
            <a:endParaRPr lang="ru-RU" sz="1400" i="1" dirty="0">
              <a:latin typeface="Georgia" panose="02040502050405020303" pitchFamily="18" charset="0"/>
            </a:endParaRPr>
          </a:p>
          <a:p>
            <a:endParaRPr lang="ru-RU" sz="1400" i="1" dirty="0">
              <a:latin typeface="Georgia" panose="02040502050405020303" pitchFamily="18" charset="0"/>
            </a:endParaRPr>
          </a:p>
          <a:p>
            <a:endParaRPr lang="ru-RU" sz="1400" i="1" dirty="0">
              <a:latin typeface="Georgia" panose="02040502050405020303" pitchFamily="18" charset="0"/>
            </a:endParaRPr>
          </a:p>
          <a:p>
            <a:r>
              <a:rPr lang="ru-RU" sz="1400" i="1" dirty="0">
                <a:latin typeface="Georgia" panose="02040502050405020303" pitchFamily="18" charset="0"/>
              </a:rPr>
              <a:t> Переменные издержки</a:t>
            </a:r>
          </a:p>
          <a:p>
            <a:endParaRPr lang="ru-RU" sz="1400" i="1" dirty="0">
              <a:latin typeface="Georgia" panose="02040502050405020303" pitchFamily="18" charset="0"/>
            </a:endParaRPr>
          </a:p>
          <a:p>
            <a:endParaRPr lang="ru-RU" sz="1400" i="1" dirty="0">
              <a:latin typeface="Georgia" panose="02040502050405020303" pitchFamily="18" charset="0"/>
            </a:endParaRPr>
          </a:p>
          <a:p>
            <a:r>
              <a:rPr lang="ru-RU" sz="2000" i="1" dirty="0" smtClean="0">
                <a:latin typeface="Georgia" panose="02040502050405020303" pitchFamily="18" charset="0"/>
              </a:rPr>
              <a:t>-</a:t>
            </a:r>
            <a:endParaRPr lang="ru-RU" sz="2000" i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71" name="Заголовок 1"/>
          <p:cNvSpPr txBox="1">
            <a:spLocks noGrp="1"/>
          </p:cNvSpPr>
          <p:nvPr>
            <p:ph type="title"/>
          </p:nvPr>
        </p:nvSpPr>
        <p:spPr>
          <a:xfrm>
            <a:off x="38530" y="628339"/>
            <a:ext cx="10047100" cy="982800"/>
          </a:xfrm>
        </p:spPr>
        <p:txBody>
          <a:bodyPr lIns="720000"/>
          <a:lstStyle/>
          <a:p>
            <a:r>
              <a:rPr lang="ru-RU" sz="3200" dirty="0">
                <a:latin typeface="Georgia" panose="02040502050405020303" pitchFamily="18" charset="0"/>
                <a:ea typeface="MS Gothic" pitchFamily="49" charset="-128"/>
              </a:rPr>
              <a:t>Процесс производства </a:t>
            </a:r>
            <a:r>
              <a:rPr lang="ru-RU" sz="3200" dirty="0" smtClean="0">
                <a:latin typeface="Georgia" panose="02040502050405020303" pitchFamily="18" charset="0"/>
                <a:ea typeface="MS Gothic" pitchFamily="49" charset="-128"/>
              </a:rPr>
              <a:t>товара</a:t>
            </a:r>
            <a:endParaRPr sz="32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sp>
        <p:nvSpPr>
          <p:cNvPr id="1048672" name="Google Shape;2763;p56"/>
          <p:cNvSpPr txBox="1"/>
          <p:nvPr/>
        </p:nvSpPr>
        <p:spPr>
          <a:xfrm>
            <a:off x="778183" y="1975625"/>
            <a:ext cx="216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spcAft>
                <a:spcPts val="1200"/>
              </a:spcAft>
            </a:pPr>
            <a:r>
              <a:rPr lang="en-US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1. </a:t>
            </a:r>
            <a:r>
              <a:rPr lang="ru-RU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Четко определить цель игры</a:t>
            </a:r>
            <a:endParaRPr lang="ru-RU" kern="0" dirty="0">
              <a:solidFill>
                <a:sysClr val="windowText" lastClr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48673" name="Google Shape;2765;p56"/>
          <p:cNvSpPr txBox="1"/>
          <p:nvPr/>
        </p:nvSpPr>
        <p:spPr>
          <a:xfrm>
            <a:off x="3669400" y="1975625"/>
            <a:ext cx="216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spcAft>
                <a:spcPts val="1200"/>
              </a:spcAft>
            </a:pPr>
            <a:r>
              <a:rPr lang="en-US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2. </a:t>
            </a:r>
            <a:r>
              <a:rPr lang="ru-RU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Написать программу </a:t>
            </a:r>
            <a:r>
              <a:rPr lang="ru-RU" kern="0" dirty="0" err="1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квеста</a:t>
            </a:r>
            <a:endParaRPr lang="ru-RU" kern="0" dirty="0">
              <a:solidFill>
                <a:sysClr val="windowText" lastClr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48674" name="Google Shape;2767;p56"/>
          <p:cNvSpPr txBox="1"/>
          <p:nvPr/>
        </p:nvSpPr>
        <p:spPr>
          <a:xfrm>
            <a:off x="6333696" y="1899171"/>
            <a:ext cx="216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spcAft>
                <a:spcPts val="1200"/>
              </a:spcAft>
            </a:pPr>
            <a:r>
              <a:rPr lang="en-US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3. </a:t>
            </a:r>
            <a:r>
              <a:rPr lang="ru-RU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Разработать мобильное приложение</a:t>
            </a:r>
            <a:endParaRPr lang="ru-RU" kern="0" dirty="0">
              <a:solidFill>
                <a:sysClr val="windowText" lastClr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48675" name="Google Shape;2769;p56"/>
          <p:cNvSpPr txBox="1"/>
          <p:nvPr/>
        </p:nvSpPr>
        <p:spPr>
          <a:xfrm>
            <a:off x="778183" y="3555355"/>
            <a:ext cx="201809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spcAft>
                <a:spcPts val="1200"/>
              </a:spcAft>
            </a:pPr>
            <a:r>
              <a:rPr lang="en-US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4. </a:t>
            </a:r>
            <a:r>
              <a:rPr lang="ru-RU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Разработать дизайн приложения</a:t>
            </a:r>
            <a:endParaRPr lang="ru-RU" kern="0" dirty="0">
              <a:solidFill>
                <a:sysClr val="windowText" lastClr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48676" name="Google Shape;2770;p56"/>
          <p:cNvSpPr txBox="1"/>
          <p:nvPr/>
        </p:nvSpPr>
        <p:spPr>
          <a:xfrm>
            <a:off x="3648708" y="3555355"/>
            <a:ext cx="204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/>
            <a:r>
              <a:rPr lang="en-US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5. </a:t>
            </a:r>
            <a:r>
              <a:rPr lang="ru-RU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Публикация игры на платформе </a:t>
            </a:r>
            <a:r>
              <a:rPr lang="ru-RU" kern="0" dirty="0" err="1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Google</a:t>
            </a:r>
            <a:r>
              <a:rPr lang="ru-RU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 </a:t>
            </a:r>
            <a:r>
              <a:rPr lang="ru-RU" kern="0" dirty="0" err="1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Play</a:t>
            </a:r>
            <a:endParaRPr lang="ru-RU" kern="0" dirty="0">
              <a:solidFill>
                <a:sysClr val="windowText" lastClr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48677" name="Google Shape;2772;p56"/>
          <p:cNvSpPr txBox="1"/>
          <p:nvPr/>
        </p:nvSpPr>
        <p:spPr>
          <a:xfrm>
            <a:off x="6336456" y="3603200"/>
            <a:ext cx="204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/>
            <a:r>
              <a:rPr lang="en-US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6. </a:t>
            </a:r>
            <a:r>
              <a:rPr lang="ru-RU" kern="0" dirty="0" smtClean="0">
                <a:solidFill>
                  <a:sysClr val="windowText" lastClr="000000"/>
                </a:solidFill>
                <a:latin typeface="Georgia" panose="02040502050405020303" pitchFamily="18" charset="0"/>
              </a:rPr>
              <a:t>Реклама</a:t>
            </a:r>
            <a:endParaRPr lang="ru-RU" kern="0" dirty="0">
              <a:solidFill>
                <a:sysClr val="windowText" lastClr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48678" name="Стрелка вправо 1"/>
          <p:cNvSpPr/>
          <p:nvPr/>
        </p:nvSpPr>
        <p:spPr>
          <a:xfrm>
            <a:off x="2952080" y="2187203"/>
            <a:ext cx="720080" cy="144016"/>
          </a:xfrm>
          <a:prstGeom prst="rightArrow">
            <a:avLst/>
          </a:prstGeom>
          <a:solidFill>
            <a:srgbClr val="A4D4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79" name="Стрелка вправо 13"/>
          <p:cNvSpPr/>
          <p:nvPr/>
        </p:nvSpPr>
        <p:spPr>
          <a:xfrm>
            <a:off x="5760392" y="2187203"/>
            <a:ext cx="720080" cy="144016"/>
          </a:xfrm>
          <a:prstGeom prst="rightArrow">
            <a:avLst/>
          </a:prstGeom>
          <a:solidFill>
            <a:srgbClr val="A4D4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80" name="Стрелка вправо 14"/>
          <p:cNvSpPr/>
          <p:nvPr/>
        </p:nvSpPr>
        <p:spPr>
          <a:xfrm>
            <a:off x="2862452" y="3817542"/>
            <a:ext cx="720080" cy="144016"/>
          </a:xfrm>
          <a:prstGeom prst="rightArrow">
            <a:avLst/>
          </a:prstGeom>
          <a:solidFill>
            <a:srgbClr val="A4D4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81" name="Стрелка вправо 15"/>
          <p:cNvSpPr/>
          <p:nvPr/>
        </p:nvSpPr>
        <p:spPr>
          <a:xfrm>
            <a:off x="5760392" y="3817542"/>
            <a:ext cx="720080" cy="144016"/>
          </a:xfrm>
          <a:prstGeom prst="rightArrow">
            <a:avLst/>
          </a:prstGeom>
          <a:solidFill>
            <a:srgbClr val="A4D4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621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186954"/>
            <a:ext cx="10080625" cy="982800"/>
          </a:xfrm>
        </p:spPr>
        <p:txBody>
          <a:bodyPr lIns="720000"/>
          <a:lstStyle/>
          <a:p>
            <a:r>
              <a:rPr lang="ru-RU" sz="3200" dirty="0">
                <a:latin typeface="Georgia" panose="02040502050405020303" pitchFamily="18" charset="0"/>
              </a:rPr>
              <a:t>Цель проекта по </a:t>
            </a:r>
            <a:r>
              <a:rPr lang="en-US" sz="3200" dirty="0">
                <a:latin typeface="Georgia" panose="02040502050405020303" pitchFamily="18" charset="0"/>
              </a:rPr>
              <a:t>SMART</a:t>
            </a:r>
            <a:endParaRPr sz="32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pic>
        <p:nvPicPr>
          <p:cNvPr id="2097160" name="Picture 2" descr="https://likeshops.ru/wp-content/uploads/2022/08/celi-smart-10-primerov-instrukciya-ot-top-menedzhera-1.png"/>
          <p:cNvPicPr>
            <a:picLocks noChangeAspect="1" noChangeArrowheads="1"/>
          </p:cNvPicPr>
          <p:nvPr/>
        </p:nvPicPr>
        <p:blipFill rotWithShape="1">
          <a:blip r:embed="rId3"/>
          <a:srcRect l="2980" t="21695" r="3891" b="10984"/>
          <a:stretch>
            <a:fillRect/>
          </a:stretch>
        </p:blipFill>
        <p:spPr bwMode="auto">
          <a:xfrm>
            <a:off x="249" y="1115926"/>
            <a:ext cx="10080623" cy="3322653"/>
          </a:xfrm>
          <a:prstGeom prst="rect">
            <a:avLst/>
          </a:prstGeom>
          <a:noFill/>
        </p:spPr>
      </p:pic>
      <p:sp>
        <p:nvSpPr>
          <p:cNvPr id="1048622" name="TextBox 5"/>
          <p:cNvSpPr txBox="1"/>
          <p:nvPr/>
        </p:nvSpPr>
        <p:spPr>
          <a:xfrm>
            <a:off x="215776" y="4596840"/>
            <a:ext cx="1645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Georgia" panose="02040502050405020303" pitchFamily="18" charset="0"/>
              </a:rPr>
              <a:t>Достижение дохода в </a:t>
            </a:r>
            <a:r>
              <a:rPr lang="ru-RU" sz="1600" dirty="0" smtClean="0">
                <a:latin typeface="Georgia" panose="02040502050405020303" pitchFamily="18" charset="0"/>
              </a:rPr>
              <a:t>600000/год</a:t>
            </a:r>
            <a:endParaRPr lang="ru-RU" sz="1600" dirty="0">
              <a:latin typeface="Georgia" panose="02040502050405020303" pitchFamily="18" charset="0"/>
            </a:endParaRPr>
          </a:p>
        </p:txBody>
      </p:sp>
      <p:sp>
        <p:nvSpPr>
          <p:cNvPr id="1048623" name="TextBox 6"/>
          <p:cNvSpPr txBox="1"/>
          <p:nvPr/>
        </p:nvSpPr>
        <p:spPr>
          <a:xfrm>
            <a:off x="1861695" y="4548933"/>
            <a:ext cx="2442754" cy="904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Georgia" panose="02040502050405020303" pitchFamily="18" charset="0"/>
              </a:rPr>
              <a:t>Увеличение количества </a:t>
            </a:r>
            <a:r>
              <a:rPr lang="ru-RU" sz="1400" dirty="0" smtClean="0">
                <a:latin typeface="Georgia" panose="02040502050405020303" pitchFamily="18" charset="0"/>
              </a:rPr>
              <a:t>пользователей </a:t>
            </a:r>
            <a:r>
              <a:rPr lang="ru-RU" sz="1400" dirty="0">
                <a:latin typeface="Georgia" panose="02040502050405020303" pitchFamily="18" charset="0"/>
              </a:rPr>
              <a:t>на 50% в течение первого года работы проекта.</a:t>
            </a:r>
          </a:p>
        </p:txBody>
      </p:sp>
      <p:sp>
        <p:nvSpPr>
          <p:cNvPr id="1048624" name="TextBox 7"/>
          <p:cNvSpPr txBox="1"/>
          <p:nvPr/>
        </p:nvSpPr>
        <p:spPr>
          <a:xfrm>
            <a:off x="4204844" y="4454258"/>
            <a:ext cx="2253344" cy="110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Georgia" panose="02040502050405020303" pitchFamily="18" charset="0"/>
              </a:rPr>
              <a:t>Достижение цели за счет </a:t>
            </a:r>
            <a:r>
              <a:rPr lang="ru-RU" sz="1400" dirty="0" smtClean="0">
                <a:latin typeface="Georgia" panose="02040502050405020303" pitchFamily="18" charset="0"/>
              </a:rPr>
              <a:t>создания приложения</a:t>
            </a:r>
            <a:r>
              <a:rPr lang="ru-RU" sz="1400" dirty="0">
                <a:latin typeface="Georgia" panose="02040502050405020303" pitchFamily="18" charset="0"/>
              </a:rPr>
              <a:t>, рекламы в </a:t>
            </a:r>
            <a:r>
              <a:rPr lang="ru-RU" sz="1400" dirty="0" err="1">
                <a:latin typeface="Georgia" panose="02040502050405020303" pitchFamily="18" charset="0"/>
              </a:rPr>
              <a:t>соц.сетях</a:t>
            </a:r>
            <a:r>
              <a:rPr lang="ru-RU" sz="1400" dirty="0">
                <a:latin typeface="Georgia" panose="02040502050405020303" pitchFamily="18" charset="0"/>
              </a:rPr>
              <a:t> и в учебных заведениях</a:t>
            </a:r>
          </a:p>
        </p:txBody>
      </p:sp>
      <p:sp>
        <p:nvSpPr>
          <p:cNvPr id="1048625" name="TextBox 9"/>
          <p:cNvSpPr txBox="1"/>
          <p:nvPr/>
        </p:nvSpPr>
        <p:spPr>
          <a:xfrm>
            <a:off x="6313570" y="4474505"/>
            <a:ext cx="2414996" cy="904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Georgia" panose="02040502050405020303" pitchFamily="18" charset="0"/>
              </a:rPr>
              <a:t>Выручка пойдет на совершенствование </a:t>
            </a:r>
            <a:r>
              <a:rPr lang="ru-RU" sz="1400" dirty="0" smtClean="0">
                <a:latin typeface="Georgia" panose="02040502050405020303" pitchFamily="18" charset="0"/>
              </a:rPr>
              <a:t> </a:t>
            </a:r>
            <a:r>
              <a:rPr lang="ru-RU" sz="1400" dirty="0" err="1">
                <a:latin typeface="Georgia" panose="02040502050405020303" pitchFamily="18" charset="0"/>
              </a:rPr>
              <a:t>приложения,а</a:t>
            </a:r>
            <a:r>
              <a:rPr lang="ru-RU" sz="1400" dirty="0">
                <a:latin typeface="Georgia" panose="02040502050405020303" pitchFamily="18" charset="0"/>
              </a:rPr>
              <a:t> также набор </a:t>
            </a:r>
            <a:r>
              <a:rPr lang="ru-RU" sz="1400" dirty="0" smtClean="0">
                <a:latin typeface="Georgia" panose="02040502050405020303" pitchFamily="18" charset="0"/>
              </a:rPr>
              <a:t>нового персонала</a:t>
            </a:r>
            <a:endParaRPr lang="ru-RU" sz="1400" dirty="0">
              <a:latin typeface="Georgia" panose="02040502050405020303" pitchFamily="18" charset="0"/>
            </a:endParaRPr>
          </a:p>
        </p:txBody>
      </p:sp>
      <p:sp>
        <p:nvSpPr>
          <p:cNvPr id="1048626" name="TextBox 1"/>
          <p:cNvSpPr txBox="1"/>
          <p:nvPr/>
        </p:nvSpPr>
        <p:spPr>
          <a:xfrm>
            <a:off x="8496696" y="4596840"/>
            <a:ext cx="1368152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Georgia" panose="02040502050405020303" pitchFamily="18" charset="0"/>
              </a:rPr>
              <a:t>Срок окупаемости – 1 месяц</a:t>
            </a:r>
            <a:endParaRPr lang="ru-RU" sz="14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589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87003"/>
            <a:ext cx="9288784" cy="982800"/>
          </a:xfrm>
        </p:spPr>
        <p:txBody>
          <a:bodyPr lIns="720000"/>
          <a:lstStyle/>
          <a:p>
            <a:pPr algn="l"/>
            <a:r>
              <a:rPr lang="ru-RU" sz="3200" dirty="0" smtClean="0">
                <a:latin typeface="Georgia" panose="02040502050405020303" pitchFamily="18" charset="0"/>
              </a:rPr>
              <a:t>Организационный план</a:t>
            </a:r>
            <a:endParaRPr sz="32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sp>
        <p:nvSpPr>
          <p:cNvPr id="1048590" name="Объект 2"/>
          <p:cNvSpPr txBox="1"/>
          <p:nvPr/>
        </p:nvSpPr>
        <p:spPr>
          <a:xfrm>
            <a:off x="1871960" y="1827163"/>
            <a:ext cx="6912768" cy="223224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b="1" u="sng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Организационно-правовая форма:</a:t>
            </a:r>
            <a:br>
              <a:rPr lang="ru-RU" sz="2000" b="1" u="sng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</a:br>
            <a:r>
              <a:rPr lang="ru-RU" sz="20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- </a:t>
            </a:r>
            <a:r>
              <a:rPr lang="ru-RU" sz="2000" kern="0" dirty="0" err="1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самозанятость</a:t>
            </a:r>
            <a:r>
              <a:rPr lang="ru-RU" sz="20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, так как здесь самые низкие налоговые ставки.</a:t>
            </a:r>
          </a:p>
          <a:p>
            <a:endParaRPr lang="ru-RU" sz="2000" kern="0" dirty="0" smtClean="0">
              <a:solidFill>
                <a:sysClr val="windowText" lastClr="000000"/>
              </a:solidFill>
              <a:latin typeface="Georgia" panose="02040502050405020303" pitchFamily="18" charset="0"/>
              <a:ea typeface="Yu Gothic UI Light" panose="020B0300000000000000" pitchFamily="34" charset="-128"/>
            </a:endParaRPr>
          </a:p>
          <a:p>
            <a:r>
              <a:rPr lang="ru-RU" sz="2000" b="1" u="sng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Система налогообложения: </a:t>
            </a:r>
            <a:r>
              <a:rPr lang="ru-RU" sz="20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НПД – налог на профессиональный доход (специальный налоговый режим для </a:t>
            </a:r>
            <a:r>
              <a:rPr lang="ru-RU" sz="2000" kern="0" dirty="0" err="1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самозанятых</a:t>
            </a:r>
            <a:r>
              <a:rPr lang="ru-RU" sz="20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>)</a:t>
            </a:r>
            <a:br>
              <a:rPr lang="ru-RU" sz="20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</a:br>
            <a:r>
              <a:rPr lang="ru-RU" sz="20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  <a:t/>
            </a:r>
            <a:br>
              <a:rPr lang="ru-RU" sz="2000" kern="0" dirty="0" smtClean="0">
                <a:solidFill>
                  <a:sysClr val="windowText" lastClr="000000"/>
                </a:solidFill>
                <a:latin typeface="Georgia" panose="02040502050405020303" pitchFamily="18" charset="0"/>
                <a:ea typeface="Yu Gothic UI Light" panose="020B0300000000000000" pitchFamily="34" charset="-128"/>
              </a:rPr>
            </a:br>
            <a:endParaRPr lang="ru-RU" sz="2000" kern="0" dirty="0">
              <a:solidFill>
                <a:sysClr val="windowText" lastClr="000000"/>
              </a:solidFill>
              <a:latin typeface="Georgia" panose="02040502050405020303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048591" name="Google Shape;3966;p79"/>
          <p:cNvSpPr/>
          <p:nvPr/>
        </p:nvSpPr>
        <p:spPr>
          <a:xfrm>
            <a:off x="976392" y="1814690"/>
            <a:ext cx="751552" cy="692680"/>
          </a:xfrm>
          <a:prstGeom prst="ellipse">
            <a:avLst/>
          </a:prstGeom>
          <a:solidFill>
            <a:srgbClr val="A4D4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592" name="Google Shape;3967;p79"/>
          <p:cNvSpPr/>
          <p:nvPr/>
        </p:nvSpPr>
        <p:spPr>
          <a:xfrm>
            <a:off x="935856" y="3227854"/>
            <a:ext cx="751552" cy="692680"/>
          </a:xfrm>
          <a:prstGeom prst="ellipse">
            <a:avLst/>
          </a:prstGeom>
          <a:solidFill>
            <a:srgbClr val="A4D4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593" name="Google Shape;3986;p79"/>
          <p:cNvSpPr/>
          <p:nvPr/>
        </p:nvSpPr>
        <p:spPr>
          <a:xfrm>
            <a:off x="1157151" y="1969262"/>
            <a:ext cx="390033" cy="383535"/>
          </a:xfrm>
          <a:custGeom>
            <a:avLst/>
            <a:gdLst/>
            <a:ahLst/>
            <a:cxnLst/>
            <a:rect l="l" t="t" r="r" b="b"/>
            <a:pathLst>
              <a:path w="12848" h="12635" extrusionOk="0">
                <a:moveTo>
                  <a:pt x="11864" y="388"/>
                </a:moveTo>
                <a:cubicBezTo>
                  <a:pt x="12004" y="388"/>
                  <a:pt x="12133" y="442"/>
                  <a:pt x="12231" y="540"/>
                </a:cubicBezTo>
                <a:cubicBezTo>
                  <a:pt x="12432" y="741"/>
                  <a:pt x="12432" y="1069"/>
                  <a:pt x="12231" y="1273"/>
                </a:cubicBezTo>
                <a:lnTo>
                  <a:pt x="11864" y="1637"/>
                </a:lnTo>
                <a:lnTo>
                  <a:pt x="11641" y="1414"/>
                </a:lnTo>
                <a:lnTo>
                  <a:pt x="11131" y="904"/>
                </a:lnTo>
                <a:lnTo>
                  <a:pt x="11500" y="540"/>
                </a:lnTo>
                <a:cubicBezTo>
                  <a:pt x="11595" y="442"/>
                  <a:pt x="11729" y="388"/>
                  <a:pt x="11864" y="388"/>
                </a:cubicBezTo>
                <a:close/>
                <a:moveTo>
                  <a:pt x="10594" y="896"/>
                </a:moveTo>
                <a:lnTo>
                  <a:pt x="10735" y="1038"/>
                </a:lnTo>
                <a:lnTo>
                  <a:pt x="10737" y="1040"/>
                </a:lnTo>
                <a:lnTo>
                  <a:pt x="11581" y="1884"/>
                </a:lnTo>
                <a:lnTo>
                  <a:pt x="11878" y="2181"/>
                </a:lnTo>
                <a:lnTo>
                  <a:pt x="11484" y="2573"/>
                </a:lnTo>
                <a:lnTo>
                  <a:pt x="10841" y="1932"/>
                </a:lnTo>
                <a:lnTo>
                  <a:pt x="10239" y="1328"/>
                </a:lnTo>
                <a:lnTo>
                  <a:pt x="10199" y="1289"/>
                </a:lnTo>
                <a:lnTo>
                  <a:pt x="10594" y="896"/>
                </a:lnTo>
                <a:close/>
                <a:moveTo>
                  <a:pt x="10110" y="1725"/>
                </a:moveTo>
                <a:lnTo>
                  <a:pt x="10424" y="2039"/>
                </a:lnTo>
                <a:lnTo>
                  <a:pt x="11050" y="2665"/>
                </a:lnTo>
                <a:lnTo>
                  <a:pt x="7525" y="6190"/>
                </a:lnTo>
                <a:lnTo>
                  <a:pt x="6565" y="5272"/>
                </a:lnTo>
                <a:lnTo>
                  <a:pt x="10110" y="1725"/>
                </a:lnTo>
                <a:close/>
                <a:moveTo>
                  <a:pt x="1325" y="10617"/>
                </a:moveTo>
                <a:lnTo>
                  <a:pt x="2155" y="11449"/>
                </a:lnTo>
                <a:lnTo>
                  <a:pt x="1578" y="11722"/>
                </a:lnTo>
                <a:lnTo>
                  <a:pt x="1050" y="11194"/>
                </a:lnTo>
                <a:lnTo>
                  <a:pt x="1325" y="10617"/>
                </a:lnTo>
                <a:close/>
                <a:moveTo>
                  <a:pt x="881" y="11553"/>
                </a:moveTo>
                <a:lnTo>
                  <a:pt x="1219" y="11891"/>
                </a:lnTo>
                <a:lnTo>
                  <a:pt x="574" y="12198"/>
                </a:lnTo>
                <a:lnTo>
                  <a:pt x="881" y="11553"/>
                </a:lnTo>
                <a:close/>
                <a:moveTo>
                  <a:pt x="11221" y="10206"/>
                </a:moveTo>
                <a:cubicBezTo>
                  <a:pt x="11370" y="10206"/>
                  <a:pt x="11519" y="10244"/>
                  <a:pt x="11651" y="10320"/>
                </a:cubicBezTo>
                <a:cubicBezTo>
                  <a:pt x="12101" y="10577"/>
                  <a:pt x="12127" y="11190"/>
                  <a:pt x="12127" y="11194"/>
                </a:cubicBezTo>
                <a:lnTo>
                  <a:pt x="12127" y="11202"/>
                </a:lnTo>
                <a:cubicBezTo>
                  <a:pt x="12151" y="11591"/>
                  <a:pt x="12258" y="11939"/>
                  <a:pt x="12370" y="12200"/>
                </a:cubicBezTo>
                <a:cubicBezTo>
                  <a:pt x="12103" y="12087"/>
                  <a:pt x="11755" y="11979"/>
                  <a:pt x="11366" y="11961"/>
                </a:cubicBezTo>
                <a:lnTo>
                  <a:pt x="11362" y="11961"/>
                </a:lnTo>
                <a:cubicBezTo>
                  <a:pt x="11356" y="11961"/>
                  <a:pt x="10743" y="11941"/>
                  <a:pt x="10484" y="11495"/>
                </a:cubicBezTo>
                <a:cubicBezTo>
                  <a:pt x="10361" y="11286"/>
                  <a:pt x="10331" y="11035"/>
                  <a:pt x="10400" y="10806"/>
                </a:cubicBezTo>
                <a:cubicBezTo>
                  <a:pt x="10410" y="10772"/>
                  <a:pt x="10426" y="10736"/>
                  <a:pt x="10440" y="10704"/>
                </a:cubicBezTo>
                <a:cubicBezTo>
                  <a:pt x="10536" y="10673"/>
                  <a:pt x="10623" y="10617"/>
                  <a:pt x="10697" y="10543"/>
                </a:cubicBezTo>
                <a:cubicBezTo>
                  <a:pt x="10773" y="10467"/>
                  <a:pt x="10825" y="10380"/>
                  <a:pt x="10856" y="10286"/>
                </a:cubicBezTo>
                <a:cubicBezTo>
                  <a:pt x="10888" y="10270"/>
                  <a:pt x="10924" y="10256"/>
                  <a:pt x="10958" y="10246"/>
                </a:cubicBezTo>
                <a:cubicBezTo>
                  <a:pt x="11044" y="10220"/>
                  <a:pt x="11132" y="10206"/>
                  <a:pt x="11221" y="10206"/>
                </a:cubicBezTo>
                <a:close/>
                <a:moveTo>
                  <a:pt x="769" y="1"/>
                </a:moveTo>
                <a:cubicBezTo>
                  <a:pt x="589" y="1"/>
                  <a:pt x="409" y="71"/>
                  <a:pt x="271" y="209"/>
                </a:cubicBezTo>
                <a:cubicBezTo>
                  <a:pt x="5" y="478"/>
                  <a:pt x="1" y="904"/>
                  <a:pt x="262" y="1179"/>
                </a:cubicBezTo>
                <a:cubicBezTo>
                  <a:pt x="262" y="1179"/>
                  <a:pt x="262" y="1183"/>
                  <a:pt x="264" y="1183"/>
                </a:cubicBezTo>
                <a:lnTo>
                  <a:pt x="5119" y="6178"/>
                </a:lnTo>
                <a:lnTo>
                  <a:pt x="2920" y="8376"/>
                </a:lnTo>
                <a:cubicBezTo>
                  <a:pt x="2849" y="8448"/>
                  <a:pt x="2849" y="8568"/>
                  <a:pt x="2920" y="8641"/>
                </a:cubicBezTo>
                <a:cubicBezTo>
                  <a:pt x="2958" y="8677"/>
                  <a:pt x="3006" y="8695"/>
                  <a:pt x="3052" y="8695"/>
                </a:cubicBezTo>
                <a:cubicBezTo>
                  <a:pt x="3099" y="8695"/>
                  <a:pt x="3147" y="8677"/>
                  <a:pt x="3185" y="8641"/>
                </a:cubicBezTo>
                <a:lnTo>
                  <a:pt x="5380" y="6445"/>
                </a:lnTo>
                <a:lnTo>
                  <a:pt x="6306" y="7398"/>
                </a:lnTo>
                <a:lnTo>
                  <a:pt x="2470" y="11234"/>
                </a:lnTo>
                <a:lnTo>
                  <a:pt x="1998" y="10764"/>
                </a:lnTo>
                <a:lnTo>
                  <a:pt x="1528" y="10294"/>
                </a:lnTo>
                <a:lnTo>
                  <a:pt x="2572" y="9251"/>
                </a:lnTo>
                <a:cubicBezTo>
                  <a:pt x="2643" y="9179"/>
                  <a:pt x="2643" y="9059"/>
                  <a:pt x="2572" y="8986"/>
                </a:cubicBezTo>
                <a:cubicBezTo>
                  <a:pt x="2536" y="8950"/>
                  <a:pt x="2488" y="8932"/>
                  <a:pt x="2440" y="8932"/>
                </a:cubicBezTo>
                <a:cubicBezTo>
                  <a:pt x="2392" y="8932"/>
                  <a:pt x="2345" y="8950"/>
                  <a:pt x="2309" y="8986"/>
                </a:cubicBezTo>
                <a:lnTo>
                  <a:pt x="1134" y="10161"/>
                </a:lnTo>
                <a:cubicBezTo>
                  <a:pt x="1120" y="10175"/>
                  <a:pt x="1108" y="10191"/>
                  <a:pt x="1100" y="10207"/>
                </a:cubicBezTo>
                <a:cubicBezTo>
                  <a:pt x="1100" y="10209"/>
                  <a:pt x="1098" y="10209"/>
                  <a:pt x="1098" y="10211"/>
                </a:cubicBezTo>
                <a:cubicBezTo>
                  <a:pt x="1098" y="10215"/>
                  <a:pt x="1096" y="10217"/>
                  <a:pt x="1096" y="10217"/>
                </a:cubicBezTo>
                <a:lnTo>
                  <a:pt x="164" y="12178"/>
                </a:lnTo>
                <a:cubicBezTo>
                  <a:pt x="106" y="12300"/>
                  <a:pt x="130" y="12441"/>
                  <a:pt x="226" y="12537"/>
                </a:cubicBezTo>
                <a:cubicBezTo>
                  <a:pt x="287" y="12597"/>
                  <a:pt x="368" y="12630"/>
                  <a:pt x="450" y="12630"/>
                </a:cubicBezTo>
                <a:cubicBezTo>
                  <a:pt x="496" y="12630"/>
                  <a:pt x="542" y="12620"/>
                  <a:pt x="586" y="12598"/>
                </a:cubicBezTo>
                <a:cubicBezTo>
                  <a:pt x="586" y="12598"/>
                  <a:pt x="2550" y="11668"/>
                  <a:pt x="2550" y="11664"/>
                </a:cubicBezTo>
                <a:cubicBezTo>
                  <a:pt x="2570" y="11654"/>
                  <a:pt x="2588" y="11642"/>
                  <a:pt x="2602" y="11628"/>
                </a:cubicBezTo>
                <a:lnTo>
                  <a:pt x="6567" y="7661"/>
                </a:lnTo>
                <a:lnTo>
                  <a:pt x="8945" y="10109"/>
                </a:lnTo>
                <a:cubicBezTo>
                  <a:pt x="9235" y="10416"/>
                  <a:pt x="9620" y="10627"/>
                  <a:pt x="10032" y="10706"/>
                </a:cubicBezTo>
                <a:cubicBezTo>
                  <a:pt x="9940" y="11031"/>
                  <a:pt x="9982" y="11382"/>
                  <a:pt x="10155" y="11672"/>
                </a:cubicBezTo>
                <a:cubicBezTo>
                  <a:pt x="10514" y="12288"/>
                  <a:pt x="11277" y="12322"/>
                  <a:pt x="11346" y="12326"/>
                </a:cubicBezTo>
                <a:cubicBezTo>
                  <a:pt x="11775" y="12347"/>
                  <a:pt x="12151" y="12489"/>
                  <a:pt x="12390" y="12604"/>
                </a:cubicBezTo>
                <a:cubicBezTo>
                  <a:pt x="12432" y="12624"/>
                  <a:pt x="12478" y="12634"/>
                  <a:pt x="12519" y="12634"/>
                </a:cubicBezTo>
                <a:cubicBezTo>
                  <a:pt x="12597" y="12634"/>
                  <a:pt x="12671" y="12604"/>
                  <a:pt x="12728" y="12545"/>
                </a:cubicBezTo>
                <a:cubicBezTo>
                  <a:pt x="12824" y="12465"/>
                  <a:pt x="12846" y="12330"/>
                  <a:pt x="12788" y="12216"/>
                </a:cubicBezTo>
                <a:cubicBezTo>
                  <a:pt x="12669" y="11977"/>
                  <a:pt x="12525" y="11603"/>
                  <a:pt x="12497" y="11174"/>
                </a:cubicBezTo>
                <a:cubicBezTo>
                  <a:pt x="12495" y="11107"/>
                  <a:pt x="12452" y="10344"/>
                  <a:pt x="11832" y="9989"/>
                </a:cubicBezTo>
                <a:cubicBezTo>
                  <a:pt x="11641" y="9882"/>
                  <a:pt x="11428" y="9826"/>
                  <a:pt x="11215" y="9826"/>
                </a:cubicBezTo>
                <a:cubicBezTo>
                  <a:pt x="11097" y="9826"/>
                  <a:pt x="10979" y="9843"/>
                  <a:pt x="10864" y="9878"/>
                </a:cubicBezTo>
                <a:cubicBezTo>
                  <a:pt x="10779" y="9464"/>
                  <a:pt x="10564" y="9083"/>
                  <a:pt x="10255" y="8797"/>
                </a:cubicBezTo>
                <a:lnTo>
                  <a:pt x="7795" y="6447"/>
                </a:lnTo>
                <a:lnTo>
                  <a:pt x="11324" y="2918"/>
                </a:lnTo>
                <a:cubicBezTo>
                  <a:pt x="11374" y="2941"/>
                  <a:pt x="11430" y="2957"/>
                  <a:pt x="11486" y="2957"/>
                </a:cubicBezTo>
                <a:cubicBezTo>
                  <a:pt x="11579" y="2957"/>
                  <a:pt x="11663" y="2922"/>
                  <a:pt x="11731" y="2858"/>
                </a:cubicBezTo>
                <a:lnTo>
                  <a:pt x="12167" y="2422"/>
                </a:lnTo>
                <a:cubicBezTo>
                  <a:pt x="12300" y="2286"/>
                  <a:pt x="12300" y="2071"/>
                  <a:pt x="12167" y="1936"/>
                </a:cubicBezTo>
                <a:lnTo>
                  <a:pt x="12133" y="1904"/>
                </a:lnTo>
                <a:lnTo>
                  <a:pt x="12499" y="1537"/>
                </a:lnTo>
                <a:cubicBezTo>
                  <a:pt x="12848" y="1189"/>
                  <a:pt x="12848" y="623"/>
                  <a:pt x="12499" y="275"/>
                </a:cubicBezTo>
                <a:cubicBezTo>
                  <a:pt x="12330" y="106"/>
                  <a:pt x="12107" y="14"/>
                  <a:pt x="11870" y="14"/>
                </a:cubicBezTo>
                <a:cubicBezTo>
                  <a:pt x="11633" y="14"/>
                  <a:pt x="11406" y="106"/>
                  <a:pt x="11241" y="275"/>
                </a:cubicBezTo>
                <a:lnTo>
                  <a:pt x="10874" y="641"/>
                </a:lnTo>
                <a:lnTo>
                  <a:pt x="10842" y="609"/>
                </a:lnTo>
                <a:cubicBezTo>
                  <a:pt x="10775" y="542"/>
                  <a:pt x="10687" y="508"/>
                  <a:pt x="10599" y="508"/>
                </a:cubicBezTo>
                <a:cubicBezTo>
                  <a:pt x="10511" y="508"/>
                  <a:pt x="10423" y="542"/>
                  <a:pt x="10357" y="609"/>
                </a:cubicBezTo>
                <a:lnTo>
                  <a:pt x="9920" y="1046"/>
                </a:lnTo>
                <a:cubicBezTo>
                  <a:pt x="9857" y="1109"/>
                  <a:pt x="9821" y="1197"/>
                  <a:pt x="9821" y="1289"/>
                </a:cubicBezTo>
                <a:cubicBezTo>
                  <a:pt x="9821" y="1346"/>
                  <a:pt x="9837" y="1400"/>
                  <a:pt x="9861" y="1450"/>
                </a:cubicBezTo>
                <a:lnTo>
                  <a:pt x="6294" y="5011"/>
                </a:lnTo>
                <a:lnTo>
                  <a:pt x="5639" y="4385"/>
                </a:lnTo>
                <a:cubicBezTo>
                  <a:pt x="5603" y="4350"/>
                  <a:pt x="5557" y="4333"/>
                  <a:pt x="5510" y="4333"/>
                </a:cubicBezTo>
                <a:cubicBezTo>
                  <a:pt x="5461" y="4333"/>
                  <a:pt x="5413" y="4352"/>
                  <a:pt x="5376" y="4391"/>
                </a:cubicBezTo>
                <a:cubicBezTo>
                  <a:pt x="5302" y="4465"/>
                  <a:pt x="5306" y="4582"/>
                  <a:pt x="5380" y="4654"/>
                </a:cubicBezTo>
                <a:lnTo>
                  <a:pt x="9996" y="9065"/>
                </a:lnTo>
                <a:lnTo>
                  <a:pt x="9998" y="9067"/>
                </a:lnTo>
                <a:cubicBezTo>
                  <a:pt x="10267" y="9316"/>
                  <a:pt x="10448" y="9653"/>
                  <a:pt x="10508" y="10013"/>
                </a:cubicBezTo>
                <a:cubicBezTo>
                  <a:pt x="10537" y="10194"/>
                  <a:pt x="10391" y="10361"/>
                  <a:pt x="10213" y="10361"/>
                </a:cubicBezTo>
                <a:cubicBezTo>
                  <a:pt x="10198" y="10361"/>
                  <a:pt x="10184" y="10360"/>
                  <a:pt x="10169" y="10358"/>
                </a:cubicBezTo>
                <a:cubicBezTo>
                  <a:pt x="9807" y="10300"/>
                  <a:pt x="9470" y="10123"/>
                  <a:pt x="9215" y="9858"/>
                </a:cubicBezTo>
                <a:lnTo>
                  <a:pt x="9213" y="9856"/>
                </a:lnTo>
                <a:lnTo>
                  <a:pt x="532" y="922"/>
                </a:lnTo>
                <a:cubicBezTo>
                  <a:pt x="413" y="797"/>
                  <a:pt x="417" y="597"/>
                  <a:pt x="538" y="472"/>
                </a:cubicBezTo>
                <a:cubicBezTo>
                  <a:pt x="602" y="408"/>
                  <a:pt x="686" y="376"/>
                  <a:pt x="770" y="376"/>
                </a:cubicBezTo>
                <a:cubicBezTo>
                  <a:pt x="848" y="376"/>
                  <a:pt x="926" y="403"/>
                  <a:pt x="988" y="460"/>
                </a:cubicBezTo>
                <a:lnTo>
                  <a:pt x="4762" y="4067"/>
                </a:lnTo>
                <a:cubicBezTo>
                  <a:pt x="4798" y="4103"/>
                  <a:pt x="4844" y="4120"/>
                  <a:pt x="4891" y="4120"/>
                </a:cubicBezTo>
                <a:cubicBezTo>
                  <a:pt x="4940" y="4120"/>
                  <a:pt x="4988" y="4101"/>
                  <a:pt x="5025" y="4063"/>
                </a:cubicBezTo>
                <a:cubicBezTo>
                  <a:pt x="5099" y="3987"/>
                  <a:pt x="5097" y="3872"/>
                  <a:pt x="5021" y="3798"/>
                </a:cubicBezTo>
                <a:lnTo>
                  <a:pt x="1245" y="189"/>
                </a:lnTo>
                <a:lnTo>
                  <a:pt x="1243" y="187"/>
                </a:lnTo>
                <a:cubicBezTo>
                  <a:pt x="1108" y="63"/>
                  <a:pt x="938" y="1"/>
                  <a:pt x="769" y="1"/>
                </a:cubicBezTo>
                <a:close/>
              </a:path>
            </a:pathLst>
          </a:custGeom>
          <a:solidFill>
            <a:srgbClr val="008C9D"/>
          </a:solidFill>
          <a:ln>
            <a:solidFill>
              <a:srgbClr val="008C9D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3969;p79"/>
          <p:cNvGrpSpPr/>
          <p:nvPr/>
        </p:nvGrpSpPr>
        <p:grpSpPr>
          <a:xfrm>
            <a:off x="1157151" y="3336543"/>
            <a:ext cx="357204" cy="475302"/>
            <a:chOff x="1032467" y="1158328"/>
            <a:chExt cx="254347" cy="338438"/>
          </a:xfrm>
          <a:solidFill>
            <a:srgbClr val="008C9D"/>
          </a:solidFill>
        </p:grpSpPr>
        <p:sp>
          <p:nvSpPr>
            <p:cNvPr id="1048594" name="Google Shape;3970;p79"/>
            <p:cNvSpPr/>
            <p:nvPr/>
          </p:nvSpPr>
          <p:spPr>
            <a:xfrm>
              <a:off x="1074911" y="1198699"/>
              <a:ext cx="169405" cy="298067"/>
            </a:xfrm>
            <a:custGeom>
              <a:avLst/>
              <a:gdLst/>
              <a:ahLst/>
              <a:cxnLst/>
              <a:rect l="l" t="t" r="r" b="b"/>
              <a:pathLst>
                <a:path w="6374" h="11215" extrusionOk="0">
                  <a:moveTo>
                    <a:pt x="4528" y="8204"/>
                  </a:moveTo>
                  <a:cubicBezTo>
                    <a:pt x="4549" y="8204"/>
                    <a:pt x="4563" y="8220"/>
                    <a:pt x="4563" y="8241"/>
                  </a:cubicBezTo>
                  <a:lnTo>
                    <a:pt x="4563" y="8713"/>
                  </a:lnTo>
                  <a:cubicBezTo>
                    <a:pt x="4563" y="8733"/>
                    <a:pt x="4547" y="8751"/>
                    <a:pt x="4528" y="8751"/>
                  </a:cubicBezTo>
                  <a:lnTo>
                    <a:pt x="1789" y="8751"/>
                  </a:lnTo>
                  <a:cubicBezTo>
                    <a:pt x="1769" y="8751"/>
                    <a:pt x="1751" y="8733"/>
                    <a:pt x="1751" y="8713"/>
                  </a:cubicBezTo>
                  <a:lnTo>
                    <a:pt x="1751" y="8241"/>
                  </a:lnTo>
                  <a:cubicBezTo>
                    <a:pt x="1751" y="8222"/>
                    <a:pt x="1769" y="8204"/>
                    <a:pt x="1789" y="8204"/>
                  </a:cubicBezTo>
                  <a:close/>
                  <a:moveTo>
                    <a:pt x="4165" y="9124"/>
                  </a:moveTo>
                  <a:lnTo>
                    <a:pt x="4165" y="9422"/>
                  </a:lnTo>
                  <a:lnTo>
                    <a:pt x="2124" y="9422"/>
                  </a:lnTo>
                  <a:lnTo>
                    <a:pt x="2124" y="9124"/>
                  </a:lnTo>
                  <a:close/>
                  <a:moveTo>
                    <a:pt x="4167" y="9797"/>
                  </a:moveTo>
                  <a:lnTo>
                    <a:pt x="4167" y="10058"/>
                  </a:lnTo>
                  <a:cubicBezTo>
                    <a:pt x="4165" y="10078"/>
                    <a:pt x="4151" y="10096"/>
                    <a:pt x="4131" y="10096"/>
                  </a:cubicBezTo>
                  <a:lnTo>
                    <a:pt x="2164" y="10096"/>
                  </a:lnTo>
                  <a:cubicBezTo>
                    <a:pt x="2144" y="10096"/>
                    <a:pt x="2126" y="10078"/>
                    <a:pt x="2126" y="10058"/>
                  </a:cubicBezTo>
                  <a:lnTo>
                    <a:pt x="2126" y="9797"/>
                  </a:lnTo>
                  <a:close/>
                  <a:moveTo>
                    <a:pt x="3663" y="10468"/>
                  </a:moveTo>
                  <a:cubicBezTo>
                    <a:pt x="3602" y="10687"/>
                    <a:pt x="3396" y="10846"/>
                    <a:pt x="3157" y="10846"/>
                  </a:cubicBezTo>
                  <a:cubicBezTo>
                    <a:pt x="2918" y="10846"/>
                    <a:pt x="2715" y="10687"/>
                    <a:pt x="2650" y="10468"/>
                  </a:cubicBezTo>
                  <a:close/>
                  <a:moveTo>
                    <a:pt x="3217" y="0"/>
                  </a:moveTo>
                  <a:cubicBezTo>
                    <a:pt x="3207" y="0"/>
                    <a:pt x="3197" y="0"/>
                    <a:pt x="3187" y="1"/>
                  </a:cubicBezTo>
                  <a:cubicBezTo>
                    <a:pt x="3181" y="1"/>
                    <a:pt x="3176" y="1"/>
                    <a:pt x="3170" y="1"/>
                  </a:cubicBezTo>
                  <a:cubicBezTo>
                    <a:pt x="2477" y="1"/>
                    <a:pt x="1790" y="233"/>
                    <a:pt x="1236" y="664"/>
                  </a:cubicBezTo>
                  <a:cubicBezTo>
                    <a:pt x="1154" y="725"/>
                    <a:pt x="1138" y="845"/>
                    <a:pt x="1204" y="925"/>
                  </a:cubicBezTo>
                  <a:cubicBezTo>
                    <a:pt x="1240" y="972"/>
                    <a:pt x="1294" y="997"/>
                    <a:pt x="1350" y="997"/>
                  </a:cubicBezTo>
                  <a:cubicBezTo>
                    <a:pt x="1390" y="997"/>
                    <a:pt x="1430" y="984"/>
                    <a:pt x="1465" y="957"/>
                  </a:cubicBezTo>
                  <a:cubicBezTo>
                    <a:pt x="1960" y="574"/>
                    <a:pt x="2570" y="367"/>
                    <a:pt x="3185" y="359"/>
                  </a:cubicBezTo>
                  <a:lnTo>
                    <a:pt x="3189" y="359"/>
                  </a:lnTo>
                  <a:cubicBezTo>
                    <a:pt x="3930" y="367"/>
                    <a:pt x="4631" y="654"/>
                    <a:pt x="5169" y="1184"/>
                  </a:cubicBezTo>
                  <a:cubicBezTo>
                    <a:pt x="5705" y="1713"/>
                    <a:pt x="6001" y="2412"/>
                    <a:pt x="6001" y="3153"/>
                  </a:cubicBezTo>
                  <a:cubicBezTo>
                    <a:pt x="6001" y="4045"/>
                    <a:pt x="5569" y="4701"/>
                    <a:pt x="4996" y="5336"/>
                  </a:cubicBezTo>
                  <a:cubicBezTo>
                    <a:pt x="4366" y="6027"/>
                    <a:pt x="3966" y="7827"/>
                    <a:pt x="3966" y="7827"/>
                  </a:cubicBezTo>
                  <a:lnTo>
                    <a:pt x="3345" y="7827"/>
                  </a:lnTo>
                  <a:lnTo>
                    <a:pt x="3345" y="5862"/>
                  </a:lnTo>
                  <a:lnTo>
                    <a:pt x="3617" y="5862"/>
                  </a:lnTo>
                  <a:lnTo>
                    <a:pt x="3617" y="6144"/>
                  </a:lnTo>
                  <a:cubicBezTo>
                    <a:pt x="3617" y="6238"/>
                    <a:pt x="3687" y="6326"/>
                    <a:pt x="3783" y="6336"/>
                  </a:cubicBezTo>
                  <a:cubicBezTo>
                    <a:pt x="3792" y="6337"/>
                    <a:pt x="3800" y="6337"/>
                    <a:pt x="3809" y="6337"/>
                  </a:cubicBezTo>
                  <a:cubicBezTo>
                    <a:pt x="3911" y="6337"/>
                    <a:pt x="3992" y="6253"/>
                    <a:pt x="3992" y="6152"/>
                  </a:cubicBezTo>
                  <a:lnTo>
                    <a:pt x="3992" y="5802"/>
                  </a:lnTo>
                  <a:cubicBezTo>
                    <a:pt x="3992" y="5629"/>
                    <a:pt x="3852" y="5487"/>
                    <a:pt x="3677" y="5487"/>
                  </a:cubicBezTo>
                  <a:lnTo>
                    <a:pt x="2568" y="5487"/>
                  </a:lnTo>
                  <a:cubicBezTo>
                    <a:pt x="2460" y="5487"/>
                    <a:pt x="2371" y="5575"/>
                    <a:pt x="2371" y="5684"/>
                  </a:cubicBezTo>
                  <a:lnTo>
                    <a:pt x="2371" y="6188"/>
                  </a:lnTo>
                  <a:cubicBezTo>
                    <a:pt x="2371" y="6226"/>
                    <a:pt x="2387" y="6262"/>
                    <a:pt x="2417" y="6284"/>
                  </a:cubicBezTo>
                  <a:cubicBezTo>
                    <a:pt x="2464" y="6322"/>
                    <a:pt x="2513" y="6338"/>
                    <a:pt x="2559" y="6338"/>
                  </a:cubicBezTo>
                  <a:cubicBezTo>
                    <a:pt x="2661" y="6338"/>
                    <a:pt x="2745" y="6256"/>
                    <a:pt x="2745" y="6152"/>
                  </a:cubicBezTo>
                  <a:lnTo>
                    <a:pt x="2745" y="5860"/>
                  </a:lnTo>
                  <a:lnTo>
                    <a:pt x="2968" y="5860"/>
                  </a:lnTo>
                  <a:lnTo>
                    <a:pt x="2968" y="7827"/>
                  </a:lnTo>
                  <a:lnTo>
                    <a:pt x="2393" y="7827"/>
                  </a:lnTo>
                  <a:cubicBezTo>
                    <a:pt x="2417" y="7827"/>
                    <a:pt x="2301" y="7124"/>
                    <a:pt x="2287" y="7063"/>
                  </a:cubicBezTo>
                  <a:cubicBezTo>
                    <a:pt x="2227" y="6814"/>
                    <a:pt x="2144" y="6573"/>
                    <a:pt x="2038" y="6342"/>
                  </a:cubicBezTo>
                  <a:cubicBezTo>
                    <a:pt x="1819" y="5858"/>
                    <a:pt x="1500" y="5467"/>
                    <a:pt x="1148" y="5079"/>
                  </a:cubicBezTo>
                  <a:cubicBezTo>
                    <a:pt x="1148" y="5077"/>
                    <a:pt x="1146" y="5077"/>
                    <a:pt x="1144" y="5073"/>
                  </a:cubicBezTo>
                  <a:cubicBezTo>
                    <a:pt x="646" y="4553"/>
                    <a:pt x="371" y="3866"/>
                    <a:pt x="371" y="3141"/>
                  </a:cubicBezTo>
                  <a:cubicBezTo>
                    <a:pt x="371" y="2562"/>
                    <a:pt x="554" y="2004"/>
                    <a:pt x="895" y="1528"/>
                  </a:cubicBezTo>
                  <a:cubicBezTo>
                    <a:pt x="947" y="1456"/>
                    <a:pt x="947" y="1359"/>
                    <a:pt x="887" y="1293"/>
                  </a:cubicBezTo>
                  <a:cubicBezTo>
                    <a:pt x="849" y="1249"/>
                    <a:pt x="797" y="1228"/>
                    <a:pt x="747" y="1228"/>
                  </a:cubicBezTo>
                  <a:cubicBezTo>
                    <a:pt x="690" y="1228"/>
                    <a:pt x="634" y="1254"/>
                    <a:pt x="598" y="1305"/>
                  </a:cubicBezTo>
                  <a:cubicBezTo>
                    <a:pt x="210" y="1845"/>
                    <a:pt x="3" y="2480"/>
                    <a:pt x="1" y="3139"/>
                  </a:cubicBezTo>
                  <a:cubicBezTo>
                    <a:pt x="1" y="3958"/>
                    <a:pt x="310" y="4738"/>
                    <a:pt x="875" y="5328"/>
                  </a:cubicBezTo>
                  <a:cubicBezTo>
                    <a:pt x="1526" y="6013"/>
                    <a:pt x="1972" y="6853"/>
                    <a:pt x="2018" y="7825"/>
                  </a:cubicBezTo>
                  <a:lnTo>
                    <a:pt x="1781" y="7825"/>
                  </a:lnTo>
                  <a:cubicBezTo>
                    <a:pt x="1554" y="7825"/>
                    <a:pt x="1371" y="8008"/>
                    <a:pt x="1371" y="8236"/>
                  </a:cubicBezTo>
                  <a:lnTo>
                    <a:pt x="1371" y="8702"/>
                  </a:lnTo>
                  <a:cubicBezTo>
                    <a:pt x="1371" y="8915"/>
                    <a:pt x="1534" y="9092"/>
                    <a:pt x="1743" y="9112"/>
                  </a:cubicBezTo>
                  <a:lnTo>
                    <a:pt x="1743" y="10175"/>
                  </a:lnTo>
                  <a:cubicBezTo>
                    <a:pt x="1743" y="10335"/>
                    <a:pt x="1873" y="10464"/>
                    <a:pt x="2032" y="10464"/>
                  </a:cubicBezTo>
                  <a:lnTo>
                    <a:pt x="2249" y="10464"/>
                  </a:lnTo>
                  <a:cubicBezTo>
                    <a:pt x="2321" y="10888"/>
                    <a:pt x="2691" y="11215"/>
                    <a:pt x="3135" y="11215"/>
                  </a:cubicBezTo>
                  <a:cubicBezTo>
                    <a:pt x="3578" y="11215"/>
                    <a:pt x="3952" y="10888"/>
                    <a:pt x="4022" y="10464"/>
                  </a:cubicBezTo>
                  <a:lnTo>
                    <a:pt x="4239" y="10464"/>
                  </a:lnTo>
                  <a:cubicBezTo>
                    <a:pt x="4398" y="10464"/>
                    <a:pt x="4528" y="10335"/>
                    <a:pt x="4528" y="10175"/>
                  </a:cubicBezTo>
                  <a:lnTo>
                    <a:pt x="4528" y="9122"/>
                  </a:lnTo>
                  <a:cubicBezTo>
                    <a:pt x="4528" y="9122"/>
                    <a:pt x="4918" y="8927"/>
                    <a:pt x="4926" y="8711"/>
                  </a:cubicBezTo>
                  <a:lnTo>
                    <a:pt x="4926" y="8251"/>
                  </a:lnTo>
                  <a:cubicBezTo>
                    <a:pt x="4918" y="8024"/>
                    <a:pt x="4733" y="7839"/>
                    <a:pt x="4508" y="7829"/>
                  </a:cubicBezTo>
                  <a:lnTo>
                    <a:pt x="4328" y="7829"/>
                  </a:lnTo>
                  <a:cubicBezTo>
                    <a:pt x="4368" y="7003"/>
                    <a:pt x="4693" y="6210"/>
                    <a:pt x="5258" y="5587"/>
                  </a:cubicBezTo>
                  <a:cubicBezTo>
                    <a:pt x="5565" y="5248"/>
                    <a:pt x="5862" y="4922"/>
                    <a:pt x="6061" y="4503"/>
                  </a:cubicBezTo>
                  <a:cubicBezTo>
                    <a:pt x="6260" y="4083"/>
                    <a:pt x="6362" y="3617"/>
                    <a:pt x="6362" y="3153"/>
                  </a:cubicBezTo>
                  <a:cubicBezTo>
                    <a:pt x="6374" y="2313"/>
                    <a:pt x="6037" y="1522"/>
                    <a:pt x="5430" y="919"/>
                  </a:cubicBezTo>
                  <a:cubicBezTo>
                    <a:pt x="4830" y="326"/>
                    <a:pt x="4045" y="0"/>
                    <a:pt x="3217" y="0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95" name="Google Shape;3971;p79"/>
            <p:cNvSpPr/>
            <p:nvPr/>
          </p:nvSpPr>
          <p:spPr>
            <a:xfrm>
              <a:off x="1127109" y="1226606"/>
              <a:ext cx="66284" cy="99878"/>
            </a:xfrm>
            <a:custGeom>
              <a:avLst/>
              <a:gdLst/>
              <a:ahLst/>
              <a:cxnLst/>
              <a:rect l="l" t="t" r="r" b="b"/>
              <a:pathLst>
                <a:path w="2494" h="3758" extrusionOk="0">
                  <a:moveTo>
                    <a:pt x="1323" y="1"/>
                  </a:moveTo>
                  <a:cubicBezTo>
                    <a:pt x="1214" y="1"/>
                    <a:pt x="1112" y="60"/>
                    <a:pt x="1056" y="161"/>
                  </a:cubicBezTo>
                  <a:lnTo>
                    <a:pt x="64" y="1968"/>
                  </a:lnTo>
                  <a:cubicBezTo>
                    <a:pt x="0" y="2079"/>
                    <a:pt x="14" y="2219"/>
                    <a:pt x="104" y="2318"/>
                  </a:cubicBezTo>
                  <a:cubicBezTo>
                    <a:pt x="164" y="2386"/>
                    <a:pt x="249" y="2422"/>
                    <a:pt x="339" y="2422"/>
                  </a:cubicBezTo>
                  <a:lnTo>
                    <a:pt x="817" y="2422"/>
                  </a:lnTo>
                  <a:cubicBezTo>
                    <a:pt x="817" y="2422"/>
                    <a:pt x="642" y="3402"/>
                    <a:pt x="642" y="3404"/>
                  </a:cubicBezTo>
                  <a:cubicBezTo>
                    <a:pt x="604" y="3612"/>
                    <a:pt x="777" y="3757"/>
                    <a:pt x="950" y="3757"/>
                  </a:cubicBezTo>
                  <a:cubicBezTo>
                    <a:pt x="1040" y="3757"/>
                    <a:pt x="1131" y="3717"/>
                    <a:pt x="1191" y="3627"/>
                  </a:cubicBezTo>
                  <a:lnTo>
                    <a:pt x="1689" y="2884"/>
                  </a:lnTo>
                  <a:cubicBezTo>
                    <a:pt x="1747" y="2800"/>
                    <a:pt x="1723" y="2683"/>
                    <a:pt x="1638" y="2625"/>
                  </a:cubicBezTo>
                  <a:cubicBezTo>
                    <a:pt x="1606" y="2604"/>
                    <a:pt x="1570" y="2593"/>
                    <a:pt x="1534" y="2593"/>
                  </a:cubicBezTo>
                  <a:cubicBezTo>
                    <a:pt x="1473" y="2593"/>
                    <a:pt x="1414" y="2623"/>
                    <a:pt x="1379" y="2677"/>
                  </a:cubicBezTo>
                  <a:lnTo>
                    <a:pt x="1066" y="3143"/>
                  </a:lnTo>
                  <a:lnTo>
                    <a:pt x="1199" y="2406"/>
                  </a:lnTo>
                  <a:cubicBezTo>
                    <a:pt x="1219" y="2290"/>
                    <a:pt x="1171" y="2173"/>
                    <a:pt x="1072" y="2103"/>
                  </a:cubicBezTo>
                  <a:cubicBezTo>
                    <a:pt x="1020" y="2067"/>
                    <a:pt x="956" y="2049"/>
                    <a:pt x="895" y="2049"/>
                  </a:cubicBezTo>
                  <a:lnTo>
                    <a:pt x="435" y="2049"/>
                  </a:lnTo>
                  <a:lnTo>
                    <a:pt x="1201" y="655"/>
                  </a:lnTo>
                  <a:lnTo>
                    <a:pt x="1084" y="1408"/>
                  </a:lnTo>
                  <a:cubicBezTo>
                    <a:pt x="1064" y="1542"/>
                    <a:pt x="1128" y="1679"/>
                    <a:pt x="1263" y="1743"/>
                  </a:cubicBezTo>
                  <a:cubicBezTo>
                    <a:pt x="1305" y="1765"/>
                    <a:pt x="1351" y="1773"/>
                    <a:pt x="1399" y="1773"/>
                  </a:cubicBezTo>
                  <a:lnTo>
                    <a:pt x="1978" y="1773"/>
                  </a:lnTo>
                  <a:lnTo>
                    <a:pt x="1865" y="1940"/>
                  </a:lnTo>
                  <a:cubicBezTo>
                    <a:pt x="1813" y="2020"/>
                    <a:pt x="1821" y="2129"/>
                    <a:pt x="1892" y="2191"/>
                  </a:cubicBezTo>
                  <a:cubicBezTo>
                    <a:pt x="1929" y="2222"/>
                    <a:pt x="1973" y="2237"/>
                    <a:pt x="2016" y="2237"/>
                  </a:cubicBezTo>
                  <a:cubicBezTo>
                    <a:pt x="2076" y="2237"/>
                    <a:pt x="2135" y="2208"/>
                    <a:pt x="2171" y="2155"/>
                  </a:cubicBezTo>
                  <a:lnTo>
                    <a:pt x="2360" y="1872"/>
                  </a:lnTo>
                  <a:cubicBezTo>
                    <a:pt x="2494" y="1673"/>
                    <a:pt x="2346" y="1400"/>
                    <a:pt x="2109" y="1400"/>
                  </a:cubicBezTo>
                  <a:lnTo>
                    <a:pt x="1468" y="1400"/>
                  </a:lnTo>
                  <a:lnTo>
                    <a:pt x="1632" y="355"/>
                  </a:lnTo>
                  <a:cubicBezTo>
                    <a:pt x="1653" y="207"/>
                    <a:pt x="1570" y="68"/>
                    <a:pt x="1424" y="18"/>
                  </a:cubicBezTo>
                  <a:cubicBezTo>
                    <a:pt x="1391" y="6"/>
                    <a:pt x="1356" y="1"/>
                    <a:pt x="1323" y="1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96" name="Google Shape;3972;p79"/>
            <p:cNvSpPr/>
            <p:nvPr/>
          </p:nvSpPr>
          <p:spPr>
            <a:xfrm>
              <a:off x="1154537" y="1158328"/>
              <a:ext cx="9913" cy="32504"/>
            </a:xfrm>
            <a:custGeom>
              <a:avLst/>
              <a:gdLst/>
              <a:ahLst/>
              <a:cxnLst/>
              <a:rect l="l" t="t" r="r" b="b"/>
              <a:pathLst>
                <a:path w="373" h="1223" extrusionOk="0">
                  <a:moveTo>
                    <a:pt x="183" y="0"/>
                  </a:moveTo>
                  <a:cubicBezTo>
                    <a:pt x="80" y="0"/>
                    <a:pt x="0" y="84"/>
                    <a:pt x="0" y="185"/>
                  </a:cubicBezTo>
                  <a:lnTo>
                    <a:pt x="0" y="1038"/>
                  </a:lnTo>
                  <a:cubicBezTo>
                    <a:pt x="0" y="1140"/>
                    <a:pt x="83" y="1223"/>
                    <a:pt x="183" y="1223"/>
                  </a:cubicBezTo>
                  <a:cubicBezTo>
                    <a:pt x="192" y="1223"/>
                    <a:pt x="200" y="1222"/>
                    <a:pt x="209" y="1221"/>
                  </a:cubicBezTo>
                  <a:cubicBezTo>
                    <a:pt x="307" y="1213"/>
                    <a:pt x="372" y="1129"/>
                    <a:pt x="372" y="1032"/>
                  </a:cubicBezTo>
                  <a:lnTo>
                    <a:pt x="372" y="193"/>
                  </a:lnTo>
                  <a:cubicBezTo>
                    <a:pt x="372" y="98"/>
                    <a:pt x="303" y="12"/>
                    <a:pt x="209" y="2"/>
                  </a:cubicBezTo>
                  <a:cubicBezTo>
                    <a:pt x="200" y="1"/>
                    <a:pt x="191" y="0"/>
                    <a:pt x="183" y="0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97" name="Google Shape;3973;p79"/>
            <p:cNvSpPr/>
            <p:nvPr/>
          </p:nvSpPr>
          <p:spPr>
            <a:xfrm>
              <a:off x="1093063" y="1174673"/>
              <a:ext cx="22644" cy="29607"/>
            </a:xfrm>
            <a:custGeom>
              <a:avLst/>
              <a:gdLst/>
              <a:ahLst/>
              <a:cxnLst/>
              <a:rect l="l" t="t" r="r" b="b"/>
              <a:pathLst>
                <a:path w="852" h="1114" extrusionOk="0">
                  <a:moveTo>
                    <a:pt x="212" y="1"/>
                  </a:moveTo>
                  <a:cubicBezTo>
                    <a:pt x="181" y="1"/>
                    <a:pt x="149" y="9"/>
                    <a:pt x="120" y="26"/>
                  </a:cubicBezTo>
                  <a:cubicBezTo>
                    <a:pt x="31" y="78"/>
                    <a:pt x="1" y="194"/>
                    <a:pt x="53" y="279"/>
                  </a:cubicBezTo>
                  <a:lnTo>
                    <a:pt x="479" y="1020"/>
                  </a:lnTo>
                  <a:cubicBezTo>
                    <a:pt x="513" y="1078"/>
                    <a:pt x="574" y="1114"/>
                    <a:pt x="640" y="1114"/>
                  </a:cubicBezTo>
                  <a:cubicBezTo>
                    <a:pt x="672" y="1114"/>
                    <a:pt x="704" y="1106"/>
                    <a:pt x="732" y="1090"/>
                  </a:cubicBezTo>
                  <a:cubicBezTo>
                    <a:pt x="821" y="1036"/>
                    <a:pt x="851" y="923"/>
                    <a:pt x="800" y="835"/>
                  </a:cubicBezTo>
                  <a:lnTo>
                    <a:pt x="373" y="94"/>
                  </a:lnTo>
                  <a:cubicBezTo>
                    <a:pt x="339" y="34"/>
                    <a:pt x="276" y="1"/>
                    <a:pt x="212" y="1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98" name="Google Shape;3974;p79"/>
            <p:cNvSpPr/>
            <p:nvPr/>
          </p:nvSpPr>
          <p:spPr>
            <a:xfrm>
              <a:off x="1048413" y="1219270"/>
              <a:ext cx="30989" cy="21262"/>
            </a:xfrm>
            <a:custGeom>
              <a:avLst/>
              <a:gdLst/>
              <a:ahLst/>
              <a:cxnLst/>
              <a:rect l="l" t="t" r="r" b="b"/>
              <a:pathLst>
                <a:path w="1166" h="800" extrusionOk="0">
                  <a:moveTo>
                    <a:pt x="216" y="0"/>
                  </a:moveTo>
                  <a:cubicBezTo>
                    <a:pt x="151" y="0"/>
                    <a:pt x="87" y="34"/>
                    <a:pt x="54" y="93"/>
                  </a:cubicBezTo>
                  <a:cubicBezTo>
                    <a:pt x="0" y="183"/>
                    <a:pt x="32" y="298"/>
                    <a:pt x="122" y="350"/>
                  </a:cubicBezTo>
                  <a:lnTo>
                    <a:pt x="858" y="776"/>
                  </a:lnTo>
                  <a:cubicBezTo>
                    <a:pt x="888" y="792"/>
                    <a:pt x="920" y="800"/>
                    <a:pt x="950" y="800"/>
                  </a:cubicBezTo>
                  <a:cubicBezTo>
                    <a:pt x="1016" y="800"/>
                    <a:pt x="1077" y="768"/>
                    <a:pt x="1113" y="706"/>
                  </a:cubicBezTo>
                  <a:cubicBezTo>
                    <a:pt x="1165" y="617"/>
                    <a:pt x="1133" y="501"/>
                    <a:pt x="1046" y="451"/>
                  </a:cubicBezTo>
                  <a:lnTo>
                    <a:pt x="309" y="25"/>
                  </a:lnTo>
                  <a:cubicBezTo>
                    <a:pt x="279" y="8"/>
                    <a:pt x="247" y="0"/>
                    <a:pt x="216" y="0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99" name="Google Shape;3975;p79"/>
            <p:cNvSpPr/>
            <p:nvPr/>
          </p:nvSpPr>
          <p:spPr>
            <a:xfrm>
              <a:off x="1240010" y="1329833"/>
              <a:ext cx="30830" cy="21182"/>
            </a:xfrm>
            <a:custGeom>
              <a:avLst/>
              <a:gdLst/>
              <a:ahLst/>
              <a:cxnLst/>
              <a:rect l="l" t="t" r="r" b="b"/>
              <a:pathLst>
                <a:path w="1160" h="797" extrusionOk="0">
                  <a:moveTo>
                    <a:pt x="210" y="1"/>
                  </a:moveTo>
                  <a:cubicBezTo>
                    <a:pt x="146" y="1"/>
                    <a:pt x="84" y="34"/>
                    <a:pt x="50" y="93"/>
                  </a:cubicBezTo>
                  <a:cubicBezTo>
                    <a:pt x="0" y="179"/>
                    <a:pt x="30" y="296"/>
                    <a:pt x="118" y="346"/>
                  </a:cubicBezTo>
                  <a:lnTo>
                    <a:pt x="855" y="772"/>
                  </a:lnTo>
                  <a:cubicBezTo>
                    <a:pt x="885" y="790"/>
                    <a:pt x="916" y="796"/>
                    <a:pt x="946" y="796"/>
                  </a:cubicBezTo>
                  <a:cubicBezTo>
                    <a:pt x="1010" y="796"/>
                    <a:pt x="1074" y="764"/>
                    <a:pt x="1108" y="703"/>
                  </a:cubicBezTo>
                  <a:cubicBezTo>
                    <a:pt x="1159" y="619"/>
                    <a:pt x="1130" y="503"/>
                    <a:pt x="1040" y="452"/>
                  </a:cubicBezTo>
                  <a:lnTo>
                    <a:pt x="303" y="25"/>
                  </a:lnTo>
                  <a:cubicBezTo>
                    <a:pt x="274" y="9"/>
                    <a:pt x="242" y="1"/>
                    <a:pt x="210" y="1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00" name="Google Shape;3976;p79"/>
            <p:cNvSpPr/>
            <p:nvPr/>
          </p:nvSpPr>
          <p:spPr>
            <a:xfrm>
              <a:off x="1032467" y="1280425"/>
              <a:ext cx="33222" cy="9913"/>
            </a:xfrm>
            <a:custGeom>
              <a:avLst/>
              <a:gdLst/>
              <a:ahLst/>
              <a:cxnLst/>
              <a:rect l="l" t="t" r="r" b="b"/>
              <a:pathLst>
                <a:path w="1250" h="373" extrusionOk="0">
                  <a:moveTo>
                    <a:pt x="206" y="0"/>
                  </a:moveTo>
                  <a:cubicBezTo>
                    <a:pt x="112" y="0"/>
                    <a:pt x="25" y="70"/>
                    <a:pt x="15" y="164"/>
                  </a:cubicBezTo>
                  <a:cubicBezTo>
                    <a:pt x="1" y="279"/>
                    <a:pt x="90" y="373"/>
                    <a:pt x="200" y="373"/>
                  </a:cubicBezTo>
                  <a:lnTo>
                    <a:pt x="1050" y="373"/>
                  </a:lnTo>
                  <a:cubicBezTo>
                    <a:pt x="1162" y="373"/>
                    <a:pt x="1249" y="277"/>
                    <a:pt x="1233" y="164"/>
                  </a:cubicBezTo>
                  <a:cubicBezTo>
                    <a:pt x="1225" y="68"/>
                    <a:pt x="1140" y="0"/>
                    <a:pt x="1046" y="0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01" name="Google Shape;3977;p79"/>
            <p:cNvSpPr/>
            <p:nvPr/>
          </p:nvSpPr>
          <p:spPr>
            <a:xfrm>
              <a:off x="1253565" y="1280425"/>
              <a:ext cx="33248" cy="9913"/>
            </a:xfrm>
            <a:custGeom>
              <a:avLst/>
              <a:gdLst/>
              <a:ahLst/>
              <a:cxnLst/>
              <a:rect l="l" t="t" r="r" b="b"/>
              <a:pathLst>
                <a:path w="1251" h="373" extrusionOk="0">
                  <a:moveTo>
                    <a:pt x="207" y="0"/>
                  </a:moveTo>
                  <a:cubicBezTo>
                    <a:pt x="112" y="0"/>
                    <a:pt x="26" y="70"/>
                    <a:pt x="16" y="164"/>
                  </a:cubicBezTo>
                  <a:cubicBezTo>
                    <a:pt x="0" y="279"/>
                    <a:pt x="90" y="373"/>
                    <a:pt x="199" y="373"/>
                  </a:cubicBezTo>
                  <a:lnTo>
                    <a:pt x="1044" y="373"/>
                  </a:lnTo>
                  <a:cubicBezTo>
                    <a:pt x="1137" y="373"/>
                    <a:pt x="1225" y="303"/>
                    <a:pt x="1235" y="210"/>
                  </a:cubicBezTo>
                  <a:cubicBezTo>
                    <a:pt x="1251" y="98"/>
                    <a:pt x="1163" y="0"/>
                    <a:pt x="1052" y="0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02" name="Google Shape;3978;p79"/>
            <p:cNvSpPr/>
            <p:nvPr/>
          </p:nvSpPr>
          <p:spPr>
            <a:xfrm>
              <a:off x="1048466" y="1329833"/>
              <a:ext cx="30936" cy="21289"/>
            </a:xfrm>
            <a:custGeom>
              <a:avLst/>
              <a:gdLst/>
              <a:ahLst/>
              <a:cxnLst/>
              <a:rect l="l" t="t" r="r" b="b"/>
              <a:pathLst>
                <a:path w="1164" h="801" extrusionOk="0">
                  <a:moveTo>
                    <a:pt x="949" y="1"/>
                  </a:moveTo>
                  <a:cubicBezTo>
                    <a:pt x="918" y="1"/>
                    <a:pt x="886" y="9"/>
                    <a:pt x="856" y="25"/>
                  </a:cubicBezTo>
                  <a:lnTo>
                    <a:pt x="120" y="452"/>
                  </a:lnTo>
                  <a:cubicBezTo>
                    <a:pt x="30" y="503"/>
                    <a:pt x="0" y="619"/>
                    <a:pt x="52" y="705"/>
                  </a:cubicBezTo>
                  <a:cubicBezTo>
                    <a:pt x="88" y="764"/>
                    <a:pt x="149" y="800"/>
                    <a:pt x="215" y="800"/>
                  </a:cubicBezTo>
                  <a:cubicBezTo>
                    <a:pt x="247" y="800"/>
                    <a:pt x="279" y="792"/>
                    <a:pt x="307" y="774"/>
                  </a:cubicBezTo>
                  <a:lnTo>
                    <a:pt x="1044" y="350"/>
                  </a:lnTo>
                  <a:cubicBezTo>
                    <a:pt x="1133" y="296"/>
                    <a:pt x="1163" y="183"/>
                    <a:pt x="1111" y="95"/>
                  </a:cubicBezTo>
                  <a:cubicBezTo>
                    <a:pt x="1078" y="35"/>
                    <a:pt x="1014" y="1"/>
                    <a:pt x="949" y="1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03" name="Google Shape;3979;p79"/>
            <p:cNvSpPr/>
            <p:nvPr/>
          </p:nvSpPr>
          <p:spPr>
            <a:xfrm>
              <a:off x="1239851" y="1219323"/>
              <a:ext cx="30936" cy="21209"/>
            </a:xfrm>
            <a:custGeom>
              <a:avLst/>
              <a:gdLst/>
              <a:ahLst/>
              <a:cxnLst/>
              <a:rect l="l" t="t" r="r" b="b"/>
              <a:pathLst>
                <a:path w="1164" h="798" extrusionOk="0">
                  <a:moveTo>
                    <a:pt x="952" y="0"/>
                  </a:moveTo>
                  <a:cubicBezTo>
                    <a:pt x="919" y="0"/>
                    <a:pt x="886" y="9"/>
                    <a:pt x="857" y="27"/>
                  </a:cubicBezTo>
                  <a:lnTo>
                    <a:pt x="120" y="451"/>
                  </a:lnTo>
                  <a:cubicBezTo>
                    <a:pt x="30" y="505"/>
                    <a:pt x="0" y="619"/>
                    <a:pt x="54" y="706"/>
                  </a:cubicBezTo>
                  <a:cubicBezTo>
                    <a:pt x="88" y="766"/>
                    <a:pt x="150" y="798"/>
                    <a:pt x="216" y="798"/>
                  </a:cubicBezTo>
                  <a:cubicBezTo>
                    <a:pt x="247" y="798"/>
                    <a:pt x="279" y="790"/>
                    <a:pt x="307" y="774"/>
                  </a:cubicBezTo>
                  <a:lnTo>
                    <a:pt x="1044" y="348"/>
                  </a:lnTo>
                  <a:cubicBezTo>
                    <a:pt x="1134" y="294"/>
                    <a:pt x="1163" y="181"/>
                    <a:pt x="1112" y="93"/>
                  </a:cubicBezTo>
                  <a:cubicBezTo>
                    <a:pt x="1077" y="34"/>
                    <a:pt x="1015" y="0"/>
                    <a:pt x="952" y="0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04" name="Google Shape;3980;p79"/>
            <p:cNvSpPr/>
            <p:nvPr/>
          </p:nvSpPr>
          <p:spPr>
            <a:xfrm>
              <a:off x="1203599" y="1174700"/>
              <a:ext cx="22671" cy="29528"/>
            </a:xfrm>
            <a:custGeom>
              <a:avLst/>
              <a:gdLst/>
              <a:ahLst/>
              <a:cxnLst/>
              <a:rect l="l" t="t" r="r" b="b"/>
              <a:pathLst>
                <a:path w="853" h="1111" extrusionOk="0">
                  <a:moveTo>
                    <a:pt x="640" y="0"/>
                  </a:moveTo>
                  <a:cubicBezTo>
                    <a:pt x="575" y="0"/>
                    <a:pt x="512" y="34"/>
                    <a:pt x="478" y="91"/>
                  </a:cubicBezTo>
                  <a:lnTo>
                    <a:pt x="54" y="828"/>
                  </a:lnTo>
                  <a:cubicBezTo>
                    <a:pt x="0" y="922"/>
                    <a:pt x="30" y="1033"/>
                    <a:pt x="120" y="1085"/>
                  </a:cubicBezTo>
                  <a:cubicBezTo>
                    <a:pt x="150" y="1103"/>
                    <a:pt x="183" y="1111"/>
                    <a:pt x="213" y="1111"/>
                  </a:cubicBezTo>
                  <a:cubicBezTo>
                    <a:pt x="277" y="1111"/>
                    <a:pt x="339" y="1077"/>
                    <a:pt x="375" y="1015"/>
                  </a:cubicBezTo>
                  <a:lnTo>
                    <a:pt x="801" y="278"/>
                  </a:lnTo>
                  <a:cubicBezTo>
                    <a:pt x="853" y="189"/>
                    <a:pt x="821" y="75"/>
                    <a:pt x="733" y="25"/>
                  </a:cubicBezTo>
                  <a:cubicBezTo>
                    <a:pt x="704" y="8"/>
                    <a:pt x="671" y="0"/>
                    <a:pt x="640" y="0"/>
                  </a:cubicBezTo>
                  <a:close/>
                </a:path>
              </a:pathLst>
            </a:custGeom>
            <a:grpFill/>
            <a:ln>
              <a:solidFill>
                <a:srgbClr val="008C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Заголовок 1"/>
          <p:cNvSpPr txBox="1">
            <a:spLocks noGrp="1"/>
          </p:cNvSpPr>
          <p:nvPr>
            <p:ph type="title"/>
          </p:nvPr>
        </p:nvSpPr>
        <p:spPr>
          <a:xfrm>
            <a:off x="-360288" y="98971"/>
            <a:ext cx="10064899" cy="982800"/>
          </a:xfrm>
        </p:spPr>
        <p:txBody>
          <a:bodyPr lIns="720000"/>
          <a:lstStyle/>
          <a:p>
            <a:r>
              <a:rPr lang="ru-RU" sz="3200" dirty="0">
                <a:latin typeface="Georgia" panose="02040502050405020303" pitchFamily="18" charset="0"/>
              </a:rPr>
              <a:t>Финансовый план</a:t>
            </a:r>
            <a:endParaRPr sz="3200" dirty="0">
              <a:latin typeface="Georgia" panose="02040502050405020303" pitchFamily="18" charset="0"/>
              <a:ea typeface="MS Gothic" pitchFamily="49" charset="-128"/>
            </a:endParaRPr>
          </a:p>
        </p:txBody>
      </p:sp>
      <p:graphicFrame>
        <p:nvGraphicFramePr>
          <p:cNvPr id="4194304" name="Таблица 1"/>
          <p:cNvGraphicFramePr>
            <a:graphicFrameLocks noGrp="1"/>
          </p:cNvGraphicFramePr>
          <p:nvPr/>
        </p:nvGraphicFramePr>
        <p:xfrm>
          <a:off x="79749" y="982800"/>
          <a:ext cx="9921126" cy="5386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/>
                <a:gridCol w="3202748"/>
                <a:gridCol w="469660"/>
                <a:gridCol w="362309"/>
                <a:gridCol w="362309"/>
                <a:gridCol w="362309"/>
                <a:gridCol w="362309"/>
                <a:gridCol w="362309"/>
                <a:gridCol w="362309"/>
                <a:gridCol w="362309"/>
                <a:gridCol w="362309"/>
                <a:gridCol w="362309"/>
                <a:gridCol w="362309"/>
                <a:gridCol w="362309"/>
                <a:gridCol w="362309"/>
                <a:gridCol w="1260927"/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1750</a:t>
                      </a:r>
                      <a:r>
                        <a:rPr lang="en-US" altLang="en-US" sz="1400" u="none" strike="noStrike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17500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6000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39000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</a:t>
                      </a:r>
                      <a:r>
                        <a:rPr lang="en-US" altLang="en-US" sz="1400" u="none" strike="noStrike"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3000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35100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</a:t>
                      </a:r>
                      <a:r>
                        <a:rPr lang="en-US" alt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alt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4000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</a:t>
                      </a:r>
                      <a:r>
                        <a:rPr lang="en-US" altLang="en-US" sz="1400" u="none" strike="noStrike" dirty="0">
                          <a:effectLst/>
                          <a:latin typeface="+mn-lt"/>
                        </a:rPr>
                        <a:t>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</a:t>
                      </a:r>
                      <a:r>
                        <a:rPr lang="en-US" altLang="en-US" sz="1400" u="none" strike="noStrike" dirty="0">
                          <a:effectLst/>
                          <a:latin typeface="+mn-lt"/>
                        </a:rPr>
                        <a:t>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en-US" altLang="en-US" sz="1400" u="none" strike="noStrike" dirty="0">
                          <a:effectLst/>
                          <a:latin typeface="+mn-lt"/>
                        </a:rPr>
                        <a:t>4500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161000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480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580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6440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3840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1152</a:t>
                      </a:r>
                      <a:r>
                        <a:rPr lang="en-US" altLang="en-US" sz="14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154560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586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1048587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4194305" name="Таблица 5"/>
          <p:cNvGraphicFramePr>
            <a:graphicFrameLocks noGrp="1"/>
          </p:cNvGraphicFramePr>
          <p:nvPr/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/>
                <a:gridCol w="4747548"/>
                <a:gridCol w="2304256"/>
                <a:gridCol w="2232248"/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en-US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154560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r>
                        <a:rPr lang="en-US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048586" name="Заголовок 1"/>
          <p:cNvSpPr txBox="1">
            <a:spLocks noGrp="1"/>
          </p:cNvSpPr>
          <p:nvPr>
            <p:ph type="title"/>
          </p:nvPr>
        </p:nvSpPr>
        <p:spPr>
          <a:xfrm>
            <a:off x="1223888" y="2403227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1048587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5816" y="45901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План реализации проекта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583063"/>
              </p:ext>
            </p:extLst>
          </p:nvPr>
        </p:nvGraphicFramePr>
        <p:xfrm>
          <a:off x="917353" y="1097602"/>
          <a:ext cx="8424934" cy="4406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62"/>
                <a:gridCol w="1203562"/>
                <a:gridCol w="1203562"/>
                <a:gridCol w="1203562"/>
                <a:gridCol w="1203562"/>
                <a:gridCol w="1203562"/>
                <a:gridCol w="1203562"/>
              </a:tblGrid>
              <a:tr h="69840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Этапы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Февраль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Апрель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Июнь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</a:t>
                      </a:r>
                      <a:endParaRPr lang="ru-RU" dirty="0"/>
                    </a:p>
                  </a:txBody>
                  <a:tcPr/>
                </a:tc>
              </a:tr>
              <a:tr h="698407">
                <a:tc>
                  <a:txBody>
                    <a:bodyPr/>
                    <a:lstStyle/>
                    <a:p>
                      <a:r>
                        <a:rPr lang="ru-RU" dirty="0" smtClean="0"/>
                        <a:t>Инициация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8407"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99649"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Исполнение работ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8407">
                <a:tc>
                  <a:txBody>
                    <a:bodyPr/>
                    <a:lstStyle/>
                    <a:p>
                      <a:r>
                        <a:rPr lang="ru-RU" dirty="0" smtClean="0"/>
                        <a:t>Мониторинг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698407">
                <a:tc>
                  <a:txBody>
                    <a:bodyPr/>
                    <a:lstStyle/>
                    <a:p>
                      <a:r>
                        <a:rPr lang="ru-RU" dirty="0" smtClean="0"/>
                        <a:t>Завершение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751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pic>
        <p:nvPicPr>
          <p:cNvPr id="2097152" name="Рисунок 209715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9345"/>
            <a:ext cx="2515153" cy="4619293"/>
          </a:xfrm>
          <a:prstGeom prst="rect">
            <a:avLst/>
          </a:prstGeom>
        </p:spPr>
      </p:pic>
      <p:pic>
        <p:nvPicPr>
          <p:cNvPr id="2097153" name="Рисунок 2097152"/>
          <p:cNvPicPr>
            <a:picLocks/>
          </p:cNvPicPr>
          <p:nvPr/>
        </p:nvPicPr>
        <p:blipFill>
          <a:blip r:embed="rId4"/>
          <a:srcRect l="-670" t="1776" r="670" b="444"/>
          <a:stretch>
            <a:fillRect/>
          </a:stretch>
        </p:blipFill>
        <p:spPr>
          <a:xfrm>
            <a:off x="2521239" y="1142370"/>
            <a:ext cx="2631967" cy="4543604"/>
          </a:xfrm>
          <a:prstGeom prst="rect">
            <a:avLst/>
          </a:prstGeom>
        </p:spPr>
      </p:pic>
      <p:pic>
        <p:nvPicPr>
          <p:cNvPr id="2097154" name="Рисунок 209715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173048" y="1142370"/>
            <a:ext cx="2564498" cy="4737983"/>
          </a:xfrm>
          <a:prstGeom prst="rect">
            <a:avLst/>
          </a:prstGeom>
        </p:spPr>
      </p:pic>
      <p:pic>
        <p:nvPicPr>
          <p:cNvPr id="2097155" name="Рисунок 2097154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766768" y="1139345"/>
            <a:ext cx="2313856" cy="46746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889837" y="1107083"/>
            <a:ext cx="1810574" cy="18488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57" name="Рисунок 209715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61642" y="1066629"/>
            <a:ext cx="1764464" cy="18406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48613" name="TextBox 1048586"/>
          <p:cNvSpPr txBox="1"/>
          <p:nvPr/>
        </p:nvSpPr>
        <p:spPr>
          <a:xfrm>
            <a:off x="627801" y="2893305"/>
            <a:ext cx="2486937" cy="3976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Злата</a:t>
            </a:r>
            <a:r>
              <a:rPr lang="en-US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 </a:t>
            </a:r>
            <a:r>
              <a:rPr lang="ru-RU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Ложкина</a:t>
            </a:r>
            <a:endParaRPr lang="ru-RU" sz="2315" b="1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048614" name="TextBox 1048587"/>
          <p:cNvSpPr txBox="1"/>
          <p:nvPr/>
        </p:nvSpPr>
        <p:spPr>
          <a:xfrm>
            <a:off x="3383119" y="2878904"/>
            <a:ext cx="3488018" cy="3976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Анастасия Студитских</a:t>
            </a:r>
            <a:endParaRPr lang="ru-RU" sz="2315" b="1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8586" y="976254"/>
            <a:ext cx="1785938" cy="19310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48615" name="TextBox 2"/>
          <p:cNvSpPr txBox="1"/>
          <p:nvPr/>
        </p:nvSpPr>
        <p:spPr>
          <a:xfrm>
            <a:off x="6824898" y="2901031"/>
            <a:ext cx="2934979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84" b="1" dirty="0">
                <a:latin typeface="Georgia" panose="02040502050405020303" pitchFamily="18" charset="0"/>
                <a:ea typeface="Yu Gothic UI Light" panose="020B0300000000000000" pitchFamily="34" charset="-128"/>
              </a:rPr>
              <a:t>Елизавета Мамаева</a:t>
            </a:r>
          </a:p>
        </p:txBody>
      </p:sp>
      <p:pic>
        <p:nvPicPr>
          <p:cNvPr id="2097159" name="Рисунок 5"/>
          <p:cNvPicPr>
            <a:picLocks noChangeAspect="1"/>
          </p:cNvPicPr>
          <p:nvPr/>
        </p:nvPicPr>
        <p:blipFill rotWithShape="1">
          <a:blip r:embed="rId5"/>
          <a:srcRect l="22442" t="19600" r="8652" b="63600"/>
          <a:stretch>
            <a:fillRect/>
          </a:stretch>
        </p:blipFill>
        <p:spPr>
          <a:xfrm>
            <a:off x="-216271" y="0"/>
            <a:ext cx="10297144" cy="1107084"/>
          </a:xfrm>
          <a:prstGeom prst="rect">
            <a:avLst/>
          </a:prstGeom>
        </p:spPr>
      </p:pic>
      <p:sp>
        <p:nvSpPr>
          <p:cNvPr id="1048616" name="Заголовок 1048585"/>
          <p:cNvSpPr>
            <a:spLocks noGrp="1"/>
          </p:cNvSpPr>
          <p:nvPr>
            <p:ph type="ctrTitle"/>
          </p:nvPr>
        </p:nvSpPr>
        <p:spPr>
          <a:xfrm>
            <a:off x="627801" y="-867108"/>
            <a:ext cx="8568531" cy="1974191"/>
          </a:xfrm>
        </p:spPr>
        <p:txBody>
          <a:bodyPr>
            <a:noAutofit/>
          </a:bodyPr>
          <a:lstStyle/>
          <a:p>
            <a:r>
              <a:rPr lang="ru-RU" altLang="en-US" sz="3748" dirty="0">
                <a:latin typeface="Georgia" panose="02040502050405020303" pitchFamily="18" charset="0"/>
                <a:ea typeface="Yu Gothic UI Light" panose="020B0300000000000000" pitchFamily="34" charset="-128"/>
              </a:rPr>
              <a:t>Команда</a:t>
            </a:r>
            <a:endParaRPr lang="ru-RU" sz="3748" dirty="0">
              <a:latin typeface="Georgia" panose="02040502050405020303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048617" name="Прямоугольник 6"/>
          <p:cNvSpPr/>
          <p:nvPr/>
        </p:nvSpPr>
        <p:spPr>
          <a:xfrm>
            <a:off x="3456136" y="3411339"/>
            <a:ext cx="3129280" cy="624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89199195619</a:t>
            </a:r>
          </a:p>
          <a:p>
            <a:r>
              <a:rPr lang="en-US" dirty="0">
                <a:latin typeface="Georgia" panose="02040502050405020303" pitchFamily="18" charset="0"/>
              </a:rPr>
              <a:t>pupsik06012004@gmail.com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1048618" name="Прямоугольник 8"/>
          <p:cNvSpPr/>
          <p:nvPr/>
        </p:nvSpPr>
        <p:spPr>
          <a:xfrm>
            <a:off x="6871137" y="3411339"/>
            <a:ext cx="3037206" cy="624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+mj-lt"/>
              </a:rPr>
              <a:t>89508235470</a:t>
            </a:r>
            <a:endParaRPr lang="en-US" dirty="0" smtClean="0">
              <a:latin typeface="+mj-lt"/>
            </a:endParaRPr>
          </a:p>
          <a:p>
            <a:r>
              <a:rPr lang="en-US" dirty="0">
                <a:latin typeface="Georgia" panose="02040502050405020303" pitchFamily="18" charset="0"/>
              </a:rPr>
              <a:t>mamaeva_liza_888@mail.ru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1048619" name="Прямоугольник 9"/>
          <p:cNvSpPr/>
          <p:nvPr/>
        </p:nvSpPr>
        <p:spPr>
          <a:xfrm>
            <a:off x="539122" y="3411339"/>
            <a:ext cx="28439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89398751238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zlata.lozhkina@yandex.ru</a:t>
            </a:r>
            <a:endParaRPr lang="ru-RU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000000"/>
          </a:fontRef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1" strike="noStrike" spc="-1" dirty="0">
                <a:solidFill>
                  <a:srgbClr val="FFFFFF"/>
                </a:solidFill>
                <a:latin typeface="Georgia" panose="02040502050405020303" pitchFamily="18" charset="0"/>
              </a:rPr>
              <a:t>Спасибо за внимание!</a:t>
            </a:r>
            <a:endParaRPr lang="ru-RU" sz="3500" b="1" strike="noStrike" spc="-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598</Words>
  <Application>Microsoft Office PowerPoint</Application>
  <PresentationFormat>Произвольный</PresentationFormat>
  <Paragraphs>401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</vt:lpstr>
      <vt:lpstr>Презентация PowerPoint</vt:lpstr>
      <vt:lpstr>О проекте  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  </vt:lpstr>
      <vt:lpstr>Презентация PowerPoint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6</cp:revision>
  <dcterms:created xsi:type="dcterms:W3CDTF">2022-10-13T10:42:52Z</dcterms:created>
  <dcterms:modified xsi:type="dcterms:W3CDTF">2023-05-29T06:57:29Z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a08d663bb8324492b4fdfe89634460a0</vt:lpwstr>
  </property>
</Properties>
</file>