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7">
          <p15:clr>
            <a:srgbClr val="A4A3A4"/>
          </p15:clr>
        </p15:guide>
        <p15:guide id="2" pos="323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ина" initials="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69" autoAdjust="0"/>
  </p:normalViewPr>
  <p:slideViewPr>
    <p:cSldViewPr>
      <p:cViewPr varScale="1">
        <p:scale>
          <a:sx n="107" d="100"/>
          <a:sy n="107" d="100"/>
        </p:scale>
        <p:origin x="365" y="77"/>
      </p:cViewPr>
      <p:guideLst>
        <p:guide orient="horz" pos="1757"/>
        <p:guide pos="32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23T19:26:52.635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phldr="0" custT="1"/>
      <dgm:spPr>
        <a:solidFill>
          <a:srgbClr val="008C9D"/>
        </a:solidFill>
      </dgm:spPr>
      <dgm:t>
        <a:bodyPr vert="horz" wrap="square"/>
        <a:lstStyle/>
        <a:p>
          <a:pPr>
            <a:lnSpc>
              <a:spcPct val="30000"/>
            </a:lnSpc>
            <a:spcBef>
              <a:spcPct val="0"/>
            </a:spcBef>
            <a:spcAft>
              <a:spcPct val="35000"/>
            </a:spcAft>
          </a:pPr>
          <a:endParaRPr lang="ru-RU" sz="4800"/>
        </a:p>
        <a:p>
          <a:pPr>
            <a:lnSpc>
              <a:spcPct val="30000"/>
            </a:lnSpc>
            <a:spcBef>
              <a:spcPct val="0"/>
            </a:spcBef>
            <a:spcAft>
              <a:spcPct val="35000"/>
            </a:spcAft>
          </a:pPr>
          <a:r>
            <a:rPr lang="ru-RU" sz="3200"/>
            <a:t>Молодёжь</a:t>
          </a:r>
        </a:p>
        <a:p>
          <a:pPr>
            <a:lnSpc>
              <a:spcPct val="30000"/>
            </a:lnSpc>
            <a:spcBef>
              <a:spcPct val="0"/>
            </a:spcBef>
            <a:spcAft>
              <a:spcPct val="35000"/>
            </a:spcAft>
          </a:pPr>
          <a:r>
            <a:rPr lang="ru-RU" sz="2800"/>
            <a:t>(от 18 до 35 лет)</a:t>
          </a:r>
        </a:p>
      </dgm:t>
    </dgm:pt>
    <dgm:pt modelId="{A5EB25F1-A635-4574-A1F9-1978F99567B7}" type="parTrans" cxnId="{3CE4D6E5-1505-4DA2-BEBC-5298CDADA31A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3CE4D6E5-1505-4DA2-BEBC-5298CDADA31A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phldr="0" custT="1"/>
      <dgm:spPr>
        <a:solidFill>
          <a:srgbClr val="A4D4E2"/>
        </a:solidFill>
        <a:ln>
          <a:solidFill>
            <a:srgbClr val="A4D4E2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000" i="1" dirty="0">
              <a:sym typeface="+mn-ea"/>
            </a:rPr>
            <a:t>Незаинтересованность в изучении  удмуртского языка,культуры и истории Удмуртии</a:t>
          </a:r>
          <a:endParaRPr sz="6500"/>
        </a:p>
      </dgm:t>
    </dgm:pt>
    <dgm:pt modelId="{6D3DAFA6-0D9F-4D19-B108-EBE5E225A770}" type="parTrans" cxnId="{E379285F-B01E-4636-8EF8-1297D630E6B8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E379285F-B01E-4636-8EF8-1297D630E6B8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Y="-68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LinFactNeighborX="-495" custLinFactNeighborY="11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898507-21EF-4BEF-88DD-39DF50694AE4}" type="presOf" srcId="{EDC6676D-03CD-492E-B9FA-5BC403847C2A}" destId="{698EA119-0AA3-4DA2-993B-2B610C8DC3B2}" srcOrd="0" destOrd="0" presId="urn:microsoft.com/office/officeart/2005/8/layout/vList5"/>
    <dgm:cxn modelId="{5E917868-5DDD-460A-B859-502B84A7E637}" type="presOf" srcId="{40823609-9E1F-477F-970E-0797297793BB}" destId="{25CE82D9-9946-4501-ADAF-4D9AD60E2680}" srcOrd="0" destOrd="0" presId="urn:microsoft.com/office/officeart/2005/8/layout/vList5"/>
    <dgm:cxn modelId="{E379285F-B01E-4636-8EF8-1297D630E6B8}" srcId="{40823609-9E1F-477F-970E-0797297793BB}" destId="{684F60A0-79DD-4DC4-8B93-F71DCB5F72ED}" srcOrd="0" destOrd="0" parTransId="{6D3DAFA6-0D9F-4D19-B108-EBE5E225A770}" sibTransId="{6EB2D3BA-A1D4-4CDA-833C-A0CB99162A4F}"/>
    <dgm:cxn modelId="{E410047E-0A6F-4244-8DB2-2DC681D00850}" type="presOf" srcId="{684F60A0-79DD-4DC4-8B93-F71DCB5F72ED}" destId="{F974BE2A-CEEC-4ADA-B641-ABA1F5F10AA0}" srcOrd="0" destOrd="0" presId="urn:microsoft.com/office/officeart/2005/8/layout/vList5"/>
    <dgm:cxn modelId="{3CE4D6E5-1505-4DA2-BEBC-5298CDADA31A}" srcId="{EDC6676D-03CD-492E-B9FA-5BC403847C2A}" destId="{40823609-9E1F-477F-970E-0797297793BB}" srcOrd="0" destOrd="0" parTransId="{A5EB25F1-A635-4574-A1F9-1978F99567B7}" sibTransId="{00E087C0-C248-4C14-BDAD-153C3C6A6AE0}"/>
    <dgm:cxn modelId="{64E81696-F4E2-4991-86B9-627ADC58CD21}" type="presParOf" srcId="{698EA119-0AA3-4DA2-993B-2B610C8DC3B2}" destId="{385953E8-A4B7-4A5B-ABF1-AE499D5EDF7C}" srcOrd="0" destOrd="0" presId="urn:microsoft.com/office/officeart/2005/8/layout/vList5"/>
    <dgm:cxn modelId="{17312EB1-17CB-4C8A-8D61-F4236FD76F44}" type="presParOf" srcId="{385953E8-A4B7-4A5B-ABF1-AE499D5EDF7C}" destId="{25CE82D9-9946-4501-ADAF-4D9AD60E2680}" srcOrd="0" destOrd="0" presId="urn:microsoft.com/office/officeart/2005/8/layout/vList5"/>
    <dgm:cxn modelId="{B162D571-6C34-4C56-BB9D-0A44C0A23C3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E5B6F816-E906-4130-AD11-DC44C904C381}">
      <dgm:prSet/>
      <dgm:spPr/>
      <dgm:t>
        <a:bodyPr/>
        <a:lstStyle/>
        <a:p>
          <a:endParaRPr lang="ru-RU"/>
        </a:p>
      </dgm:t>
    </dgm:pt>
    <dgm:pt modelId="{81F95CE4-9DE1-4922-8F2D-89DC118502E3}" type="sibTrans" cxnId="{E5B6F816-E906-4130-AD11-DC44C904C381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Text]" phldr="0" custT="0"/>
      <dgm:spPr>
        <a:solidFill>
          <a:srgbClr val="A4D4E2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/>
            <a:t>«</a:t>
          </a:r>
          <a:r>
            <a:rPr lang="ru-RU" dirty="0" err="1"/>
            <a:t>Тодад</a:t>
          </a:r>
          <a:r>
            <a:rPr lang="ru-RU" dirty="0"/>
            <a:t> </a:t>
          </a:r>
          <a:r>
            <a:rPr lang="ru-RU" dirty="0" err="1"/>
            <a:t>возь</a:t>
          </a:r>
          <a:r>
            <a:rPr lang="ru-RU" dirty="0"/>
            <a:t>»(удмуртское </a:t>
          </a:r>
          <a:r>
            <a:rPr lang="en-US" altLang="ru-RU" dirty="0"/>
            <a:t>memory)</a:t>
          </a:r>
          <a:r>
            <a:rPr lang="ru-RU" dirty="0"/>
            <a:t>, «</a:t>
          </a:r>
          <a:r>
            <a:rPr lang="ru-RU" dirty="0" err="1"/>
            <a:t>Вожодыр</a:t>
          </a:r>
          <a:r>
            <a:rPr lang="ru-RU" dirty="0"/>
            <a:t>»(удмуртская «Мафия») и др.</a:t>
          </a:r>
        </a:p>
      </dgm:t>
    </dgm:pt>
    <dgm:pt modelId="{A0BB1576-B217-41AC-B04B-812043263E2F}" type="parTrans" cxnId="{C64DE586-60ED-4909-AA76-DD7CC7EE1DA7}">
      <dgm:prSet/>
      <dgm:spPr/>
      <dgm:t>
        <a:bodyPr/>
        <a:lstStyle/>
        <a:p>
          <a:endParaRPr lang="ru-RU"/>
        </a:p>
      </dgm:t>
    </dgm:pt>
    <dgm:pt modelId="{E592E01B-3C16-4704-96C2-BB3FF77DAA95}" type="sibTrans" cxnId="{C64DE586-60ED-4909-AA76-DD7CC7EE1DA7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F6EA890F-1017-41F2-A96C-B6F7F185FD11}">
      <dgm:prSet/>
      <dgm:spPr/>
      <dgm:t>
        <a:bodyPr/>
        <a:lstStyle/>
        <a:p>
          <a:endParaRPr lang="ru-RU"/>
        </a:p>
      </dgm:t>
    </dgm:pt>
    <dgm:pt modelId="{EDE81F11-AFEE-4E1E-81E1-1E15775A9880}" type="sibTrans" cxnId="{F6EA890F-1017-41F2-A96C-B6F7F185FD11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Text]" phldr="0" custT="0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/>
            <a:t>«</a:t>
          </a:r>
          <a:r>
            <a:rPr lang="en-US" dirty="0" err="1"/>
            <a:t>Chukinder</a:t>
          </a:r>
          <a:r>
            <a:rPr lang="ru-RU" dirty="0"/>
            <a:t>»</a:t>
          </a:r>
        </a:p>
      </dgm:t>
    </dgm:pt>
    <dgm:pt modelId="{A6A0B85D-95AC-463F-92D0-B524DCBEA113}" type="parTrans" cxnId="{787B9D7F-44F5-48CF-8EAA-B1D0C9DD7230}">
      <dgm:prSet/>
      <dgm:spPr/>
      <dgm:t>
        <a:bodyPr/>
        <a:lstStyle/>
        <a:p>
          <a:endParaRPr lang="ru-RU"/>
        </a:p>
      </dgm:t>
    </dgm:pt>
    <dgm:pt modelId="{8487C7DF-5F3F-497F-AB4E-E023B814B1B5}" type="sibTrans" cxnId="{787B9D7F-44F5-48CF-8EAA-B1D0C9DD7230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D904CC79-847B-41DE-BD3A-0EF1F0F57E1F}">
      <dgm:prSet/>
      <dgm:spPr/>
      <dgm:t>
        <a:bodyPr/>
        <a:lstStyle/>
        <a:p>
          <a:endParaRPr lang="ru-RU"/>
        </a:p>
      </dgm:t>
    </dgm:pt>
    <dgm:pt modelId="{7906EB6D-2218-45CE-B08E-08ED8F228640}" type="sibTrans" cxnId="{D904CC79-847B-41DE-BD3A-0EF1F0F57E1F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Text]" phldr="0" custT="0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smtClean="0"/>
            <a:t>Оригинальность </a:t>
          </a:r>
          <a:r>
            <a:rPr lang="ru-RU" dirty="0"/>
            <a:t>в концепции </a:t>
          </a:r>
          <a:r>
            <a:rPr lang="ru-RU" dirty="0" smtClean="0"/>
            <a:t>игры</a:t>
          </a:r>
          <a:endParaRPr lang="ru-RU" dirty="0"/>
        </a:p>
      </dgm:t>
    </dgm:pt>
    <dgm:pt modelId="{B028CB35-9117-4925-8AF8-24A3293B8DBF}" type="parTrans" cxnId="{EA9EBF06-085E-4755-B2E3-5808E888A9B7}">
      <dgm:prSet/>
      <dgm:spPr/>
      <dgm:t>
        <a:bodyPr/>
        <a:lstStyle/>
        <a:p>
          <a:endParaRPr lang="ru-RU"/>
        </a:p>
      </dgm:t>
    </dgm:pt>
    <dgm:pt modelId="{E8E5BCDD-B3A2-4F66-A5C9-1A9AA5A755C2}" type="sibTrans" cxnId="{EA9EBF06-085E-4755-B2E3-5808E888A9B7}">
      <dgm:prSet/>
      <dgm:spPr/>
      <dgm:t>
        <a:bodyPr/>
        <a:lstStyle/>
        <a:p>
          <a:endParaRPr lang="ru-RU"/>
        </a:p>
      </dgm:t>
    </dgm:pt>
    <dgm:pt modelId="{F2F3F1A0-ED5C-416D-9A1B-49511816E53A}">
      <dgm:prSet phldrT="[Text]" phldr="0" custT="0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smtClean="0"/>
            <a:t>Создание конкуренции существующей фирме «</a:t>
          </a:r>
          <a:r>
            <a:rPr lang="en-US" dirty="0" err="1" smtClean="0"/>
            <a:t>Chukinder</a:t>
          </a:r>
          <a:r>
            <a:rPr lang="ru-RU" dirty="0" smtClean="0"/>
            <a:t>»</a:t>
          </a:r>
          <a:endParaRPr lang="ru-RU" dirty="0"/>
        </a:p>
      </dgm:t>
    </dgm:pt>
    <dgm:pt modelId="{7FC6010C-CAC7-4BA3-B9B2-A39B58BE8643}" type="parTrans" cxnId="{F006EAC8-CB34-4BB9-85ED-2E8BB636AD3F}">
      <dgm:prSet/>
      <dgm:spPr/>
      <dgm:t>
        <a:bodyPr/>
        <a:lstStyle/>
        <a:p>
          <a:endParaRPr lang="ru-RU"/>
        </a:p>
      </dgm:t>
    </dgm:pt>
    <dgm:pt modelId="{0747038A-1E6F-4518-B94A-41B69B1B0884}" type="sibTrans" cxnId="{F006EAC8-CB34-4BB9-85ED-2E8BB636AD3F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779AB1-5618-414C-ABFD-E717D24BB21C}" type="presOf" srcId="{8E49249E-D487-4D9F-ACF1-780CF7A785B8}" destId="{CA0ACA70-C3D6-4950-A293-826CA31D4D77}" srcOrd="0" destOrd="0" presId="urn:microsoft.com/office/officeart/2005/8/layout/hList1"/>
    <dgm:cxn modelId="{E416D1E4-7D78-4BCB-988C-6AF43D68E809}" type="presOf" srcId="{861A968E-9660-4770-82EB-9C2FFC889440}" destId="{69089CAB-F69C-48F1-B73A-68DA3AB2CB28}" srcOrd="0" destOrd="0" presId="urn:microsoft.com/office/officeart/2005/8/layout/hList1"/>
    <dgm:cxn modelId="{F0F16BEB-30CF-4E43-BF08-5CD8F1300198}" type="presOf" srcId="{F2F3F1A0-ED5C-416D-9A1B-49511816E53A}" destId="{0C85A15E-56D2-44B3-8E52-7FFFB1AE2983}" srcOrd="0" destOrd="1" presId="urn:microsoft.com/office/officeart/2005/8/layout/hList1"/>
    <dgm:cxn modelId="{E5B6F816-E906-4130-AD11-DC44C904C381}" srcId="{8E49249E-D487-4D9F-ACF1-780CF7A785B8}" destId="{861A968E-9660-4770-82EB-9C2FFC889440}" srcOrd="0" destOrd="0" parTransId="{8EC91AB9-3AD1-4E8A-8F62-D1D6051DCB4D}" sibTransId="{81F95CE4-9DE1-4922-8F2D-89DC118502E3}"/>
    <dgm:cxn modelId="{D904CC79-847B-41DE-BD3A-0EF1F0F57E1F}" srcId="{8E49249E-D487-4D9F-ACF1-780CF7A785B8}" destId="{C1DCF8D2-41C8-416E-B988-A9BFE3AC37E6}" srcOrd="2" destOrd="0" parTransId="{B3C04CD2-9904-4D71-967F-DACEEA19A283}" sibTransId="{7906EB6D-2218-45CE-B08E-08ED8F228640}"/>
    <dgm:cxn modelId="{480FBC2F-1158-46E3-9FF0-3821C1BE7F5E}" type="presOf" srcId="{8C35BD44-1BEF-4152-B737-36207728F3AA}" destId="{0C85A15E-56D2-44B3-8E52-7FFFB1AE2983}" srcOrd="0" destOrd="0" presId="urn:microsoft.com/office/officeart/2005/8/layout/hList1"/>
    <dgm:cxn modelId="{3721362F-127B-440B-B560-47785A0608F1}" type="presOf" srcId="{2883D5F5-E7FF-401B-8EC6-F928AFB44B13}" destId="{400F4E5D-F016-41EA-97FB-BF5BA36522C2}" srcOrd="0" destOrd="0" presId="urn:microsoft.com/office/officeart/2005/8/layout/hList1"/>
    <dgm:cxn modelId="{368B3556-5E33-430B-86FE-11005F5BC51C}" type="presOf" srcId="{FD45624C-83CF-47B9-8EDE-C4DE60E9F279}" destId="{34E68AF3-FEED-4A3D-869A-6E2B7BBFBA4D}" srcOrd="0" destOrd="0" presId="urn:microsoft.com/office/officeart/2005/8/layout/hList1"/>
    <dgm:cxn modelId="{EA9EBF06-085E-4755-B2E3-5808E888A9B7}" srcId="{C1DCF8D2-41C8-416E-B988-A9BFE3AC37E6}" destId="{8C35BD44-1BEF-4152-B737-36207728F3AA}" srcOrd="0" destOrd="0" parTransId="{B028CB35-9117-4925-8AF8-24A3293B8DBF}" sibTransId="{E8E5BCDD-B3A2-4F66-A5C9-1A9AA5A755C2}"/>
    <dgm:cxn modelId="{F006EAC8-CB34-4BB9-85ED-2E8BB636AD3F}" srcId="{C1DCF8D2-41C8-416E-B988-A9BFE3AC37E6}" destId="{F2F3F1A0-ED5C-416D-9A1B-49511816E53A}" srcOrd="1" destOrd="0" parTransId="{7FC6010C-CAC7-4BA3-B9B2-A39B58BE8643}" sibTransId="{0747038A-1E6F-4518-B94A-41B69B1B0884}"/>
    <dgm:cxn modelId="{CDD8FB6A-7DFA-478F-A574-4F1A580E3642}" type="presOf" srcId="{377675BF-60C8-4DBD-A646-E86AA93ABE52}" destId="{B206DAC4-D1DF-4053-8506-5DE426BC8BEF}" srcOrd="0" destOrd="0" presId="urn:microsoft.com/office/officeart/2005/8/layout/hList1"/>
    <dgm:cxn modelId="{787B9D7F-44F5-48CF-8EAA-B1D0C9DD7230}" srcId="{FD45624C-83CF-47B9-8EDE-C4DE60E9F279}" destId="{2883D5F5-E7FF-401B-8EC6-F928AFB44B13}" srcOrd="0" destOrd="0" parTransId="{A6A0B85D-95AC-463F-92D0-B524DCBEA113}" sibTransId="{8487C7DF-5F3F-497F-AB4E-E023B814B1B5}"/>
    <dgm:cxn modelId="{C64DE586-60ED-4909-AA76-DD7CC7EE1DA7}" srcId="{861A968E-9660-4770-82EB-9C2FFC889440}" destId="{377675BF-60C8-4DBD-A646-E86AA93ABE52}" srcOrd="0" destOrd="0" parTransId="{A0BB1576-B217-41AC-B04B-812043263E2F}" sibTransId="{E592E01B-3C16-4704-96C2-BB3FF77DAA95}"/>
    <dgm:cxn modelId="{2E16EFF0-9074-4306-BF82-ED6982EB49C9}" type="presOf" srcId="{C1DCF8D2-41C8-416E-B988-A9BFE3AC37E6}" destId="{869E6585-1C72-4E82-914E-39E2C4E28665}" srcOrd="0" destOrd="0" presId="urn:microsoft.com/office/officeart/2005/8/layout/hList1"/>
    <dgm:cxn modelId="{F6EA890F-1017-41F2-A96C-B6F7F185FD11}" srcId="{8E49249E-D487-4D9F-ACF1-780CF7A785B8}" destId="{FD45624C-83CF-47B9-8EDE-C4DE60E9F279}" srcOrd="1" destOrd="0" parTransId="{428D7D77-2657-4A75-8BEE-0D5B401B791A}" sibTransId="{EDE81F11-AFEE-4E1E-81E1-1E15775A9880}"/>
    <dgm:cxn modelId="{44C49000-4326-4DAA-A8B9-57AC469F2D3B}" type="presParOf" srcId="{CA0ACA70-C3D6-4950-A293-826CA31D4D77}" destId="{77421869-CF36-491C-BA53-1F920B19AEB1}" srcOrd="0" destOrd="0" presId="urn:microsoft.com/office/officeart/2005/8/layout/hList1"/>
    <dgm:cxn modelId="{557DC044-C41D-4834-A4E4-0ADB98E4171D}" type="presParOf" srcId="{77421869-CF36-491C-BA53-1F920B19AEB1}" destId="{69089CAB-F69C-48F1-B73A-68DA3AB2CB28}" srcOrd="0" destOrd="0" presId="urn:microsoft.com/office/officeart/2005/8/layout/hList1"/>
    <dgm:cxn modelId="{1A98AB1D-EE1A-4F03-A876-92058D0DDE35}" type="presParOf" srcId="{77421869-CF36-491C-BA53-1F920B19AEB1}" destId="{B206DAC4-D1DF-4053-8506-5DE426BC8BEF}" srcOrd="1" destOrd="0" presId="urn:microsoft.com/office/officeart/2005/8/layout/hList1"/>
    <dgm:cxn modelId="{31714685-25C6-4228-830C-FB5F207112DB}" type="presParOf" srcId="{CA0ACA70-C3D6-4950-A293-826CA31D4D77}" destId="{4538DDEF-FF29-49EA-B0F6-2B2B7EFBE06A}" srcOrd="1" destOrd="0" presId="urn:microsoft.com/office/officeart/2005/8/layout/hList1"/>
    <dgm:cxn modelId="{E5C77AE0-2CC5-4ED3-8395-F5E59C7150D3}" type="presParOf" srcId="{CA0ACA70-C3D6-4950-A293-826CA31D4D77}" destId="{5458525B-D6B1-444E-BD3E-33F2D6911EC5}" srcOrd="2" destOrd="0" presId="urn:microsoft.com/office/officeart/2005/8/layout/hList1"/>
    <dgm:cxn modelId="{E0108007-60CB-4CD0-8805-D1A059E8D5DD}" type="presParOf" srcId="{5458525B-D6B1-444E-BD3E-33F2D6911EC5}" destId="{34E68AF3-FEED-4A3D-869A-6E2B7BBFBA4D}" srcOrd="0" destOrd="0" presId="urn:microsoft.com/office/officeart/2005/8/layout/hList1"/>
    <dgm:cxn modelId="{A9859D91-112C-433E-A10A-0AB47C3AE5CD}" type="presParOf" srcId="{5458525B-D6B1-444E-BD3E-33F2D6911EC5}" destId="{400F4E5D-F016-41EA-97FB-BF5BA36522C2}" srcOrd="1" destOrd="0" presId="urn:microsoft.com/office/officeart/2005/8/layout/hList1"/>
    <dgm:cxn modelId="{985CAEB4-FE04-4B8E-A654-00F8BA8DFC92}" type="presParOf" srcId="{CA0ACA70-C3D6-4950-A293-826CA31D4D77}" destId="{DE1CCA6C-0CB4-4F35-81EC-2A0957C7E3C7}" srcOrd="3" destOrd="0" presId="urn:microsoft.com/office/officeart/2005/8/layout/hList1"/>
    <dgm:cxn modelId="{F1DF099E-E5AA-4CBF-80B1-F0BB7DD661FC}" type="presParOf" srcId="{CA0ACA70-C3D6-4950-A293-826CA31D4D77}" destId="{157F03D9-AB27-4BEC-A1E6-85F2952B306D}" srcOrd="4" destOrd="0" presId="urn:microsoft.com/office/officeart/2005/8/layout/hList1"/>
    <dgm:cxn modelId="{F98F9738-CACB-4B12-BA2B-0A1AAD6EC3F9}" type="presParOf" srcId="{157F03D9-AB27-4BEC-A1E6-85F2952B306D}" destId="{869E6585-1C72-4E82-914E-39E2C4E28665}" srcOrd="0" destOrd="0" presId="urn:microsoft.com/office/officeart/2005/8/layout/hList1"/>
    <dgm:cxn modelId="{C68042F2-A6A1-46D4-8E46-C033615374DB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77326" y="-2102422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1" kern="1200" dirty="0">
              <a:sym typeface="+mn-ea"/>
            </a:rPr>
            <a:t>Незаинтересованность в изучении  удмуртского языка,культуры и истории Удмуртии</a:t>
          </a:r>
          <a:endParaRPr sz="6500" kern="1200"/>
        </a:p>
      </dsp:txBody>
      <dsp:txXfrm rot="-5400000">
        <a:off x="3456471" y="383539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lvl="0" algn="ctr" defTabSz="2133600">
            <a:lnSpc>
              <a:spcPct val="30000"/>
            </a:lnSpc>
            <a:spcBef>
              <a:spcPct val="0"/>
            </a:spcBef>
            <a:spcAft>
              <a:spcPct val="35000"/>
            </a:spcAft>
          </a:pPr>
          <a:endParaRPr lang="ru-RU" sz="4800" kern="1200"/>
        </a:p>
        <a:p>
          <a:pPr lvl="0" algn="ctr" defTabSz="2133600">
            <a:lnSpc>
              <a:spcPct val="3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/>
            <a:t>Молодёжь</a:t>
          </a:r>
        </a:p>
        <a:p>
          <a:pPr lvl="0" algn="ctr" defTabSz="2133600">
            <a:lnSpc>
              <a:spcPct val="3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(от 18 до 35 лет)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 bwMode="white"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 bwMode="white"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 bwMode="white"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 bwMode="white"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 bwMode="white">
        <a:xfrm>
          <a:off x="3137" y="1263383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Конкуренты Продукты/Услуги</a:t>
          </a:r>
        </a:p>
      </dsp:txBody>
      <dsp:txXfrm>
        <a:off x="3137" y="1263383"/>
        <a:ext cx="3059169" cy="628598"/>
      </dsp:txXfrm>
    </dsp:sp>
    <dsp:sp modelId="{B206DAC4-D1DF-4053-8506-5DE426BC8BEF}">
      <dsp:nvSpPr>
        <dsp:cNvPr id="0" name=""/>
        <dsp:cNvSpPr/>
      </dsp:nvSpPr>
      <dsp:spPr bwMode="white">
        <a:xfrm>
          <a:off x="0" y="1867087"/>
          <a:ext cx="3059169" cy="1605052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/>
            <a:t>«</a:t>
          </a:r>
          <a:r>
            <a:rPr lang="ru-RU" sz="1800" kern="1200" dirty="0" err="1"/>
            <a:t>Тодад</a:t>
          </a:r>
          <a:r>
            <a:rPr lang="ru-RU" sz="1800" kern="1200" dirty="0"/>
            <a:t> </a:t>
          </a:r>
          <a:r>
            <a:rPr lang="ru-RU" sz="1800" kern="1200" dirty="0" err="1"/>
            <a:t>возь</a:t>
          </a:r>
          <a:r>
            <a:rPr lang="ru-RU" sz="1800" kern="1200" dirty="0"/>
            <a:t>»(удмуртское </a:t>
          </a:r>
          <a:r>
            <a:rPr lang="en-US" altLang="ru-RU" sz="1800" kern="1200" dirty="0"/>
            <a:t>memory)</a:t>
          </a:r>
          <a:r>
            <a:rPr lang="ru-RU" sz="1800" kern="1200" dirty="0"/>
            <a:t>, «</a:t>
          </a:r>
          <a:r>
            <a:rPr lang="ru-RU" sz="1800" kern="1200" dirty="0" err="1"/>
            <a:t>Вожодыр</a:t>
          </a:r>
          <a:r>
            <a:rPr lang="ru-RU" sz="1800" kern="1200" dirty="0"/>
            <a:t>»(удмуртская «Мафия») и др.</a:t>
          </a:r>
        </a:p>
      </dsp:txBody>
      <dsp:txXfrm>
        <a:off x="0" y="1867087"/>
        <a:ext cx="3059169" cy="1605052"/>
      </dsp:txXfrm>
    </dsp:sp>
    <dsp:sp modelId="{34E68AF3-FEED-4A3D-869A-6E2B7BBFBA4D}">
      <dsp:nvSpPr>
        <dsp:cNvPr id="0" name=""/>
        <dsp:cNvSpPr/>
      </dsp:nvSpPr>
      <dsp:spPr bwMode="white">
        <a:xfrm>
          <a:off x="3490590" y="1263383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Фирмы конкуренты</a:t>
          </a:r>
        </a:p>
      </dsp:txBody>
      <dsp:txXfrm>
        <a:off x="3490590" y="1263383"/>
        <a:ext cx="3059169" cy="628598"/>
      </dsp:txXfrm>
    </dsp:sp>
    <dsp:sp modelId="{400F4E5D-F016-41EA-97FB-BF5BA36522C2}">
      <dsp:nvSpPr>
        <dsp:cNvPr id="0" name=""/>
        <dsp:cNvSpPr/>
      </dsp:nvSpPr>
      <dsp:spPr bwMode="white">
        <a:xfrm>
          <a:off x="3490590" y="1891982"/>
          <a:ext cx="3059169" cy="160505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/>
            <a:t>«</a:t>
          </a:r>
          <a:r>
            <a:rPr lang="en-US" sz="1800" kern="1200" dirty="0" err="1"/>
            <a:t>Chukinder</a:t>
          </a:r>
          <a:r>
            <a:rPr lang="ru-RU" sz="1800" kern="1200" dirty="0"/>
            <a:t>»</a:t>
          </a:r>
        </a:p>
      </dsp:txBody>
      <dsp:txXfrm>
        <a:off x="3490590" y="1891982"/>
        <a:ext cx="3059169" cy="1605052"/>
      </dsp:txXfrm>
    </dsp:sp>
    <dsp:sp modelId="{869E6585-1C72-4E82-914E-39E2C4E28665}">
      <dsp:nvSpPr>
        <dsp:cNvPr id="0" name=""/>
        <dsp:cNvSpPr/>
      </dsp:nvSpPr>
      <dsp:spPr bwMode="white">
        <a:xfrm>
          <a:off x="6981180" y="1258185"/>
          <a:ext cx="3059169" cy="62859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Наши преимущества</a:t>
          </a:r>
        </a:p>
      </dsp:txBody>
      <dsp:txXfrm>
        <a:off x="6981180" y="1258185"/>
        <a:ext cx="3059169" cy="628598"/>
      </dsp:txXfrm>
    </dsp:sp>
    <dsp:sp modelId="{0C85A15E-56D2-44B3-8E52-7FFFB1AE2983}">
      <dsp:nvSpPr>
        <dsp:cNvPr id="0" name=""/>
        <dsp:cNvSpPr/>
      </dsp:nvSpPr>
      <dsp:spPr bwMode="white">
        <a:xfrm>
          <a:off x="6978043" y="1891982"/>
          <a:ext cx="3059169" cy="160505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Оригинальность </a:t>
          </a:r>
          <a:r>
            <a:rPr lang="ru-RU" sz="1800" kern="1200" dirty="0"/>
            <a:t>в концепции </a:t>
          </a:r>
          <a:r>
            <a:rPr lang="ru-RU" sz="1800" kern="1200" dirty="0" smtClean="0"/>
            <a:t>игры</a:t>
          </a:r>
          <a:endParaRPr lang="ru-RU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Создание конкуренции существующей фирме «</a:t>
          </a:r>
          <a:r>
            <a:rPr lang="en-US" sz="1800" kern="1200" dirty="0" err="1" smtClean="0"/>
            <a:t>Chukinder</a:t>
          </a:r>
          <a:r>
            <a:rPr lang="ru-RU" sz="1800" kern="1200" dirty="0" smtClean="0"/>
            <a:t>»</a:t>
          </a:r>
          <a:endParaRPr lang="ru-RU" sz="1800" kern="1200" dirty="0"/>
        </a:p>
      </dsp:txBody>
      <dsp:txXfrm>
        <a:off x="6978043" y="1891982"/>
        <a:ext cx="3059169" cy="1605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2066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2389" y="1336437"/>
            <a:ext cx="6414897" cy="360838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2066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 l="23456" t="13784" r="23240" b="17489"/>
          <a:stretch>
            <a:fillRect/>
          </a:stretch>
        </p:blipFill>
        <p:spPr>
          <a:xfrm>
            <a:off x="2736215" y="3195320"/>
            <a:ext cx="2350770" cy="2273300"/>
          </a:xfrm>
          <a:prstGeom prst="ellipse">
            <a:avLst/>
          </a:prstGeom>
        </p:spPr>
      </p:pic>
      <p:sp>
        <p:nvSpPr>
          <p:cNvPr id="232" name="Прямоугольник 231"/>
          <p:cNvSpPr/>
          <p:nvPr/>
        </p:nvSpPr>
        <p:spPr>
          <a:xfrm>
            <a:off x="-360680" y="1610995"/>
            <a:ext cx="9050655" cy="13074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i="1" dirty="0"/>
              <a:t>Настольная игра</a:t>
            </a:r>
          </a:p>
          <a:p>
            <a:pPr algn="ctr">
              <a:lnSpc>
                <a:spcPct val="100000"/>
              </a:lnSpc>
            </a:pPr>
            <a:r>
              <a:rPr lang="ru-RU" sz="4400" i="1" dirty="0"/>
              <a:t>«Ури-Бери тодосчи»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 panose="020B0604020202020204"/>
            </a:endParaRPr>
          </a:p>
        </p:txBody>
      </p:sp>
      <p:sp>
        <p:nvSpPr>
          <p:cNvPr id="4" name="Подзаголовок 6"/>
          <p:cNvSpPr txBox="1"/>
          <p:nvPr/>
        </p:nvSpPr>
        <p:spPr>
          <a:xfrm>
            <a:off x="3816155" y="333924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220" algn="l"/>
                <a:tab pos="727075" algn="l"/>
                <a:tab pos="1090295" algn="l"/>
                <a:tab pos="1454150" algn="l"/>
                <a:tab pos="1817370" algn="l"/>
                <a:tab pos="2182495" algn="l"/>
                <a:tab pos="2546350" algn="l"/>
                <a:tab pos="2909570" algn="l"/>
                <a:tab pos="3273425" algn="l"/>
                <a:tab pos="3636645" algn="l"/>
                <a:tab pos="4000500" algn="l"/>
                <a:tab pos="4365625" algn="l"/>
                <a:tab pos="4728845" algn="l"/>
                <a:tab pos="5092700" algn="l"/>
                <a:tab pos="5455920" algn="l"/>
                <a:tab pos="5821045" algn="l"/>
                <a:tab pos="6184900" algn="l"/>
                <a:tab pos="6548120" algn="l"/>
                <a:tab pos="6911975" algn="l"/>
                <a:tab pos="7275195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70815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anose="020B0609070205080204" pitchFamily="49" charset="-128"/>
              </a:rPr>
              <a:t>Команда проекта</a:t>
            </a:r>
            <a:endParaRPr sz="4000" dirty="0">
              <a:latin typeface="+mj-lt"/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305" y="3309620"/>
            <a:ext cx="3517265" cy="236093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Алина Зорина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Опыт в создании проекта(посещение проектных лагерных смен,участие в этноакселераторах по созданию проектов); гибкость; умение находить ресурсы для создания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6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Руководитель группы - Алина Зорина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6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Содержимое 2"/>
          <p:cNvSpPr txBox="1"/>
          <p:nvPr/>
        </p:nvSpPr>
        <p:spPr>
          <a:xfrm>
            <a:off x="5300980" y="3822700"/>
            <a:ext cx="3629660" cy="174180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Лидия Капралова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Опыт в создании проектов(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sym typeface="+mn-ea"/>
              </a:rPr>
              <a:t>посещение проектных лагерных смен,участие в этноакселераторах по созданию проектов);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аналитический склад ума; умение находить полезные связи.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Роль в команде -экономист и аналитик</a:t>
            </a:r>
            <a:endParaRPr lang="ru-RU" sz="1400" b="1" dirty="0">
              <a:solidFill>
                <a:srgbClr val="1B1464"/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b="15979"/>
          <a:stretch>
            <a:fillRect/>
          </a:stretch>
        </p:blipFill>
        <p:spPr>
          <a:xfrm>
            <a:off x="1439545" y="962660"/>
            <a:ext cx="2138045" cy="2346325"/>
          </a:xfrm>
          <a:prstGeom prst="ellipse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rcRect b="6515"/>
          <a:stretch>
            <a:fillRect/>
          </a:stretch>
        </p:blipFill>
        <p:spPr>
          <a:xfrm>
            <a:off x="6408420" y="1395095"/>
            <a:ext cx="2106930" cy="2383790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anose="020B0609070205080204" pitchFamily="49" charset="-128"/>
            </a:endParaRPr>
          </a:p>
        </p:txBody>
      </p:sp>
      <p:sp>
        <p:nvSpPr>
          <p:cNvPr id="3" name="Заголовок 1"/>
          <p:cNvSpPr txBox="1"/>
          <p:nvPr/>
        </p:nvSpPr>
        <p:spPr>
          <a:xfrm>
            <a:off x="318135" y="3220720"/>
            <a:ext cx="9558655" cy="98298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marL="0" lvl="1"/>
            <a:endParaRPr lang="ru-RU" sz="2800" dirty="0" smtClean="0">
              <a:solidFill>
                <a:schemeClr val="dk1"/>
              </a:solidFill>
              <a:sym typeface="+mn-ea"/>
            </a:endParaRPr>
          </a:p>
          <a:p>
            <a:pPr marL="0" lvl="1"/>
            <a:r>
              <a:rPr lang="ru-RU" sz="2800" i="1" dirty="0" smtClean="0">
                <a:solidFill>
                  <a:schemeClr val="dk1"/>
                </a:solidFill>
                <a:sym typeface="+mn-ea"/>
              </a:rPr>
              <a:t>Настольная игра положительно повлияет на уровень заинтересованности молодого поколения к национальной картине своего края</a:t>
            </a:r>
            <a:endParaRPr lang="ru-RU" sz="2800" i="1" kern="0" dirty="0">
              <a:solidFill>
                <a:schemeClr val="dk1"/>
              </a:solidFill>
              <a:ea typeface="MS Gothic" panose="020B0609070205080204" pitchFamily="49" charset="-128"/>
              <a:sym typeface="+mn-ea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28791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anose="020B0609070205080204" pitchFamily="49" charset="-128"/>
              </a:rPr>
              <a:t>Проблема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72880" y="4707255"/>
            <a:ext cx="772795" cy="746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rcRect b="14256"/>
          <a:stretch>
            <a:fillRect/>
          </a:stretch>
        </p:blipFill>
        <p:spPr>
          <a:xfrm>
            <a:off x="6300470" y="4222888"/>
            <a:ext cx="1043940" cy="6286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279" y="3411339"/>
            <a:ext cx="4120534" cy="2654766"/>
          </a:xfrm>
          <a:prstGeom prst="rect">
            <a:avLst/>
          </a:prstGeom>
        </p:spPr>
      </p:pic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/>
          <p:cNvSpPr txBox="1"/>
          <p:nvPr/>
        </p:nvSpPr>
        <p:spPr>
          <a:xfrm>
            <a:off x="109220" y="1395095"/>
            <a:ext cx="9590405" cy="322072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5"/>
              </a:spcBef>
              <a:buClr>
                <a:schemeClr val="dk1"/>
              </a:buClr>
              <a:buSzPts val="1100"/>
            </a:pPr>
            <a:r>
              <a:rPr lang="ru-RU" kern="0" dirty="0" smtClean="0">
                <a:solidFill>
                  <a:srgbClr val="666666"/>
                </a:solidFill>
              </a:rPr>
              <a:t>Настольная игра,созданная на основе жанра квест-игры. Игра включает в себя: карту-локацию, колоды карт с тематическими вопросами, непосредственно, кубик и  фишки для самой игры.</a:t>
            </a:r>
          </a:p>
          <a:p>
            <a:pPr>
              <a:spcBef>
                <a:spcPts val="1765"/>
              </a:spcBef>
              <a:buClr>
                <a:schemeClr val="dk1"/>
              </a:buClr>
              <a:buSzPts val="1100"/>
            </a:pPr>
            <a:r>
              <a:rPr lang="ru-RU" kern="0" dirty="0" smtClean="0">
                <a:solidFill>
                  <a:srgbClr val="666666"/>
                </a:solidFill>
              </a:rPr>
              <a:t>На данный момент имеется лотип игры, карта-локация в электронном варианте, а также тематические вопросы.  С момента начала нашей работы был видоизменён логотип, были внесены коррективы в концепцию игры и сделаны перерасчёты расходов.</a:t>
            </a:r>
          </a:p>
          <a:p>
            <a:pPr algn="l" rtl="0">
              <a:spcBef>
                <a:spcPts val="1765"/>
              </a:spcBef>
              <a:spcAft>
                <a:spcPts val="1765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2255" y="3594832"/>
            <a:ext cx="2288916" cy="20419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4410" y="3564792"/>
            <a:ext cx="2069139" cy="1996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anose="020B0609070205080204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anose="020B0609070205080204" pitchFamily="49" charset="-128"/>
              </a:rPr>
              <a:t/>
            </a:r>
            <a:br>
              <a:rPr lang="ru-RU" sz="2800" dirty="0" smtClean="0">
                <a:ea typeface="MS Gothic" panose="020B0609070205080204" pitchFamily="49" charset="-128"/>
              </a:rPr>
            </a:br>
            <a:r>
              <a:rPr lang="ru-RU" sz="2800" dirty="0" smtClean="0">
                <a:ea typeface="MS Gothic" panose="020B0609070205080204" pitchFamily="49" charset="-128"/>
              </a:rPr>
              <a:t>технологического суверенитета страны</a:t>
            </a:r>
            <a:endParaRPr sz="28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Таблица 4"/>
          <p:cNvGraphicFramePr>
            <a:graphicFrameLocks noGrp="1"/>
          </p:cNvGraphicFramePr>
          <p:nvPr/>
        </p:nvGraphicFramePr>
        <p:xfrm>
          <a:off x="503555" y="1250950"/>
          <a:ext cx="9217025" cy="3954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480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endParaRPr lang="ru-RU" altLang="en-US" sz="1800" dirty="0" err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DejaVu Sans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endParaRPr lang="ru-RU" altLang="en-US" sz="1800" dirty="0" err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DejaVu Sans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altLang="en-US" sz="18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ejaVu Sans" charset="0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930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</a:t>
                      </a:r>
                    </a:p>
                    <a:p>
                      <a:r>
                        <a:rPr lang="ru-RU" dirty="0" smtClean="0"/>
                        <a:t>       не использует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80" y="4563221"/>
            <a:ext cx="330037" cy="2422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8780" y="4995545"/>
            <a:ext cx="649605" cy="6267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195567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67957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42240" y="675005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/>
            </a:r>
            <a:br>
              <a:rPr lang="ru-RU" sz="4000" dirty="0">
                <a:solidFill>
                  <a:schemeClr val="dk1"/>
                </a:solidFill>
                <a:latin typeface="+mj-lt"/>
              </a:rPr>
            </a:br>
            <a:r>
              <a:rPr lang="ru-RU" sz="4000" dirty="0">
                <a:solidFill>
                  <a:schemeClr val="dk1"/>
                </a:solidFill>
                <a:latin typeface="+mj-lt"/>
              </a:rPr>
              <a:t/>
            </a:r>
            <a:br>
              <a:rPr lang="ru-RU" sz="4000" dirty="0">
                <a:solidFill>
                  <a:schemeClr val="dk1"/>
                </a:solidFill>
                <a:latin typeface="+mj-lt"/>
              </a:rPr>
            </a:br>
            <a:r>
              <a:rPr lang="ru-RU" sz="4000" dirty="0">
                <a:solidFill>
                  <a:schemeClr val="dk1"/>
                </a:solidFill>
                <a:latin typeface="+mj-lt"/>
                <a:sym typeface="+mn-ea"/>
              </a:rPr>
              <a:t>Целевая аудитория проекта</a:t>
            </a:r>
            <a:r>
              <a:rPr lang="ru-RU" sz="4000" dirty="0">
                <a:latin typeface="+mj-lt"/>
              </a:rPr>
              <a:t/>
            </a:r>
            <a:br>
              <a:rPr lang="ru-RU" sz="4000" dirty="0">
                <a:latin typeface="+mj-lt"/>
              </a:rPr>
            </a:br>
            <a:r>
              <a:rPr lang="ru-RU" sz="4000" dirty="0">
                <a:solidFill>
                  <a:schemeClr val="dk1"/>
                </a:solidFill>
                <a:latin typeface="+mj-lt"/>
              </a:rPr>
              <a:t/>
            </a:r>
            <a:br>
              <a:rPr lang="ru-RU" sz="4000" dirty="0">
                <a:solidFill>
                  <a:schemeClr val="dk1"/>
                </a:solidFill>
                <a:latin typeface="+mj-lt"/>
              </a:rPr>
            </a:br>
            <a:endParaRPr lang="ru-RU" sz="4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6375" y="1657985"/>
            <a:ext cx="4189095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Мы провели опрос в социальных сетях среди молодежи от 18 до 33 лет, в котором выяснили необходимость изучения удмуртской культуры среди молодого поколения.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" y="99060"/>
            <a:ext cx="873760" cy="843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rcRect t="33759" b="24874"/>
          <a:stretch>
            <a:fillRect/>
          </a:stretch>
        </p:blipFill>
        <p:spPr>
          <a:xfrm>
            <a:off x="4320540" y="1395095"/>
            <a:ext cx="2920365" cy="25514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rcRect t="14974" r="22678" b="60410"/>
          <a:stretch>
            <a:fillRect/>
          </a:stretch>
        </p:blipFill>
        <p:spPr>
          <a:xfrm>
            <a:off x="4608195" y="3878580"/>
            <a:ext cx="2329180" cy="16071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rcRect l="4046" t="32739" b="22468"/>
          <a:stretch>
            <a:fillRect/>
          </a:stretch>
        </p:blipFill>
        <p:spPr>
          <a:xfrm>
            <a:off x="7037070" y="2979420"/>
            <a:ext cx="2541905" cy="25063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rcRect l="1239" t="71356" r="21016" b="13471"/>
          <a:stretch>
            <a:fillRect/>
          </a:stretch>
        </p:blipFill>
        <p:spPr>
          <a:xfrm>
            <a:off x="7240905" y="1950085"/>
            <a:ext cx="2432050" cy="10026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en-US" sz="4400" dirty="0"/>
              <a:t>Потенциальный объем рынка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86605" y="1266190"/>
            <a:ext cx="5416550" cy="28652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tx1"/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) – </a:t>
            </a:r>
            <a:r>
              <a:rPr lang="ru-RU" sz="1200" b="1" i="1" dirty="0" smtClean="0">
                <a:solidFill>
                  <a:schemeClr val="tx1"/>
                </a:solidFill>
                <a:effectLst/>
              </a:rPr>
              <a:t>25 млн. чел. (финно-угорское население)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tx1"/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) – </a:t>
            </a:r>
            <a:r>
              <a:rPr lang="ru-RU" sz="1200" b="1" i="1" dirty="0" smtClean="0">
                <a:solidFill>
                  <a:schemeClr val="tx1"/>
                </a:solidFill>
                <a:effectLst/>
              </a:rPr>
              <a:t>2,5 млн. чел. (те, кто интересуется культурой финно-</a:t>
            </a:r>
            <a:r>
              <a:rPr lang="ru-RU" sz="1200" b="1" i="1" dirty="0" err="1" smtClean="0">
                <a:solidFill>
                  <a:schemeClr val="tx1"/>
                </a:solidFill>
                <a:effectLst/>
              </a:rPr>
              <a:t>угров</a:t>
            </a:r>
            <a:r>
              <a:rPr lang="ru-RU" sz="1200" b="1" i="1" dirty="0"/>
              <a:t> </a:t>
            </a:r>
            <a:r>
              <a:rPr lang="ru-RU" sz="1200" b="1" i="1" dirty="0" smtClean="0"/>
              <a:t>– 10% от РАМ)</a:t>
            </a:r>
          </a:p>
          <a:p>
            <a:pPr algn="l"/>
            <a:endParaRPr lang="ru-RU" sz="1200" b="1" i="1" dirty="0" smtClean="0">
              <a:solidFill>
                <a:schemeClr val="tx1"/>
              </a:solidFill>
              <a:effectLst/>
            </a:endParaRPr>
          </a:p>
          <a:p>
            <a:pPr algn="l"/>
            <a:r>
              <a:rPr lang="ru-RU" sz="1200" b="1" i="1" dirty="0" smtClean="0">
                <a:solidFill>
                  <a:schemeClr val="tx1"/>
                </a:solidFill>
                <a:effectLst/>
              </a:rPr>
              <a:t>SAM 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(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) – </a:t>
            </a:r>
            <a:r>
              <a:rPr lang="ru-RU" sz="1200" b="1" i="1" dirty="0" smtClean="0"/>
              <a:t>625 000 чел. (</a:t>
            </a:r>
            <a:r>
              <a:rPr lang="ru-RU" sz="1200" b="1" i="1" dirty="0" smtClean="0">
                <a:solidFill>
                  <a:schemeClr val="tx1"/>
                </a:solidFill>
                <a:effectLst/>
              </a:rPr>
              <a:t>молодёжь 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и взрослое население, проявляющие интерес к национальной картине мира </a:t>
            </a:r>
            <a:r>
              <a:rPr lang="ru-RU" sz="1200" b="1" i="1" dirty="0" smtClean="0">
                <a:solidFill>
                  <a:schemeClr val="tx1"/>
                </a:solidFill>
                <a:effectLst/>
              </a:rPr>
              <a:t>удмуртов</a:t>
            </a:r>
            <a:r>
              <a:rPr lang="ru-RU" sz="1200" b="1" i="1" dirty="0"/>
              <a:t>)</a:t>
            </a:r>
            <a:endParaRPr lang="ru-RU" sz="1200" b="1" i="1" dirty="0">
              <a:solidFill>
                <a:schemeClr val="tx1"/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tx1"/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tx1"/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tx1"/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) – </a:t>
            </a:r>
            <a:r>
              <a:rPr lang="ru-RU" sz="1200" b="1" i="1" dirty="0" smtClean="0">
                <a:solidFill>
                  <a:schemeClr val="tx1"/>
                </a:solidFill>
                <a:effectLst/>
              </a:rPr>
              <a:t>93 750 чел. (рынок </a:t>
            </a:r>
            <a:r>
              <a:rPr lang="ru-RU" sz="1200" b="1" i="1" dirty="0">
                <a:solidFill>
                  <a:schemeClr val="tx1"/>
                </a:solidFill>
                <a:effectLst/>
              </a:rPr>
              <a:t>Удмуртии, а точнее школы, СПО, ВУЗы Удмуртской Республики с целью популяризации родного языка </a:t>
            </a:r>
            <a:r>
              <a:rPr lang="ru-RU" sz="1200" b="1" i="1" dirty="0" smtClean="0">
                <a:solidFill>
                  <a:schemeClr val="tx1"/>
                </a:solidFill>
                <a:effectLst/>
              </a:rPr>
              <a:t>УР</a:t>
            </a:r>
            <a:r>
              <a:rPr lang="ru-RU" sz="1200" b="1" i="1" dirty="0" smtClean="0"/>
              <a:t>)</a:t>
            </a:r>
            <a:endParaRPr lang="ru-RU" sz="1200" b="1" i="1" dirty="0">
              <a:solidFill>
                <a:schemeClr val="tx1"/>
              </a:solidFill>
              <a:effectLst/>
            </a:endParaRP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47043"/>
            <a:ext cx="10060487" cy="720080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Анализ конкурентов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anose="020B0609070205080204" pitchFamily="49" charset="-128"/>
              </a:rPr>
              <a:t>Бизнес-модель</a:t>
            </a:r>
            <a:endParaRPr sz="44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graphicFrame>
        <p:nvGraphicFramePr>
          <p:cNvPr id="3" name="Таблица 5"/>
          <p:cNvGraphicFramePr>
            <a:graphicFrameLocks noGrp="1"/>
          </p:cNvGraphicFramePr>
          <p:nvPr/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98283" y="1526726"/>
            <a:ext cx="18719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/>
                </a:solidFill>
              </a:rPr>
              <a:t>Школы, национальные классы,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/>
                </a:solidFill>
              </a:rPr>
              <a:t>ВУЗы, </a:t>
            </a:r>
            <a:br>
              <a:rPr lang="ru-RU" sz="1400" i="1" dirty="0">
                <a:solidFill>
                  <a:schemeClr val="tx1"/>
                </a:solidFill>
              </a:rPr>
            </a:br>
            <a:r>
              <a:rPr lang="ru-RU" sz="1400" i="1" dirty="0">
                <a:solidFill>
                  <a:schemeClr val="tx1"/>
                </a:solidFill>
              </a:rPr>
              <a:t>ССУЗы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6298" y="1611710"/>
            <a:ext cx="1944216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Национальный продукт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tx1"/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5430" y="2692539"/>
            <a:ext cx="187196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i="1" dirty="0">
                <a:solidFill>
                  <a:schemeClr val="tx1"/>
                </a:solidFill>
              </a:rPr>
              <a:t>Через социальные сети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9371" y="1382542"/>
            <a:ext cx="1978912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Персональная поддержка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Сообщества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Совместное создание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Интеллектуальный турнир «УБТ»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0311" y="4215662"/>
            <a:ext cx="5040314" cy="64579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tx1"/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/>
                </a:solidFill>
              </a:rPr>
              <a:t>Продажа 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85860" y="2694807"/>
            <a:ext cx="1871960" cy="12922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Материальные ресурсы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Интеллектуальные ресурсы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Персонал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Финансы</a:t>
            </a:r>
          </a:p>
          <a:p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9291" y="1596723"/>
            <a:ext cx="1978912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Производство</a:t>
            </a:r>
          </a:p>
          <a:p>
            <a:pPr indent="825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/>
                </a:solidFill>
              </a:rPr>
              <a:t>Разрешение проблемы приобщения к культуре родного края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812" y="1489896"/>
            <a:ext cx="18719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/>
                </a:solidFill>
              </a:rPr>
              <a:t>партнер- дизайнер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/>
                </a:solidFill>
              </a:rPr>
              <a:t>типография «Инвис»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726" y="4274985"/>
            <a:ext cx="5040314" cy="150812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tx1"/>
                </a:solidFill>
              </a:rPr>
              <a:t> Переменные издержки: материалы на изготовление игры(картон, фишки, кубики, а также выпуск и печать изделий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3491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100" y="5080"/>
            <a:ext cx="10046970" cy="1108075"/>
          </a:xfrm>
        </p:spPr>
        <p:txBody>
          <a:bodyPr lIns="720000"/>
          <a:lstStyle/>
          <a:p>
            <a:r>
              <a:rPr lang="ru-RU" sz="4000" dirty="0">
                <a:ea typeface="MS Gothic" panose="020B0609070205080204" pitchFamily="49" charset="-128"/>
              </a:rPr>
              <a:t/>
            </a:r>
            <a:br>
              <a:rPr lang="ru-RU" sz="4000" dirty="0">
                <a:ea typeface="MS Gothic" panose="020B0609070205080204" pitchFamily="49" charset="-128"/>
              </a:rPr>
            </a:br>
            <a:r>
              <a:rPr lang="ru-RU" sz="4000" dirty="0">
                <a:ea typeface="MS Gothic" panose="020B0609070205080204" pitchFamily="49" charset="-128"/>
              </a:rPr>
              <a:t/>
            </a:r>
            <a:br>
              <a:rPr lang="ru-RU" sz="4000" dirty="0">
                <a:ea typeface="MS Gothic" panose="020B0609070205080204" pitchFamily="49" charset="-128"/>
              </a:rPr>
            </a:br>
            <a:r>
              <a:rPr lang="ru-RU" sz="4000" dirty="0">
                <a:ea typeface="MS Gothic" panose="020B0609070205080204" pitchFamily="49" charset="-128"/>
              </a:rPr>
              <a:t>Процесс производства товара </a:t>
            </a:r>
            <a:br>
              <a:rPr lang="ru-RU" sz="4000" dirty="0">
                <a:ea typeface="MS Gothic" panose="020B0609070205080204" pitchFamily="49" charset="-128"/>
              </a:rPr>
            </a:br>
            <a:r>
              <a:rPr lang="ru-RU" altLang="en-US" sz="4000" dirty="0">
                <a:ea typeface="MS Gothic" panose="020B0609070205080204" pitchFamily="49" charset="-128"/>
              </a:rPr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66725" y="2619375"/>
            <a:ext cx="2664460" cy="11518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608965" y="2730500"/>
            <a:ext cx="25165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solidFill>
                  <a:schemeClr val="bg1"/>
                </a:solidFill>
              </a:rPr>
              <a:t>1. Сбор тематического материала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335" y="1466850"/>
            <a:ext cx="2774950" cy="12636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859530" y="1683385"/>
            <a:ext cx="23615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solidFill>
                  <a:schemeClr val="bg1"/>
                </a:solidFill>
              </a:rPr>
              <a:t>2. Создание концепции игры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80810" y="2619375"/>
            <a:ext cx="2664460" cy="11518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8"/>
          <p:cNvSpPr txBox="1"/>
          <p:nvPr/>
        </p:nvSpPr>
        <p:spPr>
          <a:xfrm>
            <a:off x="6985000" y="2730500"/>
            <a:ext cx="22809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solidFill>
                  <a:schemeClr val="bg1"/>
                </a:solidFill>
              </a:rPr>
              <a:t>3. Привлечение партнеров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2385" y="4131310"/>
            <a:ext cx="2664460" cy="11518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511935" y="4131310"/>
            <a:ext cx="2664460" cy="11518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470910" y="2835275"/>
            <a:ext cx="2664460" cy="11518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12"/>
          <p:cNvSpPr txBox="1"/>
          <p:nvPr/>
        </p:nvSpPr>
        <p:spPr>
          <a:xfrm>
            <a:off x="5247640" y="4203065"/>
            <a:ext cx="2433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solidFill>
                  <a:schemeClr val="bg1"/>
                </a:solidFill>
              </a:rPr>
              <a:t>4. Подача проекта на грант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1603375" y="4121150"/>
            <a:ext cx="25736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solidFill>
                  <a:schemeClr val="bg1"/>
                </a:solidFill>
              </a:rPr>
              <a:t>5.После одобрения гранта приобрести материалы для создания самой игры</a:t>
            </a:r>
            <a:r>
              <a:rPr lang="ru-RU" altLang="en-US"/>
              <a:t> 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3564890" y="2899410"/>
            <a:ext cx="24117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solidFill>
                  <a:schemeClr val="accent6">
                    <a:lumMod val="50000"/>
                  </a:schemeClr>
                </a:solidFill>
              </a:rPr>
              <a:t>6. Настольная игра,готовая для тиражирования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647700" y="1395095"/>
          <a:ext cx="9097010" cy="417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8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Цели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S(</a:t>
                      </a:r>
                      <a:r>
                        <a:rPr lang="ru-RU" altLang="en-US" sz="1600"/>
                        <a:t>конкретность)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dirty="0"/>
                        <a:t>Получение прибыли и достижение социальной цели, </a:t>
                      </a:r>
                      <a:r>
                        <a:rPr lang="ru-RU" altLang="en-US" sz="1600" dirty="0" err="1"/>
                        <a:t>связазанной</a:t>
                      </a:r>
                      <a:r>
                        <a:rPr lang="ru-RU" altLang="en-US" sz="1600" dirty="0"/>
                        <a:t> с национальной картиной мира удмуртов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M</a:t>
                      </a:r>
                      <a:r>
                        <a:rPr lang="ru-RU" sz="1600"/>
                        <a:t>(Измеримость)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/>
                        <a:t>В размере до 23 игр до конца 2023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28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</a:t>
                      </a:r>
                      <a:r>
                        <a:rPr lang="ru-RU" altLang="en-US" sz="1600"/>
                        <a:t>(Достижимость)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/>
                        <a:t>При помощи стратегии воронки продаж(установление контакта-выявление потребностей-презентация-производство-согласование-тиражирование-покупка)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R</a:t>
                      </a:r>
                      <a:r>
                        <a:rPr lang="ru-RU" altLang="en-US" sz="1600"/>
                        <a:t>(Важность)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/>
                        <a:t>Получение дохода и популяризация удмуртской культуры с помощью настольной игры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</a:t>
                      </a:r>
                      <a:r>
                        <a:rPr lang="ru-RU" altLang="en-US" sz="1600"/>
                        <a:t>(Срок)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600" dirty="0"/>
                        <a:t>Добиться поставленных целей к 31.12.2023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38671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graphicFrame>
        <p:nvGraphicFramePr>
          <p:cNvPr id="5" name="Содержимое 5"/>
          <p:cNvGraphicFramePr/>
          <p:nvPr/>
        </p:nvGraphicFramePr>
        <p:xfrm>
          <a:off x="143768" y="1467123"/>
          <a:ext cx="9793089" cy="3833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r>
                        <a:rPr lang="ru-RU" sz="1200" dirty="0"/>
                        <a:t>Плотный картон для печати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1206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r>
                        <a:rPr lang="ru-RU" sz="1200" dirty="0"/>
                        <a:t>Кубик(3 шт)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105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Упаковка (3 шт)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903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sz="1200" dirty="0"/>
                        <a:t>Фишки(18 шт)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270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ym typeface="+mn-ea"/>
                        </a:rPr>
                        <a:t>Собственные средства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Печать карточек и карты-локации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210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Стикер бренда «Ури-Бери тодосчи»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450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Работа дизайнера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1800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2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/>
                        <a:t>4 944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63" y="459354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buFont typeface="Times New Roman" panose="02020603050405020304" pitchFamily="18" charset="0"/>
              <a:buNone/>
            </a:pPr>
            <a:r>
              <a:rPr lang="ru-RU" sz="3200" dirty="0" smtClean="0">
                <a:ea typeface="MS Gothic" panose="020B0609070205080204" pitchFamily="49" charset="-128"/>
              </a:rPr>
              <a:t>Выбранная организационно-правовая форма-самозанятые</a:t>
            </a:r>
          </a:p>
          <a:p>
            <a:pPr>
              <a:buFont typeface="Times New Roman" panose="02020603050405020304" pitchFamily="18" charset="0"/>
              <a:buNone/>
            </a:pPr>
            <a:endParaRPr lang="ru-RU" sz="3200" dirty="0">
              <a:ea typeface="MS Gothic" panose="020B0609070205080204" pitchFamily="49" charset="-128"/>
            </a:endParaRPr>
          </a:p>
          <a:p>
            <a:r>
              <a:rPr lang="ru-RU" sz="3200" dirty="0">
                <a:ea typeface="MS Gothic" panose="020B0609070205080204" pitchFamily="49" charset="-128"/>
              </a:rPr>
              <a:t>Выбранная система налогообложения- НПД</a:t>
            </a:r>
            <a:endParaRPr lang="ru-RU" sz="3200" b="1" i="1" dirty="0" smtClean="0"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6030" y="81915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7369" y="1970860"/>
          <a:ext cx="9921126" cy="320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3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2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0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8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98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5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203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3800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5700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5700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5700 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5700 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5700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5700 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5700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66 500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4944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4944 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4944 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4944 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59 328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228 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528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528 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528 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5808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6744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6744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396" y="31469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anose="020B0609070205080204" pitchFamily="49" charset="-128"/>
              </a:rPr>
              <a:t>Экономика </a:t>
            </a:r>
            <a:r>
              <a:rPr lang="ru-RU" sz="4000" dirty="0" smtClean="0">
                <a:ea typeface="MS Gothic" panose="020B0609070205080204" pitchFamily="49" charset="-128"/>
              </a:rPr>
              <a:t>проекта</a:t>
            </a:r>
            <a:br>
              <a:rPr lang="ru-RU" sz="4000" dirty="0" smtClean="0">
                <a:ea typeface="MS Gothic" panose="020B0609070205080204" pitchFamily="49" charset="-128"/>
              </a:rPr>
            </a:br>
            <a:r>
              <a:rPr lang="ru-RU" sz="4000" dirty="0" smtClean="0">
                <a:ea typeface="MS Gothic" panose="020B0609070205080204" pitchFamily="49" charset="-128"/>
              </a:rPr>
              <a:t/>
            </a:r>
            <a:br>
              <a:rPr lang="ru-RU" sz="4000" dirty="0" smtClean="0">
                <a:ea typeface="MS Gothic" panose="020B0609070205080204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anose="020B0609070205080204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anose="020B0609070205080204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anose="020B0609070205080204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anose="020B0609070205080204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anose="020B0609070205080204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945976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66 500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59 338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8 316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79 800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6744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карта-локация УБТ"/>
          <p:cNvPicPr>
            <a:picLocks noChangeAspect="1"/>
          </p:cNvPicPr>
          <p:nvPr/>
        </p:nvPicPr>
        <p:blipFill>
          <a:blip r:embed="rId3"/>
          <a:srcRect l="11705" t="12150" r="13676" b="14894"/>
          <a:stretch>
            <a:fillRect/>
          </a:stretch>
        </p:blipFill>
        <p:spPr>
          <a:xfrm>
            <a:off x="2592070" y="1035050"/>
            <a:ext cx="3482975" cy="454025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altLang="en-US" sz="4000" dirty="0">
                <a:ea typeface="MS Gothic" panose="020B0609070205080204" pitchFamily="49" charset="-128"/>
              </a:rPr>
              <a:t>Электронная версия карты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52340" y="387350"/>
            <a:ext cx="849630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8915" y="531495"/>
            <a:ext cx="41876980" cy="558247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8690" y="4398010"/>
            <a:ext cx="1219835" cy="11772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anose="020B0609070205080204" pitchFamily="49" charset="-128"/>
              </a:rPr>
              <a:t>Координаты команды проекта</a:t>
            </a:r>
            <a:endParaRPr sz="40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305" y="3309620"/>
            <a:ext cx="2597785" cy="226187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Алина Зорина,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89225176157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zorinaalina93@gmail.com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z-zorincha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5472430" y="3771265"/>
            <a:ext cx="3016250" cy="17424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Лидия Капралова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89128726801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kapralovalidiya006@gmail.com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altLang="ru-RU" sz="1400" b="1" dirty="0">
                <a:solidFill>
                  <a:schemeClr val="bg1">
                    <a:lumMod val="50000"/>
                  </a:schemeClr>
                </a:solidFill>
              </a:rPr>
              <a:t>_iamkapral_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85" y="1465580"/>
            <a:ext cx="2250440" cy="2250440"/>
          </a:xfrm>
          <a:prstGeom prst="ellipse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135" y="960120"/>
            <a:ext cx="2349500" cy="2349500"/>
          </a:xfrm>
          <a:prstGeom prst="ellipse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 panose="020B0604020202020204"/>
              </a:rPr>
              <a:t>Спасибо за внимание!</a:t>
            </a:r>
            <a:endParaRPr lang="ru-RU" sz="35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842</Words>
  <Application>Microsoft Office PowerPoint</Application>
  <PresentationFormat>Произвольный</PresentationFormat>
  <Paragraphs>330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  Целевая аудитория проекта  </vt:lpstr>
      <vt:lpstr>Потенциальный объем рынка</vt:lpstr>
      <vt:lpstr>Анализ конкурентов</vt:lpstr>
      <vt:lpstr>Бизнес-модель</vt:lpstr>
      <vt:lpstr>  Процесс производства товара  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Электронная версия карты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66</cp:revision>
  <dcterms:created xsi:type="dcterms:W3CDTF">2022-10-14T10:42:00Z</dcterms:created>
  <dcterms:modified xsi:type="dcterms:W3CDTF">2023-07-18T14:55:08Z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20DBA86CBB914A94A19AAF9FDCC65E82</vt:lpwstr>
  </property>
  <property fmtid="{D5CDD505-2E9C-101B-9397-08002B2CF9AE}" pid="3" name="KSOProductBuildVer">
    <vt:lpwstr>1033-11.2.0.11417</vt:lpwstr>
  </property>
</Properties>
</file>