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69" r:id="rId4"/>
    <p:sldId id="264" r:id="rId5"/>
    <p:sldId id="266" r:id="rId6"/>
    <p:sldId id="265" r:id="rId7"/>
    <p:sldId id="268" r:id="rId8"/>
    <p:sldId id="261" r:id="rId9"/>
    <p:sldId id="267" r:id="rId10"/>
    <p:sldId id="27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44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51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4CC4E6-4D76-43C3-9E34-B0830F8361DC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DA7781BF-519C-48D4-A4F8-1322F687EB13}">
      <dgm:prSet phldrT="[Текст]"/>
      <dgm:spPr/>
      <dgm:t>
        <a:bodyPr/>
        <a:lstStyle/>
        <a:p>
          <a:r>
            <a:rPr lang="ru-RU" dirty="0"/>
            <a:t>19 железнодорожных вузов</a:t>
          </a:r>
        </a:p>
      </dgm:t>
    </dgm:pt>
    <dgm:pt modelId="{5CD4A7A6-EA53-427D-ABFF-03C435AFAFD3}" type="parTrans" cxnId="{ACD0E8F4-3418-4674-80FE-9503DEF3E822}">
      <dgm:prSet/>
      <dgm:spPr/>
      <dgm:t>
        <a:bodyPr/>
        <a:lstStyle/>
        <a:p>
          <a:endParaRPr lang="ru-RU"/>
        </a:p>
      </dgm:t>
    </dgm:pt>
    <dgm:pt modelId="{9BF6CE76-55C0-46B1-AEF4-C0E4E4DFC959}" type="sibTrans" cxnId="{ACD0E8F4-3418-4674-80FE-9503DEF3E822}">
      <dgm:prSet/>
      <dgm:spPr/>
      <dgm:t>
        <a:bodyPr/>
        <a:lstStyle/>
        <a:p>
          <a:endParaRPr lang="ru-RU"/>
        </a:p>
      </dgm:t>
    </dgm:pt>
    <dgm:pt modelId="{565447DC-2C95-4A28-9060-4E6C803F59D9}">
      <dgm:prSet phldrT="[Текст]"/>
      <dgm:spPr/>
      <dgm:t>
        <a:bodyPr/>
        <a:lstStyle/>
        <a:p>
          <a:r>
            <a:rPr lang="ru-RU" dirty="0"/>
            <a:t>162 железнодорожных колледжа</a:t>
          </a:r>
        </a:p>
      </dgm:t>
    </dgm:pt>
    <dgm:pt modelId="{C6EB9F9B-C4BE-461E-BAB0-C4D16AC8617E}" type="parTrans" cxnId="{E91F869C-B41E-42DA-BAA8-C625E79DD0F7}">
      <dgm:prSet/>
      <dgm:spPr/>
      <dgm:t>
        <a:bodyPr/>
        <a:lstStyle/>
        <a:p>
          <a:endParaRPr lang="ru-RU"/>
        </a:p>
      </dgm:t>
    </dgm:pt>
    <dgm:pt modelId="{334DB454-FF55-4CBC-8116-17C19FD0A1B2}" type="sibTrans" cxnId="{E91F869C-B41E-42DA-BAA8-C625E79DD0F7}">
      <dgm:prSet/>
      <dgm:spPr/>
      <dgm:t>
        <a:bodyPr/>
        <a:lstStyle/>
        <a:p>
          <a:endParaRPr lang="ru-RU"/>
        </a:p>
      </dgm:t>
    </dgm:pt>
    <dgm:pt modelId="{A2552068-4216-46D9-AA88-FA0CD9F3A1B5}">
      <dgm:prSet phldrT="[Текст]"/>
      <dgm:spPr/>
      <dgm:t>
        <a:bodyPr/>
        <a:lstStyle/>
        <a:p>
          <a:r>
            <a:rPr lang="ru-RU" dirty="0"/>
            <a:t>25 детских железных дорог</a:t>
          </a:r>
        </a:p>
      </dgm:t>
    </dgm:pt>
    <dgm:pt modelId="{87133211-0AD4-4E33-8353-2E9BEFDD1D2C}" type="parTrans" cxnId="{FBBF512E-62EA-4918-9636-542A4D9FBF12}">
      <dgm:prSet/>
      <dgm:spPr/>
      <dgm:t>
        <a:bodyPr/>
        <a:lstStyle/>
        <a:p>
          <a:endParaRPr lang="ru-RU"/>
        </a:p>
      </dgm:t>
    </dgm:pt>
    <dgm:pt modelId="{3D8029DF-6FBF-41A9-99D4-F12E6DD2527F}" type="sibTrans" cxnId="{FBBF512E-62EA-4918-9636-542A4D9FBF12}">
      <dgm:prSet/>
      <dgm:spPr/>
      <dgm:t>
        <a:bodyPr/>
        <a:lstStyle/>
        <a:p>
          <a:endParaRPr lang="ru-RU"/>
        </a:p>
      </dgm:t>
    </dgm:pt>
    <dgm:pt modelId="{B9917576-35D3-45CC-AF8A-E551DA0868C0}">
      <dgm:prSet phldrT="[Текст]"/>
      <dgm:spPr/>
      <dgm:t>
        <a:bodyPr/>
        <a:lstStyle/>
        <a:p>
          <a:r>
            <a:rPr lang="ru-RU" dirty="0"/>
            <a:t>9 Учебных центров РЖД</a:t>
          </a:r>
        </a:p>
      </dgm:t>
    </dgm:pt>
    <dgm:pt modelId="{3715E028-946F-4606-B2F1-1164CB34F99E}" type="parTrans" cxnId="{66E13500-E81D-4BC4-81D2-0463E5C25DD5}">
      <dgm:prSet/>
      <dgm:spPr/>
      <dgm:t>
        <a:bodyPr/>
        <a:lstStyle/>
        <a:p>
          <a:endParaRPr lang="ru-RU"/>
        </a:p>
      </dgm:t>
    </dgm:pt>
    <dgm:pt modelId="{F26B6B87-9D07-4AD1-B6F3-39F77A309E48}" type="sibTrans" cxnId="{66E13500-E81D-4BC4-81D2-0463E5C25DD5}">
      <dgm:prSet/>
      <dgm:spPr/>
      <dgm:t>
        <a:bodyPr/>
        <a:lstStyle/>
        <a:p>
          <a:endParaRPr lang="ru-RU"/>
        </a:p>
      </dgm:t>
    </dgm:pt>
    <dgm:pt modelId="{146FBC18-4E1F-4FA2-A4D9-3CE66E8EE8C7}">
      <dgm:prSet phldrT="[Текст]"/>
      <dgm:spPr/>
      <dgm:t>
        <a:bodyPr/>
        <a:lstStyle/>
        <a:p>
          <a:r>
            <a:rPr lang="ru-RU" dirty="0"/>
            <a:t>Потенциальная аудитория в </a:t>
          </a:r>
          <a:r>
            <a:rPr lang="en-US" dirty="0"/>
            <a:t>Steam</a:t>
          </a:r>
        </a:p>
        <a:p>
          <a:r>
            <a:rPr lang="en-US" dirty="0"/>
            <a:t>100 000</a:t>
          </a:r>
          <a:r>
            <a:rPr lang="ru-RU" dirty="0"/>
            <a:t> человек</a:t>
          </a:r>
          <a:endParaRPr lang="en-US" dirty="0"/>
        </a:p>
      </dgm:t>
    </dgm:pt>
    <dgm:pt modelId="{28F1978E-E644-416C-AA06-70B62982249A}" type="parTrans" cxnId="{7CE0A6FE-2704-4965-90F8-46206F1A0947}">
      <dgm:prSet/>
      <dgm:spPr/>
      <dgm:t>
        <a:bodyPr/>
        <a:lstStyle/>
        <a:p>
          <a:endParaRPr lang="ru-RU"/>
        </a:p>
      </dgm:t>
    </dgm:pt>
    <dgm:pt modelId="{E9AB0666-0839-4C58-A36F-2BAE43242AB1}" type="sibTrans" cxnId="{7CE0A6FE-2704-4965-90F8-46206F1A0947}">
      <dgm:prSet/>
      <dgm:spPr/>
      <dgm:t>
        <a:bodyPr/>
        <a:lstStyle/>
        <a:p>
          <a:endParaRPr lang="ru-RU"/>
        </a:p>
      </dgm:t>
    </dgm:pt>
    <dgm:pt modelId="{BC25D32F-FFED-4B46-B086-A1A95A9D0AA7}" type="pres">
      <dgm:prSet presAssocID="{074CC4E6-4D76-43C3-9E34-B0830F8361DC}" presName="composite" presStyleCnt="0">
        <dgm:presLayoutVars>
          <dgm:chMax val="5"/>
          <dgm:dir/>
          <dgm:resizeHandles val="exact"/>
        </dgm:presLayoutVars>
      </dgm:prSet>
      <dgm:spPr/>
    </dgm:pt>
    <dgm:pt modelId="{FF50B0E9-FA03-4C42-9F2F-B68110EBA0BA}" type="pres">
      <dgm:prSet presAssocID="{DA7781BF-519C-48D4-A4F8-1322F687EB13}" presName="circle1" presStyleLbl="lnNode1" presStyleIdx="0" presStyleCnt="5"/>
      <dgm:spPr>
        <a:solidFill>
          <a:srgbClr val="C00000"/>
        </a:solidFill>
      </dgm:spPr>
    </dgm:pt>
    <dgm:pt modelId="{8AB7A001-42ED-4211-8436-EBE2D536E3DF}" type="pres">
      <dgm:prSet presAssocID="{DA7781BF-519C-48D4-A4F8-1322F687EB13}" presName="text1" presStyleLbl="revTx" presStyleIdx="0" presStyleCnt="5">
        <dgm:presLayoutVars>
          <dgm:bulletEnabled val="1"/>
        </dgm:presLayoutVars>
      </dgm:prSet>
      <dgm:spPr/>
    </dgm:pt>
    <dgm:pt modelId="{BFF15742-195C-40C7-A363-3788F6F03248}" type="pres">
      <dgm:prSet presAssocID="{DA7781BF-519C-48D4-A4F8-1322F687EB13}" presName="line1" presStyleLbl="callout" presStyleIdx="0" presStyleCnt="10"/>
      <dgm:spPr/>
    </dgm:pt>
    <dgm:pt modelId="{A245C06B-A088-4EE3-9E43-E58FF5927607}" type="pres">
      <dgm:prSet presAssocID="{DA7781BF-519C-48D4-A4F8-1322F687EB13}" presName="d1" presStyleLbl="callout" presStyleIdx="1" presStyleCnt="10"/>
      <dgm:spPr/>
    </dgm:pt>
    <dgm:pt modelId="{A2950D8E-E257-4FB7-B5B4-83F4695DD67D}" type="pres">
      <dgm:prSet presAssocID="{565447DC-2C95-4A28-9060-4E6C803F59D9}" presName="circle2" presStyleLbl="lnNode1" presStyleIdx="1" presStyleCnt="5"/>
      <dgm:spPr>
        <a:solidFill>
          <a:srgbClr val="FF0000"/>
        </a:solidFill>
      </dgm:spPr>
    </dgm:pt>
    <dgm:pt modelId="{6236100F-EEB2-43B4-8B19-02CD8DC95D8A}" type="pres">
      <dgm:prSet presAssocID="{565447DC-2C95-4A28-9060-4E6C803F59D9}" presName="text2" presStyleLbl="revTx" presStyleIdx="1" presStyleCnt="5">
        <dgm:presLayoutVars>
          <dgm:bulletEnabled val="1"/>
        </dgm:presLayoutVars>
      </dgm:prSet>
      <dgm:spPr/>
    </dgm:pt>
    <dgm:pt modelId="{1BC0C78A-97E7-4EB9-9EDD-F6C1785485EA}" type="pres">
      <dgm:prSet presAssocID="{565447DC-2C95-4A28-9060-4E6C803F59D9}" presName="line2" presStyleLbl="callout" presStyleIdx="2" presStyleCnt="10"/>
      <dgm:spPr/>
    </dgm:pt>
    <dgm:pt modelId="{5C754226-1034-4642-912D-9F0D1F87F2DD}" type="pres">
      <dgm:prSet presAssocID="{565447DC-2C95-4A28-9060-4E6C803F59D9}" presName="d2" presStyleLbl="callout" presStyleIdx="3" presStyleCnt="10"/>
      <dgm:spPr/>
    </dgm:pt>
    <dgm:pt modelId="{6D79CB53-075E-4D1B-ABFF-A305A87ECE4C}" type="pres">
      <dgm:prSet presAssocID="{A2552068-4216-46D9-AA88-FA0CD9F3A1B5}" presName="circle3" presStyleLbl="lnNode1" presStyleIdx="2" presStyleCnt="5"/>
      <dgm:spPr>
        <a:solidFill>
          <a:schemeClr val="accent2">
            <a:lumMod val="75000"/>
          </a:schemeClr>
        </a:solidFill>
      </dgm:spPr>
    </dgm:pt>
    <dgm:pt modelId="{10C36AC6-94B6-48F3-AF83-3A9277AF6FB7}" type="pres">
      <dgm:prSet presAssocID="{A2552068-4216-46D9-AA88-FA0CD9F3A1B5}" presName="text3" presStyleLbl="revTx" presStyleIdx="2" presStyleCnt="5">
        <dgm:presLayoutVars>
          <dgm:bulletEnabled val="1"/>
        </dgm:presLayoutVars>
      </dgm:prSet>
      <dgm:spPr/>
    </dgm:pt>
    <dgm:pt modelId="{70DD4076-7CBC-4EA8-9ECF-3D19C8C8C9EA}" type="pres">
      <dgm:prSet presAssocID="{A2552068-4216-46D9-AA88-FA0CD9F3A1B5}" presName="line3" presStyleLbl="callout" presStyleIdx="4" presStyleCnt="10"/>
      <dgm:spPr/>
    </dgm:pt>
    <dgm:pt modelId="{507ABAEC-264B-49AD-B2C5-57B00A697E2E}" type="pres">
      <dgm:prSet presAssocID="{A2552068-4216-46D9-AA88-FA0CD9F3A1B5}" presName="d3" presStyleLbl="callout" presStyleIdx="5" presStyleCnt="10"/>
      <dgm:spPr/>
    </dgm:pt>
    <dgm:pt modelId="{71215D65-4729-45AA-B79E-42D1EDB92084}" type="pres">
      <dgm:prSet presAssocID="{B9917576-35D3-45CC-AF8A-E551DA0868C0}" presName="circle4" presStyleLbl="lnNode1" presStyleIdx="3" presStyleCnt="5"/>
      <dgm:spPr>
        <a:solidFill>
          <a:srgbClr val="FFC000"/>
        </a:solidFill>
      </dgm:spPr>
    </dgm:pt>
    <dgm:pt modelId="{5125131F-EF3B-4A57-9CEC-7B8A34D55305}" type="pres">
      <dgm:prSet presAssocID="{B9917576-35D3-45CC-AF8A-E551DA0868C0}" presName="text4" presStyleLbl="revTx" presStyleIdx="3" presStyleCnt="5">
        <dgm:presLayoutVars>
          <dgm:bulletEnabled val="1"/>
        </dgm:presLayoutVars>
      </dgm:prSet>
      <dgm:spPr/>
    </dgm:pt>
    <dgm:pt modelId="{15ED9CA8-3650-4B50-8014-F8E617EB6574}" type="pres">
      <dgm:prSet presAssocID="{B9917576-35D3-45CC-AF8A-E551DA0868C0}" presName="line4" presStyleLbl="callout" presStyleIdx="6" presStyleCnt="10"/>
      <dgm:spPr/>
    </dgm:pt>
    <dgm:pt modelId="{CE04F142-3575-4484-B853-8D7992A24F55}" type="pres">
      <dgm:prSet presAssocID="{B9917576-35D3-45CC-AF8A-E551DA0868C0}" presName="d4" presStyleLbl="callout" presStyleIdx="7" presStyleCnt="10"/>
      <dgm:spPr/>
    </dgm:pt>
    <dgm:pt modelId="{8B48509F-8677-4DA5-9662-B426CA22CB89}" type="pres">
      <dgm:prSet presAssocID="{146FBC18-4E1F-4FA2-A4D9-3CE66E8EE8C7}" presName="circle5" presStyleLbl="lnNode1" presStyleIdx="4" presStyleCnt="5"/>
      <dgm:spPr>
        <a:solidFill>
          <a:schemeClr val="accent6">
            <a:lumMod val="40000"/>
            <a:lumOff val="60000"/>
          </a:schemeClr>
        </a:solidFill>
      </dgm:spPr>
    </dgm:pt>
    <dgm:pt modelId="{76B83A5B-2705-4BE5-ACE7-B56166A1C648}" type="pres">
      <dgm:prSet presAssocID="{146FBC18-4E1F-4FA2-A4D9-3CE66E8EE8C7}" presName="text5" presStyleLbl="revTx" presStyleIdx="4" presStyleCnt="5" custLinFactNeighborY="34764">
        <dgm:presLayoutVars>
          <dgm:bulletEnabled val="1"/>
        </dgm:presLayoutVars>
      </dgm:prSet>
      <dgm:spPr/>
    </dgm:pt>
    <dgm:pt modelId="{4E6F2C5F-15CB-4F60-B702-B4AC210B603D}" type="pres">
      <dgm:prSet presAssocID="{146FBC18-4E1F-4FA2-A4D9-3CE66E8EE8C7}" presName="line5" presStyleLbl="callout" presStyleIdx="8" presStyleCnt="10"/>
      <dgm:spPr/>
    </dgm:pt>
    <dgm:pt modelId="{C8C8E25D-4DD7-4A4B-928D-151282E8998C}" type="pres">
      <dgm:prSet presAssocID="{146FBC18-4E1F-4FA2-A4D9-3CE66E8EE8C7}" presName="d5" presStyleLbl="callout" presStyleIdx="9" presStyleCnt="10"/>
      <dgm:spPr/>
    </dgm:pt>
  </dgm:ptLst>
  <dgm:cxnLst>
    <dgm:cxn modelId="{66E13500-E81D-4BC4-81D2-0463E5C25DD5}" srcId="{074CC4E6-4D76-43C3-9E34-B0830F8361DC}" destId="{B9917576-35D3-45CC-AF8A-E551DA0868C0}" srcOrd="3" destOrd="0" parTransId="{3715E028-946F-4606-B2F1-1164CB34F99E}" sibTransId="{F26B6B87-9D07-4AD1-B6F3-39F77A309E48}"/>
    <dgm:cxn modelId="{FBBF512E-62EA-4918-9636-542A4D9FBF12}" srcId="{074CC4E6-4D76-43C3-9E34-B0830F8361DC}" destId="{A2552068-4216-46D9-AA88-FA0CD9F3A1B5}" srcOrd="2" destOrd="0" parTransId="{87133211-0AD4-4E33-8353-2E9BEFDD1D2C}" sibTransId="{3D8029DF-6FBF-41A9-99D4-F12E6DD2527F}"/>
    <dgm:cxn modelId="{6ECA3137-3F09-4B0A-AFDF-113F27B49201}" type="presOf" srcId="{DA7781BF-519C-48D4-A4F8-1322F687EB13}" destId="{8AB7A001-42ED-4211-8436-EBE2D536E3DF}" srcOrd="0" destOrd="0" presId="urn:microsoft.com/office/officeart/2005/8/layout/target1"/>
    <dgm:cxn modelId="{2FBD7E60-BF70-4A27-92C5-D095A50F0FFD}" type="presOf" srcId="{074CC4E6-4D76-43C3-9E34-B0830F8361DC}" destId="{BC25D32F-FFED-4B46-B086-A1A95A9D0AA7}" srcOrd="0" destOrd="0" presId="urn:microsoft.com/office/officeart/2005/8/layout/target1"/>
    <dgm:cxn modelId="{BC61F751-E5ED-4470-BCCA-53080B4B4215}" type="presOf" srcId="{A2552068-4216-46D9-AA88-FA0CD9F3A1B5}" destId="{10C36AC6-94B6-48F3-AF83-3A9277AF6FB7}" srcOrd="0" destOrd="0" presId="urn:microsoft.com/office/officeart/2005/8/layout/target1"/>
    <dgm:cxn modelId="{095E7255-2A49-4B82-AC18-59CF5895FACD}" type="presOf" srcId="{565447DC-2C95-4A28-9060-4E6C803F59D9}" destId="{6236100F-EEB2-43B4-8B19-02CD8DC95D8A}" srcOrd="0" destOrd="0" presId="urn:microsoft.com/office/officeart/2005/8/layout/target1"/>
    <dgm:cxn modelId="{E91F869C-B41E-42DA-BAA8-C625E79DD0F7}" srcId="{074CC4E6-4D76-43C3-9E34-B0830F8361DC}" destId="{565447DC-2C95-4A28-9060-4E6C803F59D9}" srcOrd="1" destOrd="0" parTransId="{C6EB9F9B-C4BE-461E-BAB0-C4D16AC8617E}" sibTransId="{334DB454-FF55-4CBC-8116-17C19FD0A1B2}"/>
    <dgm:cxn modelId="{0A79B2B7-9CD0-4609-8907-411DD3CCC533}" type="presOf" srcId="{B9917576-35D3-45CC-AF8A-E551DA0868C0}" destId="{5125131F-EF3B-4A57-9CEC-7B8A34D55305}" srcOrd="0" destOrd="0" presId="urn:microsoft.com/office/officeart/2005/8/layout/target1"/>
    <dgm:cxn modelId="{0DD5D0E9-9D65-4C42-88FB-EF2F8BAF4B82}" type="presOf" srcId="{146FBC18-4E1F-4FA2-A4D9-3CE66E8EE8C7}" destId="{76B83A5B-2705-4BE5-ACE7-B56166A1C648}" srcOrd="0" destOrd="0" presId="urn:microsoft.com/office/officeart/2005/8/layout/target1"/>
    <dgm:cxn modelId="{ACD0E8F4-3418-4674-80FE-9503DEF3E822}" srcId="{074CC4E6-4D76-43C3-9E34-B0830F8361DC}" destId="{DA7781BF-519C-48D4-A4F8-1322F687EB13}" srcOrd="0" destOrd="0" parTransId="{5CD4A7A6-EA53-427D-ABFF-03C435AFAFD3}" sibTransId="{9BF6CE76-55C0-46B1-AEF4-C0E4E4DFC959}"/>
    <dgm:cxn modelId="{7CE0A6FE-2704-4965-90F8-46206F1A0947}" srcId="{074CC4E6-4D76-43C3-9E34-B0830F8361DC}" destId="{146FBC18-4E1F-4FA2-A4D9-3CE66E8EE8C7}" srcOrd="4" destOrd="0" parTransId="{28F1978E-E644-416C-AA06-70B62982249A}" sibTransId="{E9AB0666-0839-4C58-A36F-2BAE43242AB1}"/>
    <dgm:cxn modelId="{BD42FDD7-8E88-4111-BCF3-2586551F6573}" type="presParOf" srcId="{BC25D32F-FFED-4B46-B086-A1A95A9D0AA7}" destId="{FF50B0E9-FA03-4C42-9F2F-B68110EBA0BA}" srcOrd="0" destOrd="0" presId="urn:microsoft.com/office/officeart/2005/8/layout/target1"/>
    <dgm:cxn modelId="{A3F768CC-D729-47BC-856A-A469C6D0FD1B}" type="presParOf" srcId="{BC25D32F-FFED-4B46-B086-A1A95A9D0AA7}" destId="{8AB7A001-42ED-4211-8436-EBE2D536E3DF}" srcOrd="1" destOrd="0" presId="urn:microsoft.com/office/officeart/2005/8/layout/target1"/>
    <dgm:cxn modelId="{921A963B-7F35-49E2-990E-3BCD9A34E8EA}" type="presParOf" srcId="{BC25D32F-FFED-4B46-B086-A1A95A9D0AA7}" destId="{BFF15742-195C-40C7-A363-3788F6F03248}" srcOrd="2" destOrd="0" presId="urn:microsoft.com/office/officeart/2005/8/layout/target1"/>
    <dgm:cxn modelId="{1DC346E4-6A51-4346-8F12-C5D02BA92DF0}" type="presParOf" srcId="{BC25D32F-FFED-4B46-B086-A1A95A9D0AA7}" destId="{A245C06B-A088-4EE3-9E43-E58FF5927607}" srcOrd="3" destOrd="0" presId="urn:microsoft.com/office/officeart/2005/8/layout/target1"/>
    <dgm:cxn modelId="{A66F542C-5C46-4FE6-9C75-F0A32C2D6381}" type="presParOf" srcId="{BC25D32F-FFED-4B46-B086-A1A95A9D0AA7}" destId="{A2950D8E-E257-4FB7-B5B4-83F4695DD67D}" srcOrd="4" destOrd="0" presId="urn:microsoft.com/office/officeart/2005/8/layout/target1"/>
    <dgm:cxn modelId="{B3ECF123-B822-45C0-98F1-ED7807FAD075}" type="presParOf" srcId="{BC25D32F-FFED-4B46-B086-A1A95A9D0AA7}" destId="{6236100F-EEB2-43B4-8B19-02CD8DC95D8A}" srcOrd="5" destOrd="0" presId="urn:microsoft.com/office/officeart/2005/8/layout/target1"/>
    <dgm:cxn modelId="{E5B362A8-0C36-4690-A88D-423EE72B950A}" type="presParOf" srcId="{BC25D32F-FFED-4B46-B086-A1A95A9D0AA7}" destId="{1BC0C78A-97E7-4EB9-9EDD-F6C1785485EA}" srcOrd="6" destOrd="0" presId="urn:microsoft.com/office/officeart/2005/8/layout/target1"/>
    <dgm:cxn modelId="{E9F01A29-6659-4C34-AD59-1CBBBBC02D03}" type="presParOf" srcId="{BC25D32F-FFED-4B46-B086-A1A95A9D0AA7}" destId="{5C754226-1034-4642-912D-9F0D1F87F2DD}" srcOrd="7" destOrd="0" presId="urn:microsoft.com/office/officeart/2005/8/layout/target1"/>
    <dgm:cxn modelId="{2E8B2AED-ABB0-4D32-AF3D-07635DAFE078}" type="presParOf" srcId="{BC25D32F-FFED-4B46-B086-A1A95A9D0AA7}" destId="{6D79CB53-075E-4D1B-ABFF-A305A87ECE4C}" srcOrd="8" destOrd="0" presId="urn:microsoft.com/office/officeart/2005/8/layout/target1"/>
    <dgm:cxn modelId="{4BA72AC5-0C36-454D-8BE3-61F4501086C4}" type="presParOf" srcId="{BC25D32F-FFED-4B46-B086-A1A95A9D0AA7}" destId="{10C36AC6-94B6-48F3-AF83-3A9277AF6FB7}" srcOrd="9" destOrd="0" presId="urn:microsoft.com/office/officeart/2005/8/layout/target1"/>
    <dgm:cxn modelId="{2A1E82D8-F350-4A77-8419-047B1FE5713F}" type="presParOf" srcId="{BC25D32F-FFED-4B46-B086-A1A95A9D0AA7}" destId="{70DD4076-7CBC-4EA8-9ECF-3D19C8C8C9EA}" srcOrd="10" destOrd="0" presId="urn:microsoft.com/office/officeart/2005/8/layout/target1"/>
    <dgm:cxn modelId="{2078324D-170B-4B9D-B282-2D0AE7A333E7}" type="presParOf" srcId="{BC25D32F-FFED-4B46-B086-A1A95A9D0AA7}" destId="{507ABAEC-264B-49AD-B2C5-57B00A697E2E}" srcOrd="11" destOrd="0" presId="urn:microsoft.com/office/officeart/2005/8/layout/target1"/>
    <dgm:cxn modelId="{8C2B7B43-F134-46A1-814A-80D142867D9B}" type="presParOf" srcId="{BC25D32F-FFED-4B46-B086-A1A95A9D0AA7}" destId="{71215D65-4729-45AA-B79E-42D1EDB92084}" srcOrd="12" destOrd="0" presId="urn:microsoft.com/office/officeart/2005/8/layout/target1"/>
    <dgm:cxn modelId="{9C69C91E-C879-4E1D-A73F-65391E35E0BD}" type="presParOf" srcId="{BC25D32F-FFED-4B46-B086-A1A95A9D0AA7}" destId="{5125131F-EF3B-4A57-9CEC-7B8A34D55305}" srcOrd="13" destOrd="0" presId="urn:microsoft.com/office/officeart/2005/8/layout/target1"/>
    <dgm:cxn modelId="{F015F845-2AB5-429B-8041-26736B792EFA}" type="presParOf" srcId="{BC25D32F-FFED-4B46-B086-A1A95A9D0AA7}" destId="{15ED9CA8-3650-4B50-8014-F8E617EB6574}" srcOrd="14" destOrd="0" presId="urn:microsoft.com/office/officeart/2005/8/layout/target1"/>
    <dgm:cxn modelId="{9F33905A-D254-4E98-A5D8-A822C2E24609}" type="presParOf" srcId="{BC25D32F-FFED-4B46-B086-A1A95A9D0AA7}" destId="{CE04F142-3575-4484-B853-8D7992A24F55}" srcOrd="15" destOrd="0" presId="urn:microsoft.com/office/officeart/2005/8/layout/target1"/>
    <dgm:cxn modelId="{3A622F0E-67E2-407A-B4F5-CE94D68BCC5C}" type="presParOf" srcId="{BC25D32F-FFED-4B46-B086-A1A95A9D0AA7}" destId="{8B48509F-8677-4DA5-9662-B426CA22CB89}" srcOrd="16" destOrd="0" presId="urn:microsoft.com/office/officeart/2005/8/layout/target1"/>
    <dgm:cxn modelId="{828DC2B5-24F2-4B52-B251-E5F9752E0836}" type="presParOf" srcId="{BC25D32F-FFED-4B46-B086-A1A95A9D0AA7}" destId="{76B83A5B-2705-4BE5-ACE7-B56166A1C648}" srcOrd="17" destOrd="0" presId="urn:microsoft.com/office/officeart/2005/8/layout/target1"/>
    <dgm:cxn modelId="{D8402699-270D-4182-810F-3F494FA8460C}" type="presParOf" srcId="{BC25D32F-FFED-4B46-B086-A1A95A9D0AA7}" destId="{4E6F2C5F-15CB-4F60-B702-B4AC210B603D}" srcOrd="18" destOrd="0" presId="urn:microsoft.com/office/officeart/2005/8/layout/target1"/>
    <dgm:cxn modelId="{4291F231-34E0-4494-8FEB-01644E1095D9}" type="presParOf" srcId="{BC25D32F-FFED-4B46-B086-A1A95A9D0AA7}" destId="{C8C8E25D-4DD7-4A4B-928D-151282E8998C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D23A17-A095-4126-A3E6-250999063286}" type="doc">
      <dgm:prSet loTypeId="urn:microsoft.com/office/officeart/2005/8/layout/chevron1" loCatId="process" qsTypeId="urn:microsoft.com/office/officeart/2005/8/quickstyle/simple1" qsCatId="simple" csTypeId="urn:microsoft.com/office/officeart/2005/8/colors/accent6_4" csCatId="accent6" phldr="1"/>
      <dgm:spPr/>
    </dgm:pt>
    <dgm:pt modelId="{250C4393-CEF7-4311-BBCE-DCBB7828E37E}">
      <dgm:prSet phldrT="[Текст]"/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Разработка локаций по устройству </a:t>
          </a:r>
          <a:r>
            <a:rPr lang="ru-RU" dirty="0" err="1">
              <a:solidFill>
                <a:schemeClr val="tx1"/>
              </a:solidFill>
            </a:rPr>
            <a:t>жд</a:t>
          </a:r>
          <a:r>
            <a:rPr lang="ru-RU" dirty="0">
              <a:solidFill>
                <a:schemeClr val="tx1"/>
              </a:solidFill>
            </a:rPr>
            <a:t> пути и основных механик</a:t>
          </a:r>
        </a:p>
      </dgm:t>
    </dgm:pt>
    <dgm:pt modelId="{70EAF402-5FC3-4C0B-92CD-DDD7B939518F}" type="parTrans" cxnId="{BC8ACFF9-A74B-4BE7-8465-BA21A1345750}">
      <dgm:prSet/>
      <dgm:spPr/>
      <dgm:t>
        <a:bodyPr/>
        <a:lstStyle/>
        <a:p>
          <a:endParaRPr lang="ru-RU"/>
        </a:p>
      </dgm:t>
    </dgm:pt>
    <dgm:pt modelId="{96AAB741-7F1A-45C0-8FBA-B0F487FA35BC}" type="sibTrans" cxnId="{BC8ACFF9-A74B-4BE7-8465-BA21A1345750}">
      <dgm:prSet/>
      <dgm:spPr/>
      <dgm:t>
        <a:bodyPr/>
        <a:lstStyle/>
        <a:p>
          <a:endParaRPr lang="ru-RU"/>
        </a:p>
      </dgm:t>
    </dgm:pt>
    <dgm:pt modelId="{F55CE96D-BD8B-4736-A9E0-617989491982}">
      <dgm:prSet phldrT="[Текст]"/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Разработка мобильной и </a:t>
          </a:r>
          <a:r>
            <a:rPr lang="en-US" dirty="0">
              <a:solidFill>
                <a:schemeClr val="tx1"/>
              </a:solidFill>
            </a:rPr>
            <a:t>VR </a:t>
          </a:r>
          <a:r>
            <a:rPr lang="ru-RU" dirty="0">
              <a:solidFill>
                <a:schemeClr val="tx1"/>
              </a:solidFill>
            </a:rPr>
            <a:t>версии «Общего курса железных дорог»</a:t>
          </a:r>
        </a:p>
      </dgm:t>
    </dgm:pt>
    <dgm:pt modelId="{EB317BF0-3E11-42BA-A02A-0E8380D85DFD}" type="parTrans" cxnId="{65B4DBDA-C15C-4816-8C7C-C7CC0ABF21AD}">
      <dgm:prSet/>
      <dgm:spPr/>
      <dgm:t>
        <a:bodyPr/>
        <a:lstStyle/>
        <a:p>
          <a:endParaRPr lang="ru-RU"/>
        </a:p>
      </dgm:t>
    </dgm:pt>
    <dgm:pt modelId="{627C3B5C-6CD5-4B09-BA45-61B2B77C2EDF}" type="sibTrans" cxnId="{65B4DBDA-C15C-4816-8C7C-C7CC0ABF21AD}">
      <dgm:prSet/>
      <dgm:spPr/>
      <dgm:t>
        <a:bodyPr/>
        <a:lstStyle/>
        <a:p>
          <a:endParaRPr lang="ru-RU"/>
        </a:p>
      </dgm:t>
    </dgm:pt>
    <dgm:pt modelId="{368E70B6-E501-4540-BED6-BDA7E84EE53C}">
      <dgm:prSet phldrT="[Текст]"/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Разработка мультиплеера и базы данных</a:t>
          </a:r>
        </a:p>
      </dgm:t>
    </dgm:pt>
    <dgm:pt modelId="{FDD5AB18-7D68-4715-879C-FFC6840E0F0D}" type="parTrans" cxnId="{D42A0EC1-23B2-4507-9794-B5047FB3CD0D}">
      <dgm:prSet/>
      <dgm:spPr/>
      <dgm:t>
        <a:bodyPr/>
        <a:lstStyle/>
        <a:p>
          <a:endParaRPr lang="ru-RU"/>
        </a:p>
      </dgm:t>
    </dgm:pt>
    <dgm:pt modelId="{972D3BFF-91AD-4BB8-B47B-3F9B0E04ABDB}" type="sibTrans" cxnId="{D42A0EC1-23B2-4507-9794-B5047FB3CD0D}">
      <dgm:prSet/>
      <dgm:spPr/>
      <dgm:t>
        <a:bodyPr/>
        <a:lstStyle/>
        <a:p>
          <a:endParaRPr lang="ru-RU"/>
        </a:p>
      </dgm:t>
    </dgm:pt>
    <dgm:pt modelId="{E639AC51-EDDD-4BD3-9EE2-7EACE0B18ABE}">
      <dgm:prSet phldrT="[Текст]"/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Разработка железнодорожной метавселенной </a:t>
          </a:r>
        </a:p>
      </dgm:t>
    </dgm:pt>
    <dgm:pt modelId="{408C7123-2934-4130-866F-00A9B1B3352B}" type="parTrans" cxnId="{FBC6A8A7-8884-481B-9109-509D1B589377}">
      <dgm:prSet/>
      <dgm:spPr/>
      <dgm:t>
        <a:bodyPr/>
        <a:lstStyle/>
        <a:p>
          <a:endParaRPr lang="ru-RU"/>
        </a:p>
      </dgm:t>
    </dgm:pt>
    <dgm:pt modelId="{8585BF05-1172-4C04-9BAD-2D33DC1C4777}" type="sibTrans" cxnId="{FBC6A8A7-8884-481B-9109-509D1B589377}">
      <dgm:prSet/>
      <dgm:spPr/>
      <dgm:t>
        <a:bodyPr/>
        <a:lstStyle/>
        <a:p>
          <a:endParaRPr lang="ru-RU"/>
        </a:p>
      </dgm:t>
    </dgm:pt>
    <dgm:pt modelId="{F3E958CC-70D3-496E-9E7A-B68A4FF866DC}" type="pres">
      <dgm:prSet presAssocID="{CAD23A17-A095-4126-A3E6-250999063286}" presName="Name0" presStyleCnt="0">
        <dgm:presLayoutVars>
          <dgm:dir/>
          <dgm:animLvl val="lvl"/>
          <dgm:resizeHandles val="exact"/>
        </dgm:presLayoutVars>
      </dgm:prSet>
      <dgm:spPr/>
    </dgm:pt>
    <dgm:pt modelId="{79B75DDF-EF8B-4942-A248-489C9644937D}" type="pres">
      <dgm:prSet presAssocID="{250C4393-CEF7-4311-BBCE-DCBB7828E37E}" presName="parTxOnly" presStyleLbl="node1" presStyleIdx="0" presStyleCnt="4" custScaleY="121331">
        <dgm:presLayoutVars>
          <dgm:chMax val="0"/>
          <dgm:chPref val="0"/>
          <dgm:bulletEnabled val="1"/>
        </dgm:presLayoutVars>
      </dgm:prSet>
      <dgm:spPr/>
    </dgm:pt>
    <dgm:pt modelId="{7AC343CB-EF70-41B1-A4B0-999F92457E2F}" type="pres">
      <dgm:prSet presAssocID="{96AAB741-7F1A-45C0-8FBA-B0F487FA35BC}" presName="parTxOnlySpace" presStyleCnt="0"/>
      <dgm:spPr/>
    </dgm:pt>
    <dgm:pt modelId="{763265CC-5DFA-4ACC-A29D-EFE3307E997B}" type="pres">
      <dgm:prSet presAssocID="{F55CE96D-BD8B-4736-A9E0-617989491982}" presName="parTxOnly" presStyleLbl="node1" presStyleIdx="1" presStyleCnt="4" custScaleY="121331">
        <dgm:presLayoutVars>
          <dgm:chMax val="0"/>
          <dgm:chPref val="0"/>
          <dgm:bulletEnabled val="1"/>
        </dgm:presLayoutVars>
      </dgm:prSet>
      <dgm:spPr/>
    </dgm:pt>
    <dgm:pt modelId="{4DCAAFC8-F9D9-464B-82A7-4F4062A536B5}" type="pres">
      <dgm:prSet presAssocID="{627C3B5C-6CD5-4B09-BA45-61B2B77C2EDF}" presName="parTxOnlySpace" presStyleCnt="0"/>
      <dgm:spPr/>
    </dgm:pt>
    <dgm:pt modelId="{AD569599-B881-46E5-9C74-BF744B8E3AFE}" type="pres">
      <dgm:prSet presAssocID="{368E70B6-E501-4540-BED6-BDA7E84EE53C}" presName="parTxOnly" presStyleLbl="node1" presStyleIdx="2" presStyleCnt="4" custScaleY="121331">
        <dgm:presLayoutVars>
          <dgm:chMax val="0"/>
          <dgm:chPref val="0"/>
          <dgm:bulletEnabled val="1"/>
        </dgm:presLayoutVars>
      </dgm:prSet>
      <dgm:spPr/>
    </dgm:pt>
    <dgm:pt modelId="{D65209E4-AF2E-4BEB-A818-ED6585F2D12A}" type="pres">
      <dgm:prSet presAssocID="{972D3BFF-91AD-4BB8-B47B-3F9B0E04ABDB}" presName="parTxOnlySpace" presStyleCnt="0"/>
      <dgm:spPr/>
    </dgm:pt>
    <dgm:pt modelId="{61ACE630-94D6-4631-8FE5-DC33DEBB4E7A}" type="pres">
      <dgm:prSet presAssocID="{E639AC51-EDDD-4BD3-9EE2-7EACE0B18ABE}" presName="parTxOnly" presStyleLbl="node1" presStyleIdx="3" presStyleCnt="4" custScaleY="121331">
        <dgm:presLayoutVars>
          <dgm:chMax val="0"/>
          <dgm:chPref val="0"/>
          <dgm:bulletEnabled val="1"/>
        </dgm:presLayoutVars>
      </dgm:prSet>
      <dgm:spPr/>
    </dgm:pt>
  </dgm:ptLst>
  <dgm:cxnLst>
    <dgm:cxn modelId="{CD4DBE3F-2656-40DF-98A6-F3D1E09A217A}" type="presOf" srcId="{F55CE96D-BD8B-4736-A9E0-617989491982}" destId="{763265CC-5DFA-4ACC-A29D-EFE3307E997B}" srcOrd="0" destOrd="0" presId="urn:microsoft.com/office/officeart/2005/8/layout/chevron1"/>
    <dgm:cxn modelId="{E4A9C841-E716-4C51-A23A-2207559D7DBF}" type="presOf" srcId="{CAD23A17-A095-4126-A3E6-250999063286}" destId="{F3E958CC-70D3-496E-9E7A-B68A4FF866DC}" srcOrd="0" destOrd="0" presId="urn:microsoft.com/office/officeart/2005/8/layout/chevron1"/>
    <dgm:cxn modelId="{8C427145-A52E-4830-871A-068D01C88988}" type="presOf" srcId="{250C4393-CEF7-4311-BBCE-DCBB7828E37E}" destId="{79B75DDF-EF8B-4942-A248-489C9644937D}" srcOrd="0" destOrd="0" presId="urn:microsoft.com/office/officeart/2005/8/layout/chevron1"/>
    <dgm:cxn modelId="{E372DB82-9D7D-4335-9BAD-72F025F9F1F4}" type="presOf" srcId="{E639AC51-EDDD-4BD3-9EE2-7EACE0B18ABE}" destId="{61ACE630-94D6-4631-8FE5-DC33DEBB4E7A}" srcOrd="0" destOrd="0" presId="urn:microsoft.com/office/officeart/2005/8/layout/chevron1"/>
    <dgm:cxn modelId="{FBC6A8A7-8884-481B-9109-509D1B589377}" srcId="{CAD23A17-A095-4126-A3E6-250999063286}" destId="{E639AC51-EDDD-4BD3-9EE2-7EACE0B18ABE}" srcOrd="3" destOrd="0" parTransId="{408C7123-2934-4130-866F-00A9B1B3352B}" sibTransId="{8585BF05-1172-4C04-9BAD-2D33DC1C4777}"/>
    <dgm:cxn modelId="{3491B2A9-61EB-457A-AC4E-1DB849E77F0C}" type="presOf" srcId="{368E70B6-E501-4540-BED6-BDA7E84EE53C}" destId="{AD569599-B881-46E5-9C74-BF744B8E3AFE}" srcOrd="0" destOrd="0" presId="urn:microsoft.com/office/officeart/2005/8/layout/chevron1"/>
    <dgm:cxn modelId="{D42A0EC1-23B2-4507-9794-B5047FB3CD0D}" srcId="{CAD23A17-A095-4126-A3E6-250999063286}" destId="{368E70B6-E501-4540-BED6-BDA7E84EE53C}" srcOrd="2" destOrd="0" parTransId="{FDD5AB18-7D68-4715-879C-FFC6840E0F0D}" sibTransId="{972D3BFF-91AD-4BB8-B47B-3F9B0E04ABDB}"/>
    <dgm:cxn modelId="{65B4DBDA-C15C-4816-8C7C-C7CC0ABF21AD}" srcId="{CAD23A17-A095-4126-A3E6-250999063286}" destId="{F55CE96D-BD8B-4736-A9E0-617989491982}" srcOrd="1" destOrd="0" parTransId="{EB317BF0-3E11-42BA-A02A-0E8380D85DFD}" sibTransId="{627C3B5C-6CD5-4B09-BA45-61B2B77C2EDF}"/>
    <dgm:cxn modelId="{BC8ACFF9-A74B-4BE7-8465-BA21A1345750}" srcId="{CAD23A17-A095-4126-A3E6-250999063286}" destId="{250C4393-CEF7-4311-BBCE-DCBB7828E37E}" srcOrd="0" destOrd="0" parTransId="{70EAF402-5FC3-4C0B-92CD-DDD7B939518F}" sibTransId="{96AAB741-7F1A-45C0-8FBA-B0F487FA35BC}"/>
    <dgm:cxn modelId="{EBCC7ED4-1894-46E5-AC27-329FA202D5A1}" type="presParOf" srcId="{F3E958CC-70D3-496E-9E7A-B68A4FF866DC}" destId="{79B75DDF-EF8B-4942-A248-489C9644937D}" srcOrd="0" destOrd="0" presId="urn:microsoft.com/office/officeart/2005/8/layout/chevron1"/>
    <dgm:cxn modelId="{26D363DF-9277-401E-97D0-5E163CEE46D5}" type="presParOf" srcId="{F3E958CC-70D3-496E-9E7A-B68A4FF866DC}" destId="{7AC343CB-EF70-41B1-A4B0-999F92457E2F}" srcOrd="1" destOrd="0" presId="urn:microsoft.com/office/officeart/2005/8/layout/chevron1"/>
    <dgm:cxn modelId="{6D13A517-1452-4163-B1E5-D9BF6B16BFD2}" type="presParOf" srcId="{F3E958CC-70D3-496E-9E7A-B68A4FF866DC}" destId="{763265CC-5DFA-4ACC-A29D-EFE3307E997B}" srcOrd="2" destOrd="0" presId="urn:microsoft.com/office/officeart/2005/8/layout/chevron1"/>
    <dgm:cxn modelId="{06A184A5-770B-4854-9662-E43A81EA792B}" type="presParOf" srcId="{F3E958CC-70D3-496E-9E7A-B68A4FF866DC}" destId="{4DCAAFC8-F9D9-464B-82A7-4F4062A536B5}" srcOrd="3" destOrd="0" presId="urn:microsoft.com/office/officeart/2005/8/layout/chevron1"/>
    <dgm:cxn modelId="{88AF14E8-5AEF-4E7F-B94A-E4DF54A0D6AF}" type="presParOf" srcId="{F3E958CC-70D3-496E-9E7A-B68A4FF866DC}" destId="{AD569599-B881-46E5-9C74-BF744B8E3AFE}" srcOrd="4" destOrd="0" presId="urn:microsoft.com/office/officeart/2005/8/layout/chevron1"/>
    <dgm:cxn modelId="{C9D9066C-D9B3-4E87-B680-488BC1A8BDA5}" type="presParOf" srcId="{F3E958CC-70D3-496E-9E7A-B68A4FF866DC}" destId="{D65209E4-AF2E-4BEB-A818-ED6585F2D12A}" srcOrd="5" destOrd="0" presId="urn:microsoft.com/office/officeart/2005/8/layout/chevron1"/>
    <dgm:cxn modelId="{DECCD741-645E-40B2-9C94-4230678159CC}" type="presParOf" srcId="{F3E958CC-70D3-496E-9E7A-B68A4FF866DC}" destId="{61ACE630-94D6-4631-8FE5-DC33DEBB4E7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8509F-8677-4DA5-9662-B426CA22CB89}">
      <dsp:nvSpPr>
        <dsp:cNvPr id="0" name=""/>
        <dsp:cNvSpPr/>
      </dsp:nvSpPr>
      <dsp:spPr>
        <a:xfrm>
          <a:off x="308094" y="1181811"/>
          <a:ext cx="4064000" cy="4064000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15D65-4729-45AA-B79E-42D1EDB92084}">
      <dsp:nvSpPr>
        <dsp:cNvPr id="0" name=""/>
        <dsp:cNvSpPr/>
      </dsp:nvSpPr>
      <dsp:spPr>
        <a:xfrm>
          <a:off x="759537" y="1633253"/>
          <a:ext cx="3161114" cy="3161114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9CB53-075E-4D1B-ABFF-A305A87ECE4C}">
      <dsp:nvSpPr>
        <dsp:cNvPr id="0" name=""/>
        <dsp:cNvSpPr/>
      </dsp:nvSpPr>
      <dsp:spPr>
        <a:xfrm>
          <a:off x="1210980" y="2084696"/>
          <a:ext cx="2258229" cy="2258229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0D8E-E257-4FB7-B5B4-83F4695DD67D}">
      <dsp:nvSpPr>
        <dsp:cNvPr id="0" name=""/>
        <dsp:cNvSpPr/>
      </dsp:nvSpPr>
      <dsp:spPr>
        <a:xfrm>
          <a:off x="1662761" y="2536478"/>
          <a:ext cx="1354666" cy="1354666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50B0E9-FA03-4C42-9F2F-B68110EBA0BA}">
      <dsp:nvSpPr>
        <dsp:cNvPr id="0" name=""/>
        <dsp:cNvSpPr/>
      </dsp:nvSpPr>
      <dsp:spPr>
        <a:xfrm>
          <a:off x="2114204" y="2987920"/>
          <a:ext cx="451781" cy="451781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7A001-42ED-4211-8436-EBE2D536E3DF}">
      <dsp:nvSpPr>
        <dsp:cNvPr id="0" name=""/>
        <dsp:cNvSpPr/>
      </dsp:nvSpPr>
      <dsp:spPr>
        <a:xfrm>
          <a:off x="5049428" y="172855"/>
          <a:ext cx="2032000" cy="717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19 железнодорожных вузов</a:t>
          </a:r>
        </a:p>
      </dsp:txBody>
      <dsp:txXfrm>
        <a:off x="5049428" y="172855"/>
        <a:ext cx="2032000" cy="717431"/>
      </dsp:txXfrm>
    </dsp:sp>
    <dsp:sp modelId="{BFF15742-195C-40C7-A363-3788F6F03248}">
      <dsp:nvSpPr>
        <dsp:cNvPr id="0" name=""/>
        <dsp:cNvSpPr/>
      </dsp:nvSpPr>
      <dsp:spPr>
        <a:xfrm>
          <a:off x="4541428" y="531571"/>
          <a:ext cx="50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45C06B-A088-4EE3-9E43-E58FF5927607}">
      <dsp:nvSpPr>
        <dsp:cNvPr id="0" name=""/>
        <dsp:cNvSpPr/>
      </dsp:nvSpPr>
      <dsp:spPr>
        <a:xfrm rot="5400000">
          <a:off x="2097948" y="773717"/>
          <a:ext cx="2682240" cy="219794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6100F-EEB2-43B4-8B19-02CD8DC95D8A}">
      <dsp:nvSpPr>
        <dsp:cNvPr id="0" name=""/>
        <dsp:cNvSpPr/>
      </dsp:nvSpPr>
      <dsp:spPr>
        <a:xfrm>
          <a:off x="5049428" y="931468"/>
          <a:ext cx="2032000" cy="717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162 железнодорожных колледжа</a:t>
          </a:r>
        </a:p>
      </dsp:txBody>
      <dsp:txXfrm>
        <a:off x="5049428" y="931468"/>
        <a:ext cx="2032000" cy="717431"/>
      </dsp:txXfrm>
    </dsp:sp>
    <dsp:sp modelId="{1BC0C78A-97E7-4EB9-9EDD-F6C1785485EA}">
      <dsp:nvSpPr>
        <dsp:cNvPr id="0" name=""/>
        <dsp:cNvSpPr/>
      </dsp:nvSpPr>
      <dsp:spPr>
        <a:xfrm>
          <a:off x="4541428" y="1290184"/>
          <a:ext cx="50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754226-1034-4642-912D-9F0D1F87F2DD}">
      <dsp:nvSpPr>
        <dsp:cNvPr id="0" name=""/>
        <dsp:cNvSpPr/>
      </dsp:nvSpPr>
      <dsp:spPr>
        <a:xfrm rot="5400000">
          <a:off x="2492088" y="1474690"/>
          <a:ext cx="2233303" cy="186266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36AC6-94B6-48F3-AF83-3A9277AF6FB7}">
      <dsp:nvSpPr>
        <dsp:cNvPr id="0" name=""/>
        <dsp:cNvSpPr/>
      </dsp:nvSpPr>
      <dsp:spPr>
        <a:xfrm>
          <a:off x="5049428" y="1690082"/>
          <a:ext cx="2032000" cy="717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25 детских железных дорог</a:t>
          </a:r>
        </a:p>
      </dsp:txBody>
      <dsp:txXfrm>
        <a:off x="5049428" y="1690082"/>
        <a:ext cx="2032000" cy="717431"/>
      </dsp:txXfrm>
    </dsp:sp>
    <dsp:sp modelId="{70DD4076-7CBC-4EA8-9ECF-3D19C8C8C9EA}">
      <dsp:nvSpPr>
        <dsp:cNvPr id="0" name=""/>
        <dsp:cNvSpPr/>
      </dsp:nvSpPr>
      <dsp:spPr>
        <a:xfrm>
          <a:off x="4541428" y="2048797"/>
          <a:ext cx="50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7ABAEC-264B-49AD-B2C5-57B00A697E2E}">
      <dsp:nvSpPr>
        <dsp:cNvPr id="0" name=""/>
        <dsp:cNvSpPr/>
      </dsp:nvSpPr>
      <dsp:spPr>
        <a:xfrm rot="5400000">
          <a:off x="2878574" y="2147011"/>
          <a:ext cx="1761066" cy="156464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25131F-EF3B-4A57-9CEC-7B8A34D55305}">
      <dsp:nvSpPr>
        <dsp:cNvPr id="0" name=""/>
        <dsp:cNvSpPr/>
      </dsp:nvSpPr>
      <dsp:spPr>
        <a:xfrm>
          <a:off x="5049428" y="2432439"/>
          <a:ext cx="2032000" cy="717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9 Учебных центров РЖД</a:t>
          </a:r>
        </a:p>
      </dsp:txBody>
      <dsp:txXfrm>
        <a:off x="5049428" y="2432439"/>
        <a:ext cx="2032000" cy="717431"/>
      </dsp:txXfrm>
    </dsp:sp>
    <dsp:sp modelId="{15ED9CA8-3650-4B50-8014-F8E617EB6574}">
      <dsp:nvSpPr>
        <dsp:cNvPr id="0" name=""/>
        <dsp:cNvSpPr/>
      </dsp:nvSpPr>
      <dsp:spPr>
        <a:xfrm>
          <a:off x="4541428" y="2791155"/>
          <a:ext cx="50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04F142-3575-4484-B853-8D7992A24F55}">
      <dsp:nvSpPr>
        <dsp:cNvPr id="0" name=""/>
        <dsp:cNvSpPr/>
      </dsp:nvSpPr>
      <dsp:spPr>
        <a:xfrm rot="5400000">
          <a:off x="3263300" y="2856856"/>
          <a:ext cx="1343829" cy="121242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B83A5B-2705-4BE5-ACE7-B56166A1C648}">
      <dsp:nvSpPr>
        <dsp:cNvPr id="0" name=""/>
        <dsp:cNvSpPr/>
      </dsp:nvSpPr>
      <dsp:spPr>
        <a:xfrm>
          <a:off x="5049428" y="3402530"/>
          <a:ext cx="2032000" cy="717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Потенциальная аудитория в </a:t>
          </a:r>
          <a:r>
            <a:rPr lang="en-US" sz="1400" kern="1200" dirty="0"/>
            <a:t>Steam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100 000</a:t>
          </a:r>
          <a:r>
            <a:rPr lang="ru-RU" sz="1400" kern="1200" dirty="0"/>
            <a:t> человек</a:t>
          </a:r>
          <a:endParaRPr lang="en-US" sz="1400" kern="1200" dirty="0"/>
        </a:p>
      </dsp:txBody>
      <dsp:txXfrm>
        <a:off x="5049428" y="3402530"/>
        <a:ext cx="2032000" cy="717431"/>
      </dsp:txXfrm>
    </dsp:sp>
    <dsp:sp modelId="{4E6F2C5F-15CB-4F60-B702-B4AC210B603D}">
      <dsp:nvSpPr>
        <dsp:cNvPr id="0" name=""/>
        <dsp:cNvSpPr/>
      </dsp:nvSpPr>
      <dsp:spPr>
        <a:xfrm>
          <a:off x="4541428" y="3511838"/>
          <a:ext cx="50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C8E25D-4DD7-4A4B-928D-151282E8998C}">
      <dsp:nvSpPr>
        <dsp:cNvPr id="0" name=""/>
        <dsp:cNvSpPr/>
      </dsp:nvSpPr>
      <dsp:spPr>
        <a:xfrm rot="5400000">
          <a:off x="3627028" y="3545704"/>
          <a:ext cx="948266" cy="88053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75DDF-EF8B-4942-A248-489C9644937D}">
      <dsp:nvSpPr>
        <dsp:cNvPr id="0" name=""/>
        <dsp:cNvSpPr/>
      </dsp:nvSpPr>
      <dsp:spPr>
        <a:xfrm>
          <a:off x="5286" y="1950794"/>
          <a:ext cx="3077191" cy="1493434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Разработка локаций по устройству </a:t>
          </a:r>
          <a:r>
            <a:rPr lang="ru-RU" sz="1400" kern="1200" dirty="0" err="1">
              <a:solidFill>
                <a:schemeClr val="tx1"/>
              </a:solidFill>
            </a:rPr>
            <a:t>жд</a:t>
          </a:r>
          <a:r>
            <a:rPr lang="ru-RU" sz="1400" kern="1200" dirty="0">
              <a:solidFill>
                <a:schemeClr val="tx1"/>
              </a:solidFill>
            </a:rPr>
            <a:t> пути и основных механик</a:t>
          </a:r>
        </a:p>
      </dsp:txBody>
      <dsp:txXfrm>
        <a:off x="752003" y="1950794"/>
        <a:ext cx="1583757" cy="1493434"/>
      </dsp:txXfrm>
    </dsp:sp>
    <dsp:sp modelId="{763265CC-5DFA-4ACC-A29D-EFE3307E997B}">
      <dsp:nvSpPr>
        <dsp:cNvPr id="0" name=""/>
        <dsp:cNvSpPr/>
      </dsp:nvSpPr>
      <dsp:spPr>
        <a:xfrm>
          <a:off x="2774758" y="1950794"/>
          <a:ext cx="3077191" cy="1493434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Разработка мобильной и </a:t>
          </a:r>
          <a:r>
            <a:rPr lang="en-US" sz="1400" kern="1200" dirty="0">
              <a:solidFill>
                <a:schemeClr val="tx1"/>
              </a:solidFill>
            </a:rPr>
            <a:t>VR </a:t>
          </a:r>
          <a:r>
            <a:rPr lang="ru-RU" sz="1400" kern="1200" dirty="0">
              <a:solidFill>
                <a:schemeClr val="tx1"/>
              </a:solidFill>
            </a:rPr>
            <a:t>версии «Общего курса железных дорог»</a:t>
          </a:r>
        </a:p>
      </dsp:txBody>
      <dsp:txXfrm>
        <a:off x="3521475" y="1950794"/>
        <a:ext cx="1583757" cy="1493434"/>
      </dsp:txXfrm>
    </dsp:sp>
    <dsp:sp modelId="{AD569599-B881-46E5-9C74-BF744B8E3AFE}">
      <dsp:nvSpPr>
        <dsp:cNvPr id="0" name=""/>
        <dsp:cNvSpPr/>
      </dsp:nvSpPr>
      <dsp:spPr>
        <a:xfrm>
          <a:off x="5544230" y="1950794"/>
          <a:ext cx="3077191" cy="1493434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Разработка мультиплеера и базы данных</a:t>
          </a:r>
        </a:p>
      </dsp:txBody>
      <dsp:txXfrm>
        <a:off x="6290947" y="1950794"/>
        <a:ext cx="1583757" cy="1493434"/>
      </dsp:txXfrm>
    </dsp:sp>
    <dsp:sp modelId="{61ACE630-94D6-4631-8FE5-DC33DEBB4E7A}">
      <dsp:nvSpPr>
        <dsp:cNvPr id="0" name=""/>
        <dsp:cNvSpPr/>
      </dsp:nvSpPr>
      <dsp:spPr>
        <a:xfrm>
          <a:off x="8313702" y="1950794"/>
          <a:ext cx="3077191" cy="1493434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Разработка железнодорожной метавселенной </a:t>
          </a:r>
        </a:p>
      </dsp:txBody>
      <dsp:txXfrm>
        <a:off x="9060419" y="1950794"/>
        <a:ext cx="1583757" cy="1493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105D6-5130-46B4-8639-13440FDDAC6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9EA03-F748-45CA-A244-7E0A41973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480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9EA03-F748-45CA-A244-7E0A419734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001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BA4D78-D457-4506-B56C-80B48ED08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8ADF77-F721-47CF-9215-5FCE12CE3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334580-2A43-420B-85DE-BDF8CDEB4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2236E-96A0-4221-A1C1-4DB83133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6EC4A9-9AC2-43F4-A119-7665C0E0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60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D3598-59D1-41EA-844B-01DBC684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29EB2-1753-4797-A563-90BC1C3D5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621233-738F-48BC-90FE-ADEDE0E53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013505-4996-4E58-AD3A-E73D4E475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5FA728-FC44-4817-A51B-C239E0B37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61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FA83B-83F0-495F-83EE-8F368930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A55BEC-6191-45CD-9550-953994560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2DC9C1-0E57-433E-91E7-6DE23210A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C7BBCF-5F2A-4CCD-B1B0-9FC1FBA2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1A4053-06D4-49D5-BBE0-F0479195D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58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540BF-5474-47A5-BF0D-C306E6B10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E355C-C6E2-4B88-A315-E084601EE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E825BB-48BC-4314-BDE4-36C252EBC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F540A2-743C-485B-83A3-09D34D5BE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96D078-107A-4C9B-82CA-7B22EF45B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021075-3258-46C4-B611-16DD2B3B2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3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47D50C-68CA-4416-8487-0EFB319AE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78E2A9-40B6-4CC1-BCD0-4B743F223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090A61-3864-42F4-99B7-92138F8B6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812836-B7F3-4BF5-9B33-F964CAA42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CC6B94-DE57-4772-B369-AD31670AC9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DA65D8-AA9B-4212-B3FC-927140A44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2FE511C-427E-456C-A8C3-1E5A71C1C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92EB89-CE5E-4FD4-B24F-6565D4E13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19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2D848-4DBD-4BE0-B985-197741C8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5208C1-BD71-4C55-9FF2-E07C23F1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0CAEEC0-9A6B-4A3D-B145-DFAFC364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D71018-C590-48B1-8F9D-F07603A5D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80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7996E2-E5B3-49E7-957F-974063D95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C05D2C2-F957-47EA-A374-3E7CD6CC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6F7452-9E04-4E18-AB94-794E0DED6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684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788DB-2813-4851-8E46-1663A9624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2D95A-C1DD-46A6-83C1-C0C0EF66A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B86C59-3E8A-4D46-AD59-355B8BE32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7C9CEA-9521-4258-B6A3-A8693FF7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51EE8B-567E-4FF0-B206-70A46CA7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33DC0E-745F-440B-B5DF-0ADE95F4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53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9AEFF-28F2-4A2B-9A1C-42FEE28B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2BD501C-3481-4B74-B7FF-7ED70E75A3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BAEA95-4CC5-4DBF-9CB7-2AA5EA9B9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B3DC82-C5C6-400D-84DD-3337EF86E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124E2B-C983-4370-9775-858D08B01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92E538-F62B-4E9D-A07E-785A97FA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20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53DD9-D5DA-495D-AD95-85393EC4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BFF27E-522D-47E6-B122-DCBC38687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139701-0991-4691-8A4F-D62CDDC4A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1167F1-5E5A-4F26-8F47-525D9ED0C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8BC8A9-882B-44EA-9517-43D725B31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98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174242-296B-41F5-93B1-BE83FD1BCB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C729D6-7614-4927-AD4E-9BEE9C4282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85FF14-794F-4A99-8CBD-F6A52899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E58589-7C9D-4868-AE2E-47600D477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6B7047-F819-4E03-8AB4-0DED8B443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6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4D70F-CB68-4854-9931-FE254EE84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1ED835-552D-43CF-A1C1-7DA64D291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F2BF98-49AD-4A92-BFBF-AC9BB583AE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4DC3-38B9-4A77-A1DB-51D964FD0E89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0537DD-CD96-4A70-8E9B-BB63192C86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999487-7128-4B4E-8A50-0A4848E52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5919B-3DA3-4ECC-9E13-2F61F7E25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39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2.png"/><Relationship Id="rId2" Type="http://schemas.openxmlformats.org/officeDocument/2006/relationships/hyperlink" Target="https://research.sfu-kras.ru/sites/research.sfu-kras.ru/files/Boykov_16_k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1BADB7-9BB7-4F7B-9456-E33BB3DE5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1F27A8-8A74-4FDB-8FA4-86A91E215879}"/>
              </a:ext>
            </a:extLst>
          </p:cNvPr>
          <p:cNvSpPr txBox="1"/>
          <p:nvPr/>
        </p:nvSpPr>
        <p:spPr>
          <a:xfrm>
            <a:off x="184150" y="4921771"/>
            <a:ext cx="8235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900" b="0" i="0" u="none" strike="noStrike" baseline="0" dirty="0">
                <a:latin typeface="NimbusSans-Regular"/>
              </a:rPr>
              <a:t>Разработка обучающего приложения для систем виртуальной реальности </a:t>
            </a:r>
            <a:r>
              <a:rPr lang="ru-RU" sz="3600" spc="500" dirty="0"/>
              <a:t>ОБЩИЙ КУРС ЖЕЛЕЗНЫХ ДОРОГ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8A99A6-1C6A-40D1-9D43-4B449FAEA0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670" y="316106"/>
            <a:ext cx="1557669" cy="304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C7D650-0C7D-41B2-A587-9863B5CCDDD6}"/>
              </a:ext>
            </a:extLst>
          </p:cNvPr>
          <p:cNvSpPr txBox="1"/>
          <p:nvPr/>
        </p:nvSpPr>
        <p:spPr>
          <a:xfrm>
            <a:off x="2349500" y="190698"/>
            <a:ext cx="711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kern="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КРАСНОЯРСКИЙ ИНСТИТУТ</a:t>
            </a:r>
            <a:br>
              <a:rPr lang="ru-RU" sz="1400" b="1" kern="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400" b="1" kern="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ЖЕЛЕЗНОДОРОЖНОГО ТРАНСПОРТА </a:t>
            </a:r>
            <a:br>
              <a:rPr lang="ru-RU" sz="1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25D890-E279-4BDF-24D7-932447BBEFFE}"/>
              </a:ext>
            </a:extLst>
          </p:cNvPr>
          <p:cNvSpPr txBox="1"/>
          <p:nvPr/>
        </p:nvSpPr>
        <p:spPr>
          <a:xfrm>
            <a:off x="10408937" y="4921771"/>
            <a:ext cx="1478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 Pro" pitchFamily="34" charset="0"/>
              </a:rPr>
              <a:t>Пермяков Виталий</a:t>
            </a:r>
            <a:br>
              <a:rPr lang="ru-RU" sz="1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 Pro" pitchFamily="34" charset="0"/>
              </a:rPr>
            </a:b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4">
            <a:extLst>
              <a:ext uri="{FF2B5EF4-FFF2-40B4-BE49-F238E27FC236}">
                <a16:creationId xmlns:a16="http://schemas.microsoft.com/office/drawing/2014/main" id="{E90C9E98-A217-4D90-95FC-394CEDDA38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r="64953" b="40712"/>
          <a:stretch/>
        </p:blipFill>
        <p:spPr bwMode="auto">
          <a:xfrm>
            <a:off x="10276782" y="144684"/>
            <a:ext cx="1610419" cy="84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746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3CE8873E-A36A-4680-AFAB-DAD92FAC7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0114" y="141333"/>
            <a:ext cx="42887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АКТУАЛЬНОСТЬ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3988E8A-657A-48C4-929B-93E37EE4390F}"/>
              </a:ext>
            </a:extLst>
          </p:cNvPr>
          <p:cNvGrpSpPr/>
          <p:nvPr/>
        </p:nvGrpSpPr>
        <p:grpSpPr>
          <a:xfrm>
            <a:off x="7727250" y="0"/>
            <a:ext cx="4464886" cy="6858000"/>
            <a:chOff x="7777878" y="77764"/>
            <a:chExt cx="4414258" cy="6780236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C095BED-F132-48F4-BE62-6A35AD7D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7888" y="77764"/>
              <a:ext cx="4414248" cy="2483015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243DB1B-CFF2-42E8-B62B-7F660013055C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8782" y="4726827"/>
              <a:ext cx="4413217" cy="2131173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F0716E63-F8E1-4D4D-9694-B806767EB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7878" y="2560779"/>
              <a:ext cx="4414121" cy="216604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5CEDD25-E794-D28B-F53F-10F275446B31}"/>
              </a:ext>
            </a:extLst>
          </p:cNvPr>
          <p:cNvSpPr txBox="1"/>
          <p:nvPr/>
        </p:nvSpPr>
        <p:spPr>
          <a:xfrm>
            <a:off x="341314" y="758371"/>
            <a:ext cx="69548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Актуальность: 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Потребность у ОАО «РЖД» в квалифицированных специалистах и качественных профориентационных продуктах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Низкий бал ЕГЭ у абитуриентов железнодорожных вузов.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Отсутствие современного УМКД по предмету «Общий курс железных дорог» и как следствие низкая успеваемость студентов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На рынке нет отечественной игры про железные дороги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0B21B9-7B29-4DE6-B1E8-48BE21DF8F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3" y="219913"/>
            <a:ext cx="1557669" cy="30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77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4">
            <a:extLst>
              <a:ext uri="{FF2B5EF4-FFF2-40B4-BE49-F238E27FC236}">
                <a16:creationId xmlns:a16="http://schemas.microsoft.com/office/drawing/2014/main" id="{BFF3B22A-A332-4297-8A8E-32BB36A95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108" y="254821"/>
            <a:ext cx="75637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ОПИСАНИЕ ПРОЕКТА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2D624B3-797D-44ED-8D65-128F387246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3" y="219913"/>
            <a:ext cx="1557669" cy="304507"/>
          </a:xfrm>
          <a:prstGeom prst="rect">
            <a:avLst/>
          </a:prstGeom>
        </p:spPr>
      </p:pic>
      <p:pic>
        <p:nvPicPr>
          <p:cNvPr id="30" name="Рисунок 4">
            <a:extLst>
              <a:ext uri="{FF2B5EF4-FFF2-40B4-BE49-F238E27FC236}">
                <a16:creationId xmlns:a16="http://schemas.microsoft.com/office/drawing/2014/main" id="{E8207A13-21B2-43BF-87D0-D2D09A7FCC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r="64953" b="40712"/>
          <a:stretch/>
        </p:blipFill>
        <p:spPr bwMode="auto">
          <a:xfrm>
            <a:off x="10761661" y="144684"/>
            <a:ext cx="1125540" cy="58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1EDB722-0BD0-4BE3-B550-7F3DC1340D26}"/>
              </a:ext>
            </a:extLst>
          </p:cNvPr>
          <p:cNvSpPr txBox="1"/>
          <p:nvPr/>
        </p:nvSpPr>
        <p:spPr>
          <a:xfrm>
            <a:off x="631766" y="964275"/>
            <a:ext cx="105737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VR-приложение «Общий курс железных  дорог» представляет собой инновационное обучающее приложение для мобильных систем виртуальной реальности, которое позволяет погрузиться в мир железных дорог. В приложении предусмотрены различные квесты и тренажеры, спроектированные для лучшего понимания устройства и принципов работы железнодорожного пути.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3AC1636-DA3D-4A71-85E9-819D28476B9D}"/>
              </a:ext>
            </a:extLst>
          </p:cNvPr>
          <p:cNvSpPr txBox="1"/>
          <p:nvPr/>
        </p:nvSpPr>
        <p:spPr>
          <a:xfrm>
            <a:off x="631766" y="2597059"/>
            <a:ext cx="3890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Потенциальные клиенты: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CDF34D-9CB8-41C6-BF59-74F58223DEAB}"/>
              </a:ext>
            </a:extLst>
          </p:cNvPr>
          <p:cNvSpPr txBox="1"/>
          <p:nvPr/>
        </p:nvSpPr>
        <p:spPr>
          <a:xfrm>
            <a:off x="631766" y="2966391"/>
            <a:ext cx="103964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Железнодорожные вузы и техникумы. B2B-продажи приложения/подписки </a:t>
            </a:r>
          </a:p>
          <a:p>
            <a:pPr marL="342900" indent="-342900">
              <a:buAutoNum type="arabicPeriod"/>
            </a:pPr>
            <a:r>
              <a:rPr lang="ru-RU" dirty="0"/>
              <a:t>Детские железные дороги. B2B-продажи приложения/подписки </a:t>
            </a:r>
          </a:p>
          <a:p>
            <a:pPr marL="342900" indent="-342900">
              <a:buAutoNum type="arabicPeriod"/>
            </a:pPr>
            <a:r>
              <a:rPr lang="ru-RU" dirty="0"/>
              <a:t>Учебные центры ОАО «РЖД». B2B-продажи приложения/подписки </a:t>
            </a:r>
          </a:p>
          <a:p>
            <a:pPr marL="342900" indent="-342900">
              <a:buAutoNum type="arabicPeriod"/>
            </a:pPr>
            <a:r>
              <a:rPr lang="ru-RU" dirty="0"/>
              <a:t>Железнодорожное комьюнити: мужчины от 14 до 45 лет, интересующиеся железными дорогами. B2С-продажи приложения, условно бесплатный доступ с рекламой и платным контентом.</a:t>
            </a:r>
          </a:p>
        </p:txBody>
      </p:sp>
    </p:spTree>
    <p:extLst>
      <p:ext uri="{BB962C8B-B14F-4D97-AF65-F5344CB8AC3E}">
        <p14:creationId xmlns:p14="http://schemas.microsoft.com/office/powerpoint/2010/main" val="2795740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9FD9FD5-3E42-41E9-A169-50C10D7E7604}"/>
              </a:ext>
            </a:extLst>
          </p:cNvPr>
          <p:cNvSpPr/>
          <p:nvPr/>
        </p:nvSpPr>
        <p:spPr>
          <a:xfrm>
            <a:off x="4932218" y="4178754"/>
            <a:ext cx="6788727" cy="1944955"/>
          </a:xfrm>
          <a:prstGeom prst="roundRect">
            <a:avLst>
              <a:gd name="adj" fmla="val 5296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6237B24-CD72-4A01-9EB6-53E3A6CE3E35}"/>
              </a:ext>
            </a:extLst>
          </p:cNvPr>
          <p:cNvSpPr/>
          <p:nvPr/>
        </p:nvSpPr>
        <p:spPr>
          <a:xfrm>
            <a:off x="4932218" y="1029909"/>
            <a:ext cx="6788727" cy="2997146"/>
          </a:xfrm>
          <a:prstGeom prst="roundRect">
            <a:avLst>
              <a:gd name="adj" fmla="val 5296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FC878F34-5716-9DBE-DFD3-04EC11D30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727" y="225644"/>
            <a:ext cx="83560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РЫНОК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4C1585D9-35BE-4795-8C5A-6084E294A0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7434643"/>
              </p:ext>
            </p:extLst>
          </p:nvPr>
        </p:nvGraphicFramePr>
        <p:xfrm>
          <a:off x="341313" y="1029909"/>
          <a:ext cx="738952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1A1C866-2473-4DDC-A72E-C9B09F207D3A}"/>
              </a:ext>
            </a:extLst>
          </p:cNvPr>
          <p:cNvSpPr txBox="1"/>
          <p:nvPr/>
        </p:nvSpPr>
        <p:spPr>
          <a:xfrm>
            <a:off x="8433027" y="4348416"/>
            <a:ext cx="26778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75000"/>
                  </a:schemeClr>
                </a:solidFill>
              </a:rPr>
              <a:t>B2C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dirty="0"/>
              <a:t>500 ₽</a:t>
            </a:r>
          </a:p>
          <a:p>
            <a:endParaRPr lang="ru-RU" dirty="0"/>
          </a:p>
          <a:p>
            <a:r>
              <a:rPr lang="ru-RU" dirty="0"/>
              <a:t>При охвате 10% доход</a:t>
            </a:r>
            <a:br>
              <a:rPr lang="ru-RU" dirty="0"/>
            </a:br>
            <a:r>
              <a:rPr lang="ru-RU" dirty="0"/>
              <a:t>5 000 000 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381DDF-8AFE-45D0-B177-FEAAE3429ADD}"/>
              </a:ext>
            </a:extLst>
          </p:cNvPr>
          <p:cNvSpPr txBox="1"/>
          <p:nvPr/>
        </p:nvSpPr>
        <p:spPr>
          <a:xfrm>
            <a:off x="8433027" y="1180673"/>
            <a:ext cx="290648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75000"/>
                  </a:schemeClr>
                </a:solidFill>
              </a:rPr>
              <a:t>B2B</a:t>
            </a:r>
          </a:p>
          <a:p>
            <a:r>
              <a:rPr lang="ru-RU" dirty="0"/>
              <a:t>300 000 ₽</a:t>
            </a:r>
            <a:r>
              <a:rPr lang="en-US" dirty="0"/>
              <a:t> </a:t>
            </a:r>
            <a:r>
              <a:rPr lang="ru-RU" dirty="0"/>
              <a:t>разовая</a:t>
            </a:r>
          </a:p>
          <a:p>
            <a:r>
              <a:rPr lang="ru-RU" dirty="0"/>
              <a:t>150 000 ₽ подписка на год</a:t>
            </a:r>
          </a:p>
          <a:p>
            <a:endParaRPr lang="ru-RU" dirty="0"/>
          </a:p>
          <a:p>
            <a:r>
              <a:rPr lang="ru-RU" dirty="0"/>
              <a:t>При охвате 10% доход</a:t>
            </a:r>
            <a:br>
              <a:rPr lang="ru-RU" dirty="0"/>
            </a:br>
            <a:r>
              <a:rPr lang="ru-RU" dirty="0"/>
              <a:t>6 180 000 ₽</a:t>
            </a:r>
          </a:p>
          <a:p>
            <a:endParaRPr lang="ru-RU" dirty="0"/>
          </a:p>
          <a:p>
            <a:r>
              <a:rPr lang="ru-RU" dirty="0"/>
              <a:t>При охвате 50% доход</a:t>
            </a:r>
            <a:br>
              <a:rPr lang="ru-RU" dirty="0"/>
            </a:br>
            <a:r>
              <a:rPr lang="ru-RU" dirty="0"/>
              <a:t>64 500 000 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EC8953-C283-4370-B054-122D1027260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3" y="219913"/>
            <a:ext cx="1557669" cy="304507"/>
          </a:xfrm>
          <a:prstGeom prst="rect">
            <a:avLst/>
          </a:prstGeom>
        </p:spPr>
      </p:pic>
      <p:pic>
        <p:nvPicPr>
          <p:cNvPr id="9" name="Рисунок 4">
            <a:extLst>
              <a:ext uri="{FF2B5EF4-FFF2-40B4-BE49-F238E27FC236}">
                <a16:creationId xmlns:a16="http://schemas.microsoft.com/office/drawing/2014/main" id="{79393435-F855-4470-AD75-8274D9A1B5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r="64953" b="40712"/>
          <a:stretch/>
        </p:blipFill>
        <p:spPr bwMode="auto">
          <a:xfrm>
            <a:off x="10761661" y="144684"/>
            <a:ext cx="1125540" cy="58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02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A83DB06-108D-468B-ADD4-53FFE3C92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402001"/>
              </p:ext>
            </p:extLst>
          </p:nvPr>
        </p:nvGraphicFramePr>
        <p:xfrm>
          <a:off x="753960" y="1351252"/>
          <a:ext cx="10610727" cy="4962462"/>
        </p:xfrm>
        <a:graphic>
          <a:graphicData uri="http://schemas.openxmlformats.org/drawingml/2006/table">
            <a:tbl>
              <a:tblPr firstRow="1" bandRow="1"/>
              <a:tblGrid>
                <a:gridCol w="1713872">
                  <a:extLst>
                    <a:ext uri="{9D8B030D-6E8A-4147-A177-3AD203B41FA5}">
                      <a16:colId xmlns:a16="http://schemas.microsoft.com/office/drawing/2014/main" val="3582002061"/>
                    </a:ext>
                  </a:extLst>
                </a:gridCol>
                <a:gridCol w="2076459">
                  <a:extLst>
                    <a:ext uri="{9D8B030D-6E8A-4147-A177-3AD203B41FA5}">
                      <a16:colId xmlns:a16="http://schemas.microsoft.com/office/drawing/2014/main" val="232119311"/>
                    </a:ext>
                  </a:extLst>
                </a:gridCol>
                <a:gridCol w="1782618">
                  <a:extLst>
                    <a:ext uri="{9D8B030D-6E8A-4147-A177-3AD203B41FA5}">
                      <a16:colId xmlns:a16="http://schemas.microsoft.com/office/drawing/2014/main" val="260169823"/>
                    </a:ext>
                  </a:extLst>
                </a:gridCol>
                <a:gridCol w="1711385">
                  <a:extLst>
                    <a:ext uri="{9D8B030D-6E8A-4147-A177-3AD203B41FA5}">
                      <a16:colId xmlns:a16="http://schemas.microsoft.com/office/drawing/2014/main" val="1759973336"/>
                    </a:ext>
                  </a:extLst>
                </a:gridCol>
                <a:gridCol w="1675298">
                  <a:extLst>
                    <a:ext uri="{9D8B030D-6E8A-4147-A177-3AD203B41FA5}">
                      <a16:colId xmlns:a16="http://schemas.microsoft.com/office/drawing/2014/main" val="2366931309"/>
                    </a:ext>
                  </a:extLst>
                </a:gridCol>
                <a:gridCol w="1651095">
                  <a:extLst>
                    <a:ext uri="{9D8B030D-6E8A-4147-A177-3AD203B41FA5}">
                      <a16:colId xmlns:a16="http://schemas.microsoft.com/office/drawing/2014/main" val="2996500148"/>
                    </a:ext>
                  </a:extLst>
                </a:gridCol>
              </a:tblGrid>
              <a:tr h="911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Параметр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КрИЖТ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Новатранс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VRConcept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NOMIX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 Sim World, </a:t>
                      </a:r>
                      <a:r>
                        <a:rPr lang="en-US" sz="1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Trainz</a:t>
                      </a: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A New Era3, Train Simulator Classic, Derail Valley, Railroad Corporation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773470"/>
                  </a:ext>
                </a:extLst>
              </a:tr>
              <a:tr h="7996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Продукт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«Общий курс железных дорог» для мобильных устройств и систем виртуальной реальности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Онлайн-курс «Общий курс железных дорог»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-тренажеры на ж.д. тематику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-конструктор для </a:t>
                      </a: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CAD 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моделей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Мобильные</a:t>
                      </a:r>
                      <a:b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ПК-игры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596170"/>
                  </a:ext>
                </a:extLst>
              </a:tr>
              <a:tr h="870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rgbClr val="2626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Содержание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Полноценный учебник с проверкой знаний, геймификацией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Учебник без тестов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Узкий специализированный контент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Узкий специализированный контент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Узкий специализированный контент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717388"/>
                  </a:ext>
                </a:extLst>
              </a:tr>
              <a:tr h="1209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Доступность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Приложение для мобильных устройств и автономных VR-систем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b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Приложение для ПК и мобильных устройств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Приложение для ПК и стационарных</a:t>
                      </a:r>
                      <a:b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VR-систем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Приложение для ПК и стационарных</a:t>
                      </a:r>
                      <a:b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VR-систем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Приложение для мобильных устройств и автономных VR-систем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542432"/>
                  </a:ext>
                </a:extLst>
              </a:tr>
              <a:tr h="11711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Стоимость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200 000 ₽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300 000 ₽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950 000 ₽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650 000 ₽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₽</a:t>
                      </a:r>
                    </a:p>
                  </a:txBody>
                  <a:tcPr marL="61020" marR="610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820354"/>
                  </a:ext>
                </a:extLst>
              </a:tr>
            </a:tbl>
          </a:graphicData>
        </a:graphic>
      </p:graphicFrame>
      <p:sp>
        <p:nvSpPr>
          <p:cNvPr id="6" name="TextBox 4">
            <a:extLst>
              <a:ext uri="{FF2B5EF4-FFF2-40B4-BE49-F238E27FC236}">
                <a16:creationId xmlns:a16="http://schemas.microsoft.com/office/drawing/2014/main" id="{8E460B0A-9839-4D04-A79B-4C28A0723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0114" y="225644"/>
            <a:ext cx="80883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АНАЛИЗ КОНКУРЕНТОВ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48EF68-8946-4CB0-BD6B-85874941BF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3" y="219913"/>
            <a:ext cx="1557669" cy="304507"/>
          </a:xfrm>
          <a:prstGeom prst="rect">
            <a:avLst/>
          </a:prstGeom>
        </p:spPr>
      </p:pic>
      <p:pic>
        <p:nvPicPr>
          <p:cNvPr id="9" name="Рисунок 4">
            <a:extLst>
              <a:ext uri="{FF2B5EF4-FFF2-40B4-BE49-F238E27FC236}">
                <a16:creationId xmlns:a16="http://schemas.microsoft.com/office/drawing/2014/main" id="{209BC35B-4131-40C3-91E3-741ED5146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r="64953" b="40712"/>
          <a:stretch/>
        </p:blipFill>
        <p:spPr bwMode="auto">
          <a:xfrm>
            <a:off x="10761661" y="144684"/>
            <a:ext cx="1125540" cy="58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181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FC878F34-5716-9DBE-DFD3-04EC11D30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599" y="131117"/>
            <a:ext cx="84201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БИЗНЕС МОДЕЛЬ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53A51D-8963-4964-B524-DA5D2DD4A3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3" y="219913"/>
            <a:ext cx="1557669" cy="304507"/>
          </a:xfrm>
          <a:prstGeom prst="rect">
            <a:avLst/>
          </a:prstGeom>
        </p:spPr>
      </p:pic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9D444974-DCCC-4535-BE4B-1D713D5548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r="64953" b="40712"/>
          <a:stretch/>
        </p:blipFill>
        <p:spPr bwMode="auto">
          <a:xfrm>
            <a:off x="10761661" y="144684"/>
            <a:ext cx="1125540" cy="58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15C62D9-E5CC-453B-8D7E-F542D181A21A}"/>
              </a:ext>
            </a:extLst>
          </p:cNvPr>
          <p:cNvSpPr/>
          <p:nvPr/>
        </p:nvSpPr>
        <p:spPr>
          <a:xfrm>
            <a:off x="311990" y="804847"/>
            <a:ext cx="2154966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8. Ключевые партнеры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ОАО «РЖД»</a:t>
            </a:r>
          </a:p>
          <a:p>
            <a:pPr marL="257175" indent="-25717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Красноярский институт железнодорожного транспорта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3ABCC4F-4792-434B-8B88-13A42B9A93C9}"/>
              </a:ext>
            </a:extLst>
          </p:cNvPr>
          <p:cNvSpPr/>
          <p:nvPr/>
        </p:nvSpPr>
        <p:spPr>
          <a:xfrm>
            <a:off x="2607514" y="804847"/>
            <a:ext cx="2202597" cy="186215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7. Ключевые действия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Разработка образовательного контента 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Маркетинг и продвижение.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731BEFE-CF41-4271-9C37-DAE9FD9F0E4F}"/>
              </a:ext>
            </a:extLst>
          </p:cNvPr>
          <p:cNvSpPr/>
          <p:nvPr/>
        </p:nvSpPr>
        <p:spPr>
          <a:xfrm>
            <a:off x="2607514" y="2740971"/>
            <a:ext cx="2202597" cy="186215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6. Ключевые ресурсы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3</a:t>
            </a:r>
            <a:r>
              <a:rPr lang="en-US" sz="1400" dirty="0">
                <a:solidFill>
                  <a:schemeClr val="tx1"/>
                </a:solidFill>
              </a:rPr>
              <a:t>D-</a:t>
            </a:r>
            <a:r>
              <a:rPr lang="ru-RU" sz="1400" dirty="0" err="1">
                <a:solidFill>
                  <a:schemeClr val="tx1"/>
                </a:solidFill>
              </a:rPr>
              <a:t>моделлеры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Unity-</a:t>
            </a:r>
            <a:r>
              <a:rPr lang="ru-RU" sz="1400" dirty="0">
                <a:solidFill>
                  <a:schemeClr val="tx1"/>
                </a:solidFill>
              </a:rPr>
              <a:t>разработчики, программисты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Преподаватели и эксперты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Маркетологи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D1B6546-AAEB-4439-8EA4-C3F55FFB470F}"/>
              </a:ext>
            </a:extLst>
          </p:cNvPr>
          <p:cNvSpPr/>
          <p:nvPr/>
        </p:nvSpPr>
        <p:spPr>
          <a:xfrm>
            <a:off x="4950667" y="804847"/>
            <a:ext cx="2202597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2. Ключевые ценности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Повышаем качество обучение.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Привлекаем новых абитуриентов.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Популяризируем железнодорожную отрасль.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985CBFD-BB60-4AAD-B144-E328391CEBDB}"/>
              </a:ext>
            </a:extLst>
          </p:cNvPr>
          <p:cNvSpPr/>
          <p:nvPr/>
        </p:nvSpPr>
        <p:spPr>
          <a:xfrm>
            <a:off x="7293820" y="804847"/>
            <a:ext cx="2250227" cy="186215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4. Взаимоотношения с клиентами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Получение обратной связи.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Регулярное обновление контента и поддержка пользователей</a:t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938F797-5521-40E0-8888-CAD735BAADD8}"/>
              </a:ext>
            </a:extLst>
          </p:cNvPr>
          <p:cNvSpPr/>
          <p:nvPr/>
        </p:nvSpPr>
        <p:spPr>
          <a:xfrm>
            <a:off x="7293820" y="2740971"/>
            <a:ext cx="2250227" cy="1862153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3. Каналы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Научные конференции, выставки, семинары.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Сайт приложения.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Платформы Яндекс и </a:t>
            </a:r>
            <a:r>
              <a:rPr lang="en-US" sz="1400" dirty="0">
                <a:solidFill>
                  <a:schemeClr val="tx1"/>
                </a:solidFill>
              </a:rPr>
              <a:t>VK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9ED61B2-C75A-4322-9B85-9D8E65CF51E8}"/>
              </a:ext>
            </a:extLst>
          </p:cNvPr>
          <p:cNvSpPr/>
          <p:nvPr/>
        </p:nvSpPr>
        <p:spPr>
          <a:xfrm>
            <a:off x="311989" y="4737661"/>
            <a:ext cx="5669698" cy="1758389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400" b="1" dirty="0">
                <a:solidFill>
                  <a:schemeClr val="tx1"/>
                </a:solidFill>
              </a:rPr>
              <a:t>9</a:t>
            </a:r>
            <a:r>
              <a:rPr lang="ru-RU" sz="1400" b="1" dirty="0">
                <a:solidFill>
                  <a:schemeClr val="tx1"/>
                </a:solidFill>
              </a:rPr>
              <a:t>. Структура расходов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Основные расходы будут связаны с оплатой труда 3</a:t>
            </a:r>
            <a:r>
              <a:rPr lang="en-US" sz="1400" dirty="0">
                <a:solidFill>
                  <a:schemeClr val="tx1"/>
                </a:solidFill>
              </a:rPr>
              <a:t>D-</a:t>
            </a:r>
            <a:r>
              <a:rPr lang="ru-RU" sz="1400" dirty="0" err="1">
                <a:solidFill>
                  <a:schemeClr val="tx1"/>
                </a:solidFill>
              </a:rPr>
              <a:t>моделлеров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Unity-</a:t>
            </a:r>
            <a:r>
              <a:rPr lang="ru-RU" sz="1400" dirty="0">
                <a:solidFill>
                  <a:schemeClr val="tx1"/>
                </a:solidFill>
              </a:rPr>
              <a:t>разработчиков и программистов. Так же нам понадобятся услуги </a:t>
            </a:r>
          </a:p>
          <a:p>
            <a:r>
              <a:rPr lang="ru-RU" sz="1400" dirty="0">
                <a:solidFill>
                  <a:schemeClr val="tx1"/>
                </a:solidFill>
              </a:rPr>
              <a:t>Преподавателей/экспертов и маркетологов.</a:t>
            </a:r>
          </a:p>
          <a:p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6BCAC42-7087-4781-95D8-5888ED34290A}"/>
              </a:ext>
            </a:extLst>
          </p:cNvPr>
          <p:cNvSpPr/>
          <p:nvPr/>
        </p:nvSpPr>
        <p:spPr>
          <a:xfrm>
            <a:off x="6134087" y="4737661"/>
            <a:ext cx="5753114" cy="1758389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400" b="1" dirty="0">
                <a:solidFill>
                  <a:schemeClr val="tx1"/>
                </a:solidFill>
              </a:rPr>
              <a:t>5. Структура доходов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B2B </a:t>
            </a:r>
            <a:r>
              <a:rPr lang="ru-RU" sz="1400" dirty="0">
                <a:solidFill>
                  <a:schemeClr val="tx1"/>
                </a:solidFill>
              </a:rPr>
              <a:t>Стоимость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300 000 ₽ разовая или 150 000 ₽ подписка на год</a:t>
            </a:r>
          </a:p>
          <a:p>
            <a:r>
              <a:rPr lang="ru-RU" sz="1400" dirty="0">
                <a:solidFill>
                  <a:schemeClr val="tx1"/>
                </a:solidFill>
              </a:rPr>
              <a:t>При охвате 10% доход 6 180 000 ₽</a:t>
            </a:r>
          </a:p>
          <a:p>
            <a:r>
              <a:rPr lang="ru-RU" sz="1400" dirty="0">
                <a:solidFill>
                  <a:schemeClr val="tx1"/>
                </a:solidFill>
              </a:rPr>
              <a:t>При охвате 50% доход 64 500 000 ₽</a:t>
            </a:r>
          </a:p>
          <a:p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B2C </a:t>
            </a:r>
            <a:r>
              <a:rPr lang="ru-RU" sz="1400" dirty="0">
                <a:solidFill>
                  <a:schemeClr val="tx1"/>
                </a:solidFill>
              </a:rPr>
              <a:t>Стоимость 500 ₽. При охвате 10% доход 5 000 000 ₽</a:t>
            </a:r>
          </a:p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B839E71-D60B-494F-B3D1-0A91FB141B36}"/>
              </a:ext>
            </a:extLst>
          </p:cNvPr>
          <p:cNvSpPr/>
          <p:nvPr/>
        </p:nvSpPr>
        <p:spPr>
          <a:xfrm>
            <a:off x="9684603" y="804847"/>
            <a:ext cx="2202598" cy="3798277"/>
          </a:xfrm>
          <a:prstGeom prst="roundRect">
            <a:avLst>
              <a:gd name="adj" fmla="val 5889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1. Сегменты потребителей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19 железнодорожных вузов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162 железнодорожных колледжа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25 детских железных дорог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9 Учебных центров РЖД</a:t>
            </a:r>
          </a:p>
          <a:p>
            <a:pPr marL="266700" indent="-2667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Потенциальная аудитория в </a:t>
            </a:r>
            <a:r>
              <a:rPr lang="ru-RU" sz="1400" dirty="0" err="1">
                <a:solidFill>
                  <a:schemeClr val="tx1"/>
                </a:solidFill>
              </a:rPr>
              <a:t>Steam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100 000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3379332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FC878F34-5716-9DBE-DFD3-04EC11D30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599" y="225644"/>
            <a:ext cx="83724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ЗАТРАТЫ НА РАЗРАБОТКУ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53A51D-8963-4964-B524-DA5D2DD4A3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3" y="219913"/>
            <a:ext cx="1557669" cy="304507"/>
          </a:xfrm>
          <a:prstGeom prst="rect">
            <a:avLst/>
          </a:prstGeom>
        </p:spPr>
      </p:pic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9D444974-DCCC-4535-BE4B-1D713D5548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r="64953" b="40712"/>
          <a:stretch/>
        </p:blipFill>
        <p:spPr bwMode="auto">
          <a:xfrm>
            <a:off x="10761661" y="144684"/>
            <a:ext cx="1125540" cy="58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4DF3F3-C5C8-4306-9914-B360D1CCA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97" y="1151400"/>
            <a:ext cx="10999378" cy="3806324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C19819-C6F1-4B2A-9701-72B288FAD484}"/>
              </a:ext>
            </a:extLst>
          </p:cNvPr>
          <p:cNvSpPr txBox="1"/>
          <p:nvPr/>
        </p:nvSpPr>
        <p:spPr>
          <a:xfrm>
            <a:off x="3829051" y="4997162"/>
            <a:ext cx="173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</a:rPr>
              <a:t>4 536 000,00 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84BF94-6DFD-4FC6-A5F8-3583A2E13902}"/>
              </a:ext>
            </a:extLst>
          </p:cNvPr>
          <p:cNvSpPr txBox="1"/>
          <p:nvPr/>
        </p:nvSpPr>
        <p:spPr>
          <a:xfrm>
            <a:off x="1152525" y="4997162"/>
            <a:ext cx="26765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Стоимость разработки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без налогов</a:t>
            </a:r>
            <a:endParaRPr lang="ru-RU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C2A90A-DDA9-4759-9B05-283364255AC8}"/>
              </a:ext>
            </a:extLst>
          </p:cNvPr>
          <p:cNvSpPr txBox="1"/>
          <p:nvPr/>
        </p:nvSpPr>
        <p:spPr>
          <a:xfrm>
            <a:off x="9927180" y="4997162"/>
            <a:ext cx="16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chemeClr val="bg2">
                    <a:lumMod val="25000"/>
                  </a:schemeClr>
                </a:solidFill>
                <a:effectLst/>
                <a:latin typeface="+mn-lt"/>
              </a:rPr>
              <a:t>16 месяцев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E02546-BA46-40B4-AA09-E0FEA3748DCD}"/>
              </a:ext>
            </a:extLst>
          </p:cNvPr>
          <p:cNvSpPr txBox="1"/>
          <p:nvPr/>
        </p:nvSpPr>
        <p:spPr>
          <a:xfrm>
            <a:off x="7488780" y="4997162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Срок разработки</a:t>
            </a:r>
            <a:endParaRPr lang="ru-RU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2913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375129C-DC66-4BE0-80CC-CCB4F7FB7676}"/>
              </a:ext>
            </a:extLst>
          </p:cNvPr>
          <p:cNvSpPr txBox="1"/>
          <p:nvPr/>
        </p:nvSpPr>
        <p:spPr>
          <a:xfrm>
            <a:off x="629196" y="1008093"/>
            <a:ext cx="76087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Методика и ее эффективность описаны в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  <a:hlinkClick r:id="rId2"/>
              </a:rPr>
              <a:t>кандидатской диссертации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6D95547-7627-49B4-A605-2B297DD10919}"/>
              </a:ext>
            </a:extLst>
          </p:cNvPr>
          <p:cNvGrpSpPr/>
          <p:nvPr/>
        </p:nvGrpSpPr>
        <p:grpSpPr>
          <a:xfrm>
            <a:off x="654424" y="1923226"/>
            <a:ext cx="10718426" cy="1814734"/>
            <a:chOff x="0" y="3210378"/>
            <a:chExt cx="9663850" cy="1636184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A573150B-5D1F-4F60-8169-668F1D322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8949" y="3215054"/>
              <a:ext cx="1181027" cy="163150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B3890E4-EC3A-4FD7-A3FE-CB7DC2F27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86669" y="3212399"/>
              <a:ext cx="1183374" cy="163375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E0C4397-DBDB-408E-833F-4AF35F216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215639"/>
              <a:ext cx="1181027" cy="1630513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A7FA0D57-1CEB-4212-8193-F2D2A255A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32984" y="3246435"/>
              <a:ext cx="1181027" cy="1279445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985BC715-F652-4A9D-B933-CEFE6380C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0326" y="3246435"/>
              <a:ext cx="1273199" cy="1371285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D6948005-D934-427B-BC97-AEA472D50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7965" y="3210378"/>
              <a:ext cx="1262686" cy="1589476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251BE61-0D5D-4C0B-BD59-DB2E30B91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90651" y="3210378"/>
              <a:ext cx="1273199" cy="138155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A06B04F-7817-45CC-B9A0-01FB41533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4121" y="3281787"/>
              <a:ext cx="1181027" cy="1238904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28B75CB-737C-4F74-933E-181D6FBE7BD6}"/>
              </a:ext>
            </a:extLst>
          </p:cNvPr>
          <p:cNvSpPr txBox="1"/>
          <p:nvPr/>
        </p:nvSpPr>
        <p:spPr>
          <a:xfrm>
            <a:off x="629196" y="1439504"/>
            <a:ext cx="76087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Получено 8 свидетельст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 на обучающие программы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E317F9-8A46-41C3-BD14-C617B232BB29}"/>
              </a:ext>
            </a:extLst>
          </p:cNvPr>
          <p:cNvSpPr txBox="1"/>
          <p:nvPr/>
        </p:nvSpPr>
        <p:spPr>
          <a:xfrm>
            <a:off x="1964332" y="247006"/>
            <a:ext cx="799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Calibri"/>
              </a:rPr>
              <a:t>ЗАДЕЛ ПРОЕКТА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FCD568-B176-4098-B623-36D32C62D8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3891585"/>
            <a:ext cx="12192000" cy="2315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D10927-BEA8-5E83-A8EE-BC8E1854FF71}"/>
              </a:ext>
            </a:extLst>
          </p:cNvPr>
          <p:cNvSpPr txBox="1"/>
          <p:nvPr/>
        </p:nvSpPr>
        <p:spPr>
          <a:xfrm>
            <a:off x="4126245" y="6323856"/>
            <a:ext cx="4036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Устройство атомных электростанций. Серия интерактивных учебников для Росатома.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9DCC55-9C2E-B901-E6FB-603BD342DAFC}"/>
              </a:ext>
            </a:extLst>
          </p:cNvPr>
          <p:cNvSpPr txBox="1"/>
          <p:nvPr/>
        </p:nvSpPr>
        <p:spPr>
          <a:xfrm>
            <a:off x="0" y="6323856"/>
            <a:ext cx="4036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Обучающая программа по действиям в случае радиационного заражения для МЧС России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1CA8BB-BE3B-FA7D-DDA0-5740B2CE9AB1}"/>
              </a:ext>
            </a:extLst>
          </p:cNvPr>
          <p:cNvSpPr txBox="1"/>
          <p:nvPr/>
        </p:nvSpPr>
        <p:spPr>
          <a:xfrm>
            <a:off x="8155320" y="6323856"/>
            <a:ext cx="4036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Интерактивный обучающий тренажер «Слив нефтепродуктов из ж.д. цистерн» для ОАО РЖД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F51D755-EF74-4433-9B89-DD77221B7E4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3" y="219913"/>
            <a:ext cx="1557669" cy="304507"/>
          </a:xfrm>
          <a:prstGeom prst="rect">
            <a:avLst/>
          </a:prstGeom>
        </p:spPr>
      </p:pic>
      <p:pic>
        <p:nvPicPr>
          <p:cNvPr id="24" name="Рисунок 4">
            <a:extLst>
              <a:ext uri="{FF2B5EF4-FFF2-40B4-BE49-F238E27FC236}">
                <a16:creationId xmlns:a16="http://schemas.microsoft.com/office/drawing/2014/main" id="{64789377-B09B-4DBB-80CB-AE46A3CA6BD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r="64953" b="40712"/>
          <a:stretch/>
        </p:blipFill>
        <p:spPr bwMode="auto">
          <a:xfrm>
            <a:off x="10761661" y="144684"/>
            <a:ext cx="1125540" cy="58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181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FC878F34-5716-9DBE-DFD3-04EC11D30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727" y="225644"/>
            <a:ext cx="81655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СТРАТЕГИЯ РАЗВИТИЯ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EC8953-C283-4370-B054-122D10272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3" y="219913"/>
            <a:ext cx="1557669" cy="304507"/>
          </a:xfrm>
          <a:prstGeom prst="rect">
            <a:avLst/>
          </a:prstGeom>
        </p:spPr>
      </p:pic>
      <p:pic>
        <p:nvPicPr>
          <p:cNvPr id="9" name="Рисунок 4">
            <a:extLst>
              <a:ext uri="{FF2B5EF4-FFF2-40B4-BE49-F238E27FC236}">
                <a16:creationId xmlns:a16="http://schemas.microsoft.com/office/drawing/2014/main" id="{79393435-F855-4470-AD75-8274D9A1B5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r="64953" b="40712"/>
          <a:stretch/>
        </p:blipFill>
        <p:spPr bwMode="auto">
          <a:xfrm>
            <a:off x="10761661" y="144684"/>
            <a:ext cx="1125540" cy="58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672E4B58-6EB2-4491-9021-AC4885981A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6192519"/>
              </p:ext>
            </p:extLst>
          </p:nvPr>
        </p:nvGraphicFramePr>
        <p:xfrm>
          <a:off x="491021" y="1089891"/>
          <a:ext cx="11396180" cy="539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8E310B6-AF2C-4BFA-BEA9-EF3D197E5984}"/>
              </a:ext>
            </a:extLst>
          </p:cNvPr>
          <p:cNvSpPr txBox="1"/>
          <p:nvPr/>
        </p:nvSpPr>
        <p:spPr>
          <a:xfrm>
            <a:off x="407830" y="2672193"/>
            <a:ext cx="2549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Умник  500 000 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1E5DB2-0EA1-4488-8E52-85E387C07182}"/>
              </a:ext>
            </a:extLst>
          </p:cNvPr>
          <p:cNvSpPr txBox="1"/>
          <p:nvPr/>
        </p:nvSpPr>
        <p:spPr>
          <a:xfrm>
            <a:off x="6038109" y="2672192"/>
            <a:ext cx="2549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ОАО «РЖД» Новое звено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E5B80A-1C42-4988-AFBC-2E056264CA24}"/>
              </a:ext>
            </a:extLst>
          </p:cNvPr>
          <p:cNvSpPr txBox="1"/>
          <p:nvPr/>
        </p:nvSpPr>
        <p:spPr>
          <a:xfrm>
            <a:off x="3306618" y="2672193"/>
            <a:ext cx="228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СТАРТ  4 000 0000 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09123E-5586-4894-AC56-8B397E9C65B0}"/>
              </a:ext>
            </a:extLst>
          </p:cNvPr>
          <p:cNvSpPr txBox="1"/>
          <p:nvPr/>
        </p:nvSpPr>
        <p:spPr>
          <a:xfrm>
            <a:off x="8755062" y="2456749"/>
            <a:ext cx="2549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ОАО «РЖД» Единое окно инноваций 10 000 000 ₽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C2861C-AB40-4378-B636-4808FA310CFB}"/>
              </a:ext>
            </a:extLst>
          </p:cNvPr>
          <p:cNvSpPr txBox="1"/>
          <p:nvPr/>
        </p:nvSpPr>
        <p:spPr>
          <a:xfrm>
            <a:off x="407830" y="4604523"/>
            <a:ext cx="2549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2023 год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62B3EC-5B4C-4B0F-85CB-04CD949C9F53}"/>
              </a:ext>
            </a:extLst>
          </p:cNvPr>
          <p:cNvSpPr txBox="1"/>
          <p:nvPr/>
        </p:nvSpPr>
        <p:spPr>
          <a:xfrm>
            <a:off x="6038109" y="4604522"/>
            <a:ext cx="2549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2025 год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9971FB-70D4-424B-9CAB-3178D1BF6740}"/>
              </a:ext>
            </a:extLst>
          </p:cNvPr>
          <p:cNvSpPr txBox="1"/>
          <p:nvPr/>
        </p:nvSpPr>
        <p:spPr>
          <a:xfrm>
            <a:off x="3306618" y="4604523"/>
            <a:ext cx="228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2024 год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9B4387-4F53-4A58-8111-C038B2E09BCE}"/>
              </a:ext>
            </a:extLst>
          </p:cNvPr>
          <p:cNvSpPr txBox="1"/>
          <p:nvPr/>
        </p:nvSpPr>
        <p:spPr>
          <a:xfrm>
            <a:off x="8755062" y="4604522"/>
            <a:ext cx="2549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2026 год</a:t>
            </a:r>
          </a:p>
        </p:txBody>
      </p:sp>
    </p:spTree>
    <p:extLst>
      <p:ext uri="{BB962C8B-B14F-4D97-AF65-F5344CB8AC3E}">
        <p14:creationId xmlns:p14="http://schemas.microsoft.com/office/powerpoint/2010/main" val="916220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335742-787F-4198-8849-62FC3D319F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3652" y="305304"/>
            <a:ext cx="1557669" cy="3045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7E317F9-8A46-41C3-BD14-C617B232BB29}"/>
              </a:ext>
            </a:extLst>
          </p:cNvPr>
          <p:cNvSpPr txBox="1"/>
          <p:nvPr/>
        </p:nvSpPr>
        <p:spPr>
          <a:xfrm>
            <a:off x="818030" y="254340"/>
            <a:ext cx="76087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КОМАНДА </a:t>
            </a:r>
            <a:r>
              <a:rPr lang="ru-RU" sz="2000" b="1" spc="3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ПРОЕКТА</a:t>
            </a:r>
            <a:endParaRPr lang="ru-RU" sz="20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25FA5F3-DF8E-4258-8350-9EB75F981F2F}"/>
              </a:ext>
            </a:extLst>
          </p:cNvPr>
          <p:cNvSpPr/>
          <p:nvPr/>
        </p:nvSpPr>
        <p:spPr>
          <a:xfrm>
            <a:off x="654424" y="299165"/>
            <a:ext cx="53788" cy="3106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879122-3D3F-079A-3EA0-5F3036239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805" y="1013942"/>
            <a:ext cx="2025402" cy="25388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D1F801C-9CEF-5B70-0079-7468ED576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573" y="1013942"/>
            <a:ext cx="2025402" cy="256786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7ADD58C-6A62-632E-71ED-573C5FB01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330" y="997802"/>
            <a:ext cx="2074672" cy="258400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4DAA8F0-ABEB-0973-3DFE-BB8A8D173BFB}"/>
              </a:ext>
            </a:extLst>
          </p:cNvPr>
          <p:cNvSpPr txBox="1"/>
          <p:nvPr/>
        </p:nvSpPr>
        <p:spPr>
          <a:xfrm>
            <a:off x="8426824" y="911215"/>
            <a:ext cx="355562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i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В институте функционирует Лаборатория знаний – технологический кружок трехмерной интерактивной графики.</a:t>
            </a:r>
          </a:p>
          <a:p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Verdana Pro" pitchFamily="34" charset="0"/>
              <a:ea typeface="Verdana" pitchFamily="34" charset="0"/>
              <a:cs typeface="Arial" pitchFamily="34" charset="0"/>
            </a:endParaRPr>
          </a:p>
          <a:p>
            <a:r>
              <a:rPr lang="ru-RU" sz="1200" i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Резиденты лаборатории имеют опыт создания трехмерных моделей и написания программного кода для систем виртуальной реальности.</a:t>
            </a:r>
          </a:p>
          <a:p>
            <a:r>
              <a:rPr lang="ru-RU" sz="1200" i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 </a:t>
            </a:r>
          </a:p>
          <a:p>
            <a:r>
              <a:rPr lang="ru-RU" sz="1200" i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В  активе лаборатории находятся компьютерный класс на 15 рабочих мест, системы виртуальной реальности </a:t>
            </a:r>
            <a:r>
              <a:rPr lang="en-US" sz="1200" i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HTC </a:t>
            </a:r>
            <a:r>
              <a:rPr lang="en-US" sz="1200" i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Vive</a:t>
            </a:r>
            <a:r>
              <a:rPr lang="ru-RU" sz="1200" i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 и </a:t>
            </a:r>
            <a:r>
              <a:rPr lang="en-US" sz="1200" i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OculusQuest</a:t>
            </a:r>
            <a:r>
              <a:rPr lang="en-US" sz="1200" i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 2; </a:t>
            </a:r>
            <a:r>
              <a:rPr lang="ru-RU" sz="1200" i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 Pro" pitchFamily="34" charset="0"/>
                <a:ea typeface="Verdana" pitchFamily="34" charset="0"/>
                <a:cs typeface="Arial" pitchFamily="34" charset="0"/>
              </a:rPr>
              <a:t>графические планшеты и необходимое программное обеспечение.</a:t>
            </a:r>
            <a:endParaRPr lang="ru-RU" sz="1200" i="1" baseline="0" dirty="0">
              <a:solidFill>
                <a:schemeClr val="tx1">
                  <a:lumMod val="85000"/>
                  <a:lumOff val="15000"/>
                </a:schemeClr>
              </a:solidFill>
              <a:latin typeface="Verdana Pro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E29A1E9-2755-E4EE-1C80-18B6D81672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455" y="3691561"/>
            <a:ext cx="2856866" cy="285686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70F159B-A7FC-810A-2576-C84DAA752969}"/>
              </a:ext>
            </a:extLst>
          </p:cNvPr>
          <p:cNvSpPr txBox="1"/>
          <p:nvPr/>
        </p:nvSpPr>
        <p:spPr>
          <a:xfrm>
            <a:off x="708212" y="3773537"/>
            <a:ext cx="21397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Виталий Пермяков</a:t>
            </a:r>
          </a:p>
          <a:p>
            <a:endParaRPr lang="ru-RU" sz="1200" baseline="0" dirty="0">
              <a:solidFill>
                <a:srgbClr val="000000"/>
              </a:solidFill>
              <a:latin typeface="PT Sans" panose="020B0503020203020204" pitchFamily="34" charset="-52"/>
              <a:ea typeface="Verdana" pitchFamily="34" charset="0"/>
              <a:cs typeface="Arial" pitchFamily="34" charset="0"/>
            </a:endParaRPr>
          </a:p>
          <a:p>
            <a: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Руководитель проекта, геймдизайнер, </a:t>
            </a:r>
            <a:b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unity-</a:t>
            </a:r>
            <a: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разработчик</a:t>
            </a:r>
            <a:endParaRPr lang="ru-RU" sz="1200" i="1" baseline="0" dirty="0">
              <a:solidFill>
                <a:schemeClr val="tx1">
                  <a:lumMod val="85000"/>
                  <a:lumOff val="15000"/>
                </a:schemeClr>
              </a:solidFill>
              <a:latin typeface="Verdana Pro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647B55-E34C-0593-759A-42622824473B}"/>
              </a:ext>
            </a:extLst>
          </p:cNvPr>
          <p:cNvSpPr txBox="1"/>
          <p:nvPr/>
        </p:nvSpPr>
        <p:spPr>
          <a:xfrm>
            <a:off x="3334196" y="3773537"/>
            <a:ext cx="2139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Панов Аркадий</a:t>
            </a:r>
          </a:p>
          <a:p>
            <a:endParaRPr lang="ru-RU" sz="1200" baseline="0" dirty="0">
              <a:solidFill>
                <a:srgbClr val="000000"/>
              </a:solidFill>
              <a:latin typeface="PT Sans" panose="020B0503020203020204" pitchFamily="34" charset="-52"/>
              <a:ea typeface="Verdana" pitchFamily="34" charset="0"/>
              <a:cs typeface="Arial" pitchFamily="34" charset="0"/>
            </a:endParaRPr>
          </a:p>
          <a:p>
            <a: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3</a:t>
            </a:r>
            <a:r>
              <a:rPr lang="en-US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D-</a:t>
            </a:r>
            <a:r>
              <a:rPr lang="ru-RU" sz="1200" i="1" dirty="0" err="1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моделлер</a:t>
            </a:r>
            <a: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, дизайнер </a:t>
            </a:r>
            <a:b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unity-</a:t>
            </a:r>
            <a: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разработчик</a:t>
            </a:r>
            <a:endParaRPr lang="ru-RU" sz="1200" i="1" baseline="0" dirty="0">
              <a:solidFill>
                <a:schemeClr val="tx1">
                  <a:lumMod val="85000"/>
                  <a:lumOff val="15000"/>
                </a:schemeClr>
              </a:solidFill>
              <a:latin typeface="Verdana Pro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E28A33-CB4A-598C-2CF7-CEEA4055C3B0}"/>
              </a:ext>
            </a:extLst>
          </p:cNvPr>
          <p:cNvSpPr txBox="1"/>
          <p:nvPr/>
        </p:nvSpPr>
        <p:spPr>
          <a:xfrm>
            <a:off x="6118471" y="3773537"/>
            <a:ext cx="2139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Роман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Кейнер</a:t>
            </a:r>
            <a:endParaRPr lang="ru-RU" sz="1200" b="0" i="0" dirty="0">
              <a:solidFill>
                <a:srgbClr val="000000"/>
              </a:solidFill>
              <a:effectLst/>
              <a:latin typeface="PT Sans" panose="020B0503020203020204" pitchFamily="34" charset="-52"/>
            </a:endParaRPr>
          </a:p>
          <a:p>
            <a:endParaRPr lang="ru-RU" sz="1200" baseline="0" dirty="0">
              <a:solidFill>
                <a:srgbClr val="000000"/>
              </a:solidFill>
              <a:latin typeface="PT Sans" panose="020B0503020203020204" pitchFamily="34" charset="-52"/>
              <a:ea typeface="Verdana" pitchFamily="34" charset="0"/>
              <a:cs typeface="Arial" pitchFamily="34" charset="0"/>
            </a:endParaRPr>
          </a:p>
          <a:p>
            <a: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Программист,</a:t>
            </a:r>
            <a:b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unity-</a:t>
            </a:r>
            <a:r>
              <a:rPr lang="ru-RU" sz="1200" i="1" dirty="0">
                <a:solidFill>
                  <a:srgbClr val="000000"/>
                </a:solidFill>
                <a:latin typeface="PT Sans" panose="020B0503020203020204" pitchFamily="34" charset="-52"/>
                <a:ea typeface="Verdana" pitchFamily="34" charset="0"/>
                <a:cs typeface="Arial" pitchFamily="34" charset="0"/>
              </a:rPr>
              <a:t>разработчик</a:t>
            </a:r>
            <a:endParaRPr lang="ru-RU" sz="1200" i="1" baseline="0" dirty="0">
              <a:solidFill>
                <a:schemeClr val="tx1">
                  <a:lumMod val="85000"/>
                  <a:lumOff val="15000"/>
                </a:schemeClr>
              </a:solidFill>
              <a:latin typeface="Verdana Pro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38011C-354C-DBF8-D659-62F87371D206}"/>
              </a:ext>
            </a:extLst>
          </p:cNvPr>
          <p:cNvSpPr txBox="1"/>
          <p:nvPr/>
        </p:nvSpPr>
        <p:spPr>
          <a:xfrm>
            <a:off x="2267326" y="57089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kern="1200" baseline="0" dirty="0">
                <a:solidFill>
                  <a:schemeClr val="tx1"/>
                </a:solidFill>
                <a:latin typeface="Verdana Pro" pitchFamily="34" charset="0"/>
                <a:ea typeface="+mn-ea"/>
                <a:cs typeface="Arial" pitchFamily="34" charset="0"/>
              </a:rPr>
              <a:t>+7 908 204 34 07</a:t>
            </a:r>
          </a:p>
          <a:p>
            <a:pPr algn="r"/>
            <a:r>
              <a:rPr lang="en-US" sz="1800" kern="1200" baseline="0" dirty="0">
                <a:solidFill>
                  <a:schemeClr val="tx1"/>
                </a:solidFill>
                <a:latin typeface="Verdana Pro" pitchFamily="34" charset="0"/>
                <a:ea typeface="+mn-ea"/>
                <a:cs typeface="Arial" pitchFamily="34" charset="0"/>
              </a:rPr>
              <a:t>yemedia@ya.ru</a:t>
            </a:r>
          </a:p>
        </p:txBody>
      </p:sp>
    </p:spTree>
    <p:extLst>
      <p:ext uri="{BB962C8B-B14F-4D97-AF65-F5344CB8AC3E}">
        <p14:creationId xmlns:p14="http://schemas.microsoft.com/office/powerpoint/2010/main" val="42543450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821</Words>
  <Application>Microsoft Office PowerPoint</Application>
  <PresentationFormat>Широкоэкранный</PresentationFormat>
  <Paragraphs>172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NimbusSans-Regular</vt:lpstr>
      <vt:lpstr>PT Sans</vt:lpstr>
      <vt:lpstr>Roboto</vt:lpstr>
      <vt:lpstr>Tahoma</vt:lpstr>
      <vt:lpstr>Verdana Pro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 Бойков</dc:creator>
  <cp:lastModifiedBy>Евгений Бойков</cp:lastModifiedBy>
  <cp:revision>35</cp:revision>
  <dcterms:created xsi:type="dcterms:W3CDTF">2021-11-10T02:30:38Z</dcterms:created>
  <dcterms:modified xsi:type="dcterms:W3CDTF">2024-01-09T07:51:00Z</dcterms:modified>
</cp:coreProperties>
</file>