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Roboto" panose="02000000000000000000" pitchFamily="2" charset="0"/>
      <p:regular r:id="rId33"/>
    </p:embeddedFont>
    <p:embeddedFont>
      <p:font typeface="PT Sans" panose="020B0503020203020204" pitchFamily="34" charset="-52"/>
      <p:regular r:id="rId34"/>
      <p:bold r:id="rId35"/>
      <p:italic r:id="rId36"/>
      <p:boldItalic r:id="rId37"/>
    </p:embeddedFont>
    <p:embeddedFont>
      <p:font typeface="Franklin Gothic" panose="020B0604020202020204" charset="0"/>
      <p:bold r:id="rId38"/>
    </p:embeddedFont>
    <p:embeddedFont>
      <p:font typeface="Helvetica Neue" panose="020B0604020202020204" charset="0"/>
      <p:regular r:id="rId39"/>
      <p:bold r:id="rId40"/>
      <p:italic r:id="rId41"/>
      <p:boldItalic r:id="rId42"/>
    </p:embeddedFont>
    <p:embeddedFont>
      <p:font typeface="Lato Black" panose="020B0604020202020204" charset="0"/>
      <p:bold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8" roundtripDataSignature="AMtx7mgastKF2N2PWDWXZ5t0vPCKtJl1U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10F43C1-C792-42E0-8AE1-DE2EBDA972D5}">
  <a:tblStyle styleId="{E10F43C1-C792-42E0-8AE1-DE2EBDA972D5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TxStyle b="off" i="off"/>
      <a:tcStyle>
        <a:tcBdr/>
      </a:tcStyle>
    </a:band2V>
    <a:lastCol>
      <a:tcTxStyle b="on" i="off"/>
      <a:tcStyle>
        <a:tcBdr>
          <a:lef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lastCol>
    <a:firstCol>
      <a:tcTxStyle b="on" i="off"/>
      <a:tcStyle>
        <a:tcBdr>
          <a:lef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firstCol>
    <a:lastRow>
      <a:tcTxStyle b="on" i="off"/>
      <a:tcStyle>
        <a:tcBdr>
          <a:lef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lef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5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634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1.fntdata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1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4" Type="http://schemas.openxmlformats.org/officeDocument/2006/relationships/font" Target="fonts/font16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font" Target="fonts/font15.fntdata"/><Relationship Id="rId48" Type="http://customschemas.google.com/relationships/presentationmetadata" Target="metadata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20" Type="http://schemas.openxmlformats.org/officeDocument/2006/relationships/slide" Target="slides/slide19.xml"/><Relationship Id="rId41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4107768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" name="Google Shape;5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88326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5" name="Google Shape;7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82373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169386a96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169386a96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43107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160ae10b6c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160ae10b6c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615890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160ae10b6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160ae10b6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56858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Портрет целевого клиента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Кто ваш клиент ? Как он принимает решение? Какой у него есть бюджет на решение проблемы , которую вы собираетесь закрывать ?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какой ситуации  клиент сталкивается с проблемой ?  Как он решает ее сейчас?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b="1">
                <a:solidFill>
                  <a:srgbClr val="9900FF"/>
                </a:solidFill>
              </a:rPr>
              <a:t>для заказных проектов:</a:t>
            </a:r>
            <a:r>
              <a:rPr lang="ru" sz="1200" b="1">
                <a:solidFill>
                  <a:schemeClr val="dk1"/>
                </a:solidFill>
              </a:rPr>
              <a:t> </a:t>
            </a:r>
            <a:r>
              <a:rPr lang="ru" sz="1200">
                <a:solidFill>
                  <a:schemeClr val="dk1"/>
                </a:solidFill>
              </a:rPr>
              <a:t>Кто ваш заказчик? Кто пользователи решения, которое вы делаете для заказчика?</a:t>
            </a:r>
            <a:endParaRPr sz="1800">
              <a:solidFill>
                <a:srgbClr val="595959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800">
              <a:solidFill>
                <a:srgbClr val="595959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800">
              <a:solidFill>
                <a:srgbClr val="595959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800">
              <a:solidFill>
                <a:srgbClr val="595959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800">
                <a:solidFill>
                  <a:srgbClr val="595959"/>
                </a:solidFill>
              </a:rPr>
              <a:t>Если вы выполняете заказную задачу, расскажите о компании-заказчике и причинах, по которой у нее возникла задача (какую проблему надо решить?), в какой форме заказчик ждет результата? Какие технические, экономические и этические ограничения необходимо учитывать при решении задачи? С какими системами заказчика придется работать?</a:t>
            </a:r>
            <a:endParaRPr/>
          </a:p>
        </p:txBody>
      </p:sp>
      <p:sp>
        <p:nvSpPr>
          <p:cNvPr id="115" name="Google Shape;11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2622873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169386a968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169386a968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307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169386a968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169386a968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51267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7" name="Google Shape;14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слайды 3-4 можно объединить</a:t>
            </a:r>
            <a:br>
              <a:rPr lang="ru"/>
            </a:br>
            <a:r>
              <a:rPr lang="ru"/>
              <a:t/>
            </a:r>
            <a:br>
              <a:rPr lang="ru"/>
            </a:b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38864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Пример шаблона формулировки проблемы</a:t>
            </a:r>
            <a:r>
              <a:rPr lang="ru" sz="10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 sz="10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наш [пользователь - кто он?] 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хочет   [цель/желание/потребность - написать, что именно он хочет?],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но не может, потому что ему мешают </a:t>
            </a:r>
            <a:r>
              <a:rPr lang="ru" sz="9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[барьеры - какие именно?, что ему мешает? почему не может решить или результат не устраивает?]</a:t>
            </a: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 существующие [решения такие-то - какие именно?]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обладают [недостатками такими-то - какими именно?]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 потому не позволяют эти барьеры преодолеть.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Начните с </a:t>
            </a:r>
            <a:r>
              <a:rPr lang="ru" b="1">
                <a:solidFill>
                  <a:schemeClr val="dk1"/>
                </a:solidFill>
              </a:rPr>
              <a:t>проблемы пользователя/заказчика</a:t>
            </a:r>
            <a:r>
              <a:rPr lang="ru">
                <a:solidFill>
                  <a:schemeClr val="dk1"/>
                </a:solidFill>
              </a:rPr>
              <a:t>, которую призван решить ваш проект.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Она не существует в вакууме — всегда есть кто-то, кто заинтересован в её решении, иначе это не проблема. Этот кто-то — ваш </a:t>
            </a:r>
            <a:r>
              <a:rPr lang="ru" b="1">
                <a:solidFill>
                  <a:schemeClr val="dk1"/>
                </a:solidFill>
              </a:rPr>
              <a:t>пользователь </a:t>
            </a:r>
            <a:r>
              <a:rPr lang="ru">
                <a:solidFill>
                  <a:schemeClr val="dk1"/>
                </a:solidFill>
              </a:rPr>
              <a:t>или заказчик.  Он может и не являться вашим непосредственным заказчиком, но вы так или иначе действуете в его интересах. Обычно это не один человек, а группа людей, объединенных каким-то признаком.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Возможно вместо слова “проблема” вам больше подойдёт “нерешённая задача”, “неудовлетворённая потребность”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Здесь также уместно указать, почему эта проблема возникает / почему потребность не удовлетворяется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Скорее всего, нужно будет указать контекст (при каких условиях наблюдается проблема)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>
                <a:solidFill>
                  <a:schemeClr val="dk1"/>
                </a:solidFill>
              </a:rPr>
              <a:t>Если актуальность / серьезность проблемы не всем очевидна, скажите несколько слов о последствиях. Описывая проблему, постарайтесь воздержаться от мнений и оценочных прилагательных, особенно эмоциональных (“катастрофические последствия”, “колоссальный ущерб”) — гораздо лучше то же самое изложить в цифрах и фактах</a:t>
            </a:r>
            <a:endParaRPr/>
          </a:p>
        </p:txBody>
      </p:sp>
      <p:sp>
        <p:nvSpPr>
          <p:cNvPr id="156" name="Google Shape;15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5390723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d40efd9347_1_2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Пример шаблона формулировки проблемы</a:t>
            </a:r>
            <a:r>
              <a:rPr lang="ru" sz="10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 sz="10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наш [пользователь - кто он?] 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хочет   [цель/желание/потребность - написать, что именно он хочет?],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но не может, потому что ему мешают </a:t>
            </a:r>
            <a:r>
              <a:rPr lang="ru" sz="9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[барьеры - какие именно?, что ему мешает? почему не может решить или результат не устраивает?]</a:t>
            </a: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 существующие [решения такие-то - какие именно?]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обладают [недостатками такими-то - какими именно?]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 потому не позволяют эти барьеры преодолеть.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Начните с </a:t>
            </a:r>
            <a:r>
              <a:rPr lang="ru" b="1">
                <a:solidFill>
                  <a:schemeClr val="dk1"/>
                </a:solidFill>
              </a:rPr>
              <a:t>проблемы пользователя/заказчика</a:t>
            </a:r>
            <a:r>
              <a:rPr lang="ru">
                <a:solidFill>
                  <a:schemeClr val="dk1"/>
                </a:solidFill>
              </a:rPr>
              <a:t>, которую призван решить ваш проект.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Она не существует в вакууме — всегда есть кто-то, кто заинтересован в её решении, иначе это не проблема. Этот кто-то — ваш </a:t>
            </a:r>
            <a:r>
              <a:rPr lang="ru" b="1">
                <a:solidFill>
                  <a:schemeClr val="dk1"/>
                </a:solidFill>
              </a:rPr>
              <a:t>пользователь </a:t>
            </a:r>
            <a:r>
              <a:rPr lang="ru">
                <a:solidFill>
                  <a:schemeClr val="dk1"/>
                </a:solidFill>
              </a:rPr>
              <a:t>или заказчик.  Он может и не являться вашим непосредственным заказчиком, но вы так или иначе действуете в его интересах. Обычно это не один человек, а группа людей, объединенных каким-то признаком.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Возможно вместо слова “проблема” вам больше подойдёт “нерешённая задача”, “неудовлетворённая потребность”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Здесь также уместно указать, почему эта проблема возникает / почему потребность не удовлетворяется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Скорее всего, нужно будет указать контекст (при каких условиях наблюдается проблема)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>
                <a:solidFill>
                  <a:schemeClr val="dk1"/>
                </a:solidFill>
              </a:rPr>
              <a:t>Если актуальность / серьезность проблемы не всем очевидна, скажите несколько слов о последствиях. Описывая проблему, постарайтесь воздержаться от мнений и оценочных прилагательных, особенно эмоциональных (“катастрофические последствия”, “колоссальный ущерб”) — гораздо лучше то же самое изложить в цифрах и фактах</a:t>
            </a:r>
            <a:endParaRPr/>
          </a:p>
        </p:txBody>
      </p:sp>
      <p:sp>
        <p:nvSpPr>
          <p:cNvPr id="174" name="Google Shape;174;g2d40efd9347_1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203351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d40eb1e5d3_0_3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2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Результаты проекта (ценностное предложение или предлагаемое решение):</a:t>
            </a:r>
            <a:endParaRPr sz="1200" b="1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9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Пример шаблона формулировки</a:t>
            </a:r>
            <a:endParaRPr sz="9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Для	[пользователей - кто они?]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наше	[решение - что именно?]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будет	[выполнять главную функцию - какую?],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 в отличие от	[альтернатив - каких?]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будет иметь	[такие-то преимущества - какие?]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>
                <a:solidFill>
                  <a:schemeClr val="dk1"/>
                </a:solidFill>
              </a:rPr>
              <a:t>пример 2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Для кого (целевой сегмент)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которые недовольны (текущая  альтернатива)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наш продукт (ваша продуктовая  категория)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который позволяет (ключевое решение)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в отличие (альтернативные решения)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мы делаем (ключевой функционал  вашего продукта для конкретного  решения проблемы)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пример: 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Для молодых людей, живущих в городах до 1 млн.  жителей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Которые недовольны качеством и полнотой информации  о городских мероприятиях и событий в пабликах  вКонтакте и Одноклассниках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Наш продукт – это интернет-сайт и мобильное  приложение –афиша городских мероприятий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Который позволяет найти самое интересное  мероприятие или событие в своем городе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В отличие от afisha.ru и timeout.ru, которым не интересно  публиковать мероприятия в малых городах и с  потенциальным количеством посетителей до 500  человек, мы умеем и любим собирать контент для  регионов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У нас есть платформа для организаторов мероприятий,  сайт и мобильное приложение для пользователей, а также партнерства с крупными агрегаторами событий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>
                <a:solidFill>
                  <a:schemeClr val="dk1"/>
                </a:solidFill>
              </a:rPr>
              <a:t>пример 3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[Название проекта/стартапа] помогает [название  клиентского сегмента] решить [название проблемы] с помощью  [технология/ценностное предложение]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Пример: Все Эвакуаторы помогают автолюбителям в любой части  России получить эвакуацию и автотехпомощь на дороге 24 часа в  сутки 7 дней в неделю по минимальной цене.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7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2" name="Google Shape;192;g2d40eb1e5d3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7046684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160ae10b6c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3160ae10b6c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73531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169386a968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169386a968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74376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169386a968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3169386a968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416614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169386a968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169386a968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50573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rgbClr val="FF0000"/>
                </a:solidFill>
              </a:rPr>
              <a:t>можно заполнить только одну из таблиц: слайд 9 или 10</a:t>
            </a:r>
            <a:endParaRPr/>
          </a:p>
        </p:txBody>
      </p:sp>
      <p:sp>
        <p:nvSpPr>
          <p:cNvPr id="243" name="Google Shape;24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1837216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160ae10b6c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3160ae10b6c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83620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1" name="Google Shape;27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7250060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12a7942484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сделать самые первые расчеты, прикидки,  пусть и “сырые”</a:t>
            </a:r>
            <a:br>
              <a:rPr lang="ru" sz="1200">
                <a:solidFill>
                  <a:schemeClr val="dk1"/>
                </a:solidFill>
              </a:rPr>
            </a:br>
            <a:r>
              <a:rPr lang="ru" sz="120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хорошо бы знать прогноз продаж, отчет о прибылях и убытках и прогноз движения денежных средств минимум на три года. НО в презентации не должно быть углубленных таблиц, которые будет трудно читать. Можно ограничить себя диаграммами, которые показывают продажи, общее количество клиентов, общие расходы и прибыль</a:t>
            </a:r>
            <a:endParaRPr sz="1200"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0" name="Google Shape;290;g312a794248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0653220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12a7942484_0_1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предположения о монетизации и бизнес-модели</a:t>
            </a:r>
            <a:endParaRPr/>
          </a:p>
        </p:txBody>
      </p:sp>
      <p:sp>
        <p:nvSpPr>
          <p:cNvPr id="301" name="Google Shape;301;g312a7942484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1437323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3160ae10b6c_0_4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предположения о монетизации и бизнес-модели</a:t>
            </a:r>
            <a:endParaRPr/>
          </a:p>
        </p:txBody>
      </p:sp>
      <p:sp>
        <p:nvSpPr>
          <p:cNvPr id="323" name="Google Shape;323;g3160ae10b6c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1591238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312a7942484_0_3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5" name="Google Shape;345;g312a7942484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4078020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4" name="Google Shape;36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260808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Почему вы и ваша команда – подходящие люди, чтобы построить и вырастить эту компанию? Какой опыт есть у вас, которого нет у других? Выделите ключевых членов команды, их успехи в других компаниях и ключевые знания, которые они привносят.</a:t>
            </a:r>
            <a:endParaRPr sz="9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84" name="Google Shape;38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143427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2d40eb1e5d3_0_2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9" name="Google Shape;409;g2d40eb1e5d3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523794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1">
  <p:cSld name="TITLE_1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1pPr>
            <a:lvl2pPr marL="914400" lvl="1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2pPr>
            <a:lvl3pPr marL="1371600" lvl="2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4pPr>
            <a:lvl5pPr marL="2286000" lvl="4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15"/>
          <p:cNvSpPr txBox="1">
            <a:spLocks noGrp="1"/>
          </p:cNvSpPr>
          <p:nvPr>
            <p:ph type="sldNum" idx="12"/>
          </p:nvPr>
        </p:nvSpPr>
        <p:spPr>
          <a:xfrm>
            <a:off x="8321386" y="4811072"/>
            <a:ext cx="1941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0" name="Google Shape;20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1" name="Google Shape;21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4" name="Google Shape;24;p1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5" name="Google Shape;25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9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8" name="Google Shape;28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2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8" name="Google Shape;3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2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Google Shape;42;p2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Google Shape;43;p2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7" name="Google Shape;47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0" name="Google Shape;50;p2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1" name="Google Shape;51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11.png"/><Relationship Id="rId4" Type="http://schemas.openxmlformats.org/officeDocument/2006/relationships/image" Target="../media/image2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27.png"/><Relationship Id="rId5" Type="http://schemas.openxmlformats.org/officeDocument/2006/relationships/image" Target="../media/image3.png"/><Relationship Id="rId10" Type="http://schemas.openxmlformats.org/officeDocument/2006/relationships/image" Target="../media/image26.png"/><Relationship Id="rId4" Type="http://schemas.openxmlformats.org/officeDocument/2006/relationships/image" Target="../media/image2.png"/><Relationship Id="rId9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36.png"/><Relationship Id="rId4" Type="http://schemas.openxmlformats.org/officeDocument/2006/relationships/image" Target="../media/image2.png"/><Relationship Id="rId9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40.png"/><Relationship Id="rId4" Type="http://schemas.openxmlformats.org/officeDocument/2006/relationships/image" Target="../media/image2.png"/><Relationship Id="rId9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48.png"/><Relationship Id="rId4" Type="http://schemas.openxmlformats.org/officeDocument/2006/relationships/image" Target="../media/image2.png"/><Relationship Id="rId9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1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59" name="Google Shape;59;p1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64" name="Google Shape;6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"/>
          <p:cNvSpPr txBox="1"/>
          <p:nvPr/>
        </p:nvSpPr>
        <p:spPr>
          <a:xfrm>
            <a:off x="1320272" y="1364741"/>
            <a:ext cx="7024200" cy="10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25400" marR="12700" lvl="0" indent="0" algn="ctr" rtl="0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rPr lang="ru" sz="300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Булки&amp;Белки - </a:t>
            </a:r>
            <a:endParaRPr sz="3000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marL="25400" marR="12700" lvl="0" indent="0" algn="ctr" rtl="0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rPr lang="ru" sz="300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сдоба для функционального питания.</a:t>
            </a:r>
            <a:endParaRPr sz="3000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66" name="Google Shape;66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05150" y="77838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14109" y="171538"/>
            <a:ext cx="1673191" cy="71545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"/>
          <p:cNvSpPr txBox="1"/>
          <p:nvPr/>
        </p:nvSpPr>
        <p:spPr>
          <a:xfrm>
            <a:off x="463924" y="3953856"/>
            <a:ext cx="69657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2100" b="1" i="0" u="none" strike="noStrike" cap="non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Название команды: «</a:t>
            </a:r>
            <a:r>
              <a:rPr lang="ru" sz="2100" b="1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ЦП - 03</a:t>
            </a:r>
            <a:r>
              <a:rPr lang="ru" sz="2100" b="1" i="0" u="none" strike="noStrike" cap="non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»</a:t>
            </a:r>
            <a:endParaRPr sz="2100" b="1" i="0" u="none" strike="noStrike" cap="none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69" name="Google Shape;69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7555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937055" y="244538"/>
            <a:ext cx="1198595" cy="62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0" y="-158114"/>
            <a:ext cx="9144000" cy="5112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3925" y="4346250"/>
            <a:ext cx="4226977" cy="80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oogle Shape;77;p2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78" name="Google Shape;78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83" name="Google Shape;83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93200" y="104400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14109" y="171538"/>
            <a:ext cx="1673191" cy="71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7555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1"/>
            <a:ext cx="1296400" cy="315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40149" y="-30925"/>
            <a:ext cx="1016100" cy="37777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2"/>
          <p:cNvSpPr txBox="1"/>
          <p:nvPr/>
        </p:nvSpPr>
        <p:spPr>
          <a:xfrm>
            <a:off x="1104575" y="1369000"/>
            <a:ext cx="6429000" cy="31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ru" sz="1600"/>
              <a:t>Растущий интерес к здоровому питанию</a:t>
            </a:r>
            <a:endParaRPr sz="16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ru" sz="1600"/>
              <a:t>Увеличение интереса к фитнесу и активному образу жизни</a:t>
            </a:r>
            <a:endParaRPr sz="16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ru" sz="1600"/>
              <a:t>Адаптация к тенденциям диет</a:t>
            </a:r>
            <a:endParaRPr sz="16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ru" sz="1600"/>
              <a:t>Удобство и доступность</a:t>
            </a:r>
            <a:endParaRPr sz="16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ru" sz="1600"/>
              <a:t>Снижение интереса к высококалорийным закускам</a:t>
            </a:r>
            <a:endParaRPr sz="16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ru" sz="1600"/>
              <a:t>Стимулирование семейного питания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</p:txBody>
      </p:sp>
      <p:pic>
        <p:nvPicPr>
          <p:cNvPr id="90" name="Google Shape;90;p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0" y="-30917"/>
            <a:ext cx="9143999" cy="1008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30600" y="-30925"/>
            <a:ext cx="9223365" cy="517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169386a968_0_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g3169386a968_0_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8" name="Google Shape;98;g3169386a968_0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271"/>
            <a:ext cx="9143999" cy="51389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160ae10b6c_0_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g3160ae10b6c_0_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5" name="Google Shape;105;g3160ae10b6c_0_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84"/>
            <a:ext cx="9144000" cy="51403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160ae10b6c_0_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g3160ae10b6c_0_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2" name="Google Shape;112;g3160ae10b6c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7" y="0"/>
            <a:ext cx="9135144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oogle Shape;117;p3"/>
          <p:cNvGrpSpPr/>
          <p:nvPr/>
        </p:nvGrpSpPr>
        <p:grpSpPr>
          <a:xfrm>
            <a:off x="0" y="280751"/>
            <a:ext cx="1968705" cy="72900"/>
            <a:chOff x="0" y="692501"/>
            <a:chExt cx="2624940" cy="97200"/>
          </a:xfrm>
        </p:grpSpPr>
        <p:sp>
          <p:nvSpPr>
            <p:cNvPr id="118" name="Google Shape;118;p3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23" name="Google Shape;123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71400" y="0"/>
            <a:ext cx="651775" cy="45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00750" y="20799"/>
            <a:ext cx="1005600" cy="429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71625" y="20788"/>
            <a:ext cx="1380674" cy="41235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3"/>
          <p:cNvSpPr txBox="1"/>
          <p:nvPr/>
        </p:nvSpPr>
        <p:spPr>
          <a:xfrm>
            <a:off x="611400" y="1028163"/>
            <a:ext cx="79212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ru" sz="27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 sz="27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3"/>
          <p:cNvSpPr txBox="1"/>
          <p:nvPr/>
        </p:nvSpPr>
        <p:spPr>
          <a:xfrm>
            <a:off x="1296400" y="1956525"/>
            <a:ext cx="6835500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1. Спортсмены и любители фитнеса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2. Занятые профессионалы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3. Семьи с детьми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4. Люди на диетах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5. Пожилые люди</a:t>
            </a:r>
            <a:endParaRPr/>
          </a:p>
        </p:txBody>
      </p:sp>
      <p:pic>
        <p:nvPicPr>
          <p:cNvPr id="129" name="Google Shape;129;p3"/>
          <p:cNvPicPr preferRelativeResize="0"/>
          <p:nvPr/>
        </p:nvPicPr>
        <p:blipFill rotWithShape="1">
          <a:blip r:embed="rId7">
            <a:alphaModFix/>
          </a:blip>
          <a:srcRect t="6129"/>
          <a:stretch/>
        </p:blipFill>
        <p:spPr>
          <a:xfrm>
            <a:off x="0" y="453925"/>
            <a:ext cx="9144000" cy="4659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0" y="7488"/>
            <a:ext cx="9143999" cy="51285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169386a968_0_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g3169386a968_0_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7" name="Google Shape;137;g3169386a968_0_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27"/>
            <a:ext cx="9143999" cy="51430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169386a968_0_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g3169386a968_0_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4" name="Google Shape;144;g3169386a968_0_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8413"/>
            <a:ext cx="9143999" cy="51066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"/>
          <p:cNvSpPr txBox="1"/>
          <p:nvPr/>
        </p:nvSpPr>
        <p:spPr>
          <a:xfrm>
            <a:off x="992275" y="140400"/>
            <a:ext cx="7590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000" b="1" i="0" u="none" strike="noStrike" cap="none">
                <a:solidFill>
                  <a:srgbClr val="1E4E79"/>
                </a:solidFill>
                <a:latin typeface="Arial"/>
                <a:ea typeface="Arial"/>
                <a:cs typeface="Arial"/>
                <a:sym typeface="Arial"/>
              </a:rPr>
              <a:t>Инсайты, полученные из интервью с пользователями</a:t>
            </a:r>
            <a:endParaRPr sz="2400" b="0" i="0" u="none" strike="noStrike" cap="none">
              <a:solidFill>
                <a:srgbClr val="1E4E79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b="0" i="0" u="none" strike="noStrike" cap="non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150" name="Google Shape;150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296400" cy="315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31550" y="-23000"/>
            <a:ext cx="1296400" cy="36195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4"/>
          <p:cNvSpPr txBox="1"/>
          <p:nvPr/>
        </p:nvSpPr>
        <p:spPr>
          <a:xfrm>
            <a:off x="398525" y="786600"/>
            <a:ext cx="7666200" cy="41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❏"/>
            </a:pPr>
            <a:r>
              <a:rPr lang="ru" sz="2000"/>
              <a:t>Пользователи хотят разнообразия во вкусах и текстурах сдобы, чтобы не испытывать скуку от однородного рациона.</a:t>
            </a:r>
            <a:endParaRPr sz="20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❏"/>
            </a:pPr>
            <a:r>
              <a:rPr lang="ru" sz="2000"/>
              <a:t>Потребители активно интересуются функциональными свойствами продуктов, такими как улучшение здоровья, поддержание энергии и укрепление иммунитета.</a:t>
            </a:r>
            <a:endParaRPr sz="20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❏"/>
            </a:pPr>
            <a:r>
              <a:rPr lang="ru" sz="2000"/>
              <a:t>Хотят знать информацию о составе и происхождении ингредиентов, чтобы быть уверенными в их качестве.</a:t>
            </a:r>
            <a:endParaRPr sz="20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❏"/>
            </a:pPr>
            <a:r>
              <a:rPr lang="ru" sz="2000"/>
              <a:t>Потребители ценят удобные упаковки и возможность быстро перекусить на ходу или в любом месте.</a:t>
            </a:r>
            <a:endParaRPr sz="2000"/>
          </a:p>
        </p:txBody>
      </p:sp>
      <p:pic>
        <p:nvPicPr>
          <p:cNvPr id="153" name="Google Shape;153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6350"/>
            <a:ext cx="9144000" cy="513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Google Shape;158;p5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159" name="Google Shape;159;p5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0" name="Google Shape;160;p5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1" name="Google Shape;161;p5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2" name="Google Shape;162;p5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3" name="Google Shape;163;p5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64" name="Google Shape;16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93200" y="104400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14109" y="171538"/>
            <a:ext cx="1673191" cy="71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7555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1"/>
            <a:ext cx="1296400" cy="315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31002" y="-40387"/>
            <a:ext cx="834400" cy="39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5"/>
          <p:cNvSpPr txBox="1"/>
          <p:nvPr/>
        </p:nvSpPr>
        <p:spPr>
          <a:xfrm>
            <a:off x="634025" y="1007250"/>
            <a:ext cx="7728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КЛЮЧЕВАЯ ПРОБЛЕМА</a:t>
            </a:r>
            <a:endParaRPr sz="2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p5"/>
          <p:cNvPicPr preferRelativeResize="0"/>
          <p:nvPr/>
        </p:nvPicPr>
        <p:blipFill rotWithShape="1">
          <a:blip r:embed="rId9">
            <a:alphaModFix/>
          </a:blip>
          <a:srcRect t="6094" b="11992"/>
          <a:stretch/>
        </p:blipFill>
        <p:spPr>
          <a:xfrm>
            <a:off x="0" y="1007250"/>
            <a:ext cx="9144001" cy="4048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Google Shape;176;g2d40efd9347_1_26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177" name="Google Shape;177;g2d40efd9347_1_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8" name="Google Shape;178;g2d40efd9347_1_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9" name="Google Shape;179;g2d40efd9347_1_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0" name="Google Shape;180;g2d40efd9347_1_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1" name="Google Shape;181;g2d40efd9347_1_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82" name="Google Shape;182;g2d40efd9347_1_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g2d40efd9347_1_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93200" y="104400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g2d40efd9347_1_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14109" y="171538"/>
            <a:ext cx="1673191" cy="71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g2d40efd9347_1_2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7555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g2d40efd9347_1_2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1"/>
            <a:ext cx="1296400" cy="315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g2d40efd9347_1_2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31002" y="-40387"/>
            <a:ext cx="834400" cy="39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g2d40efd9347_1_26"/>
          <p:cNvSpPr txBox="1"/>
          <p:nvPr/>
        </p:nvSpPr>
        <p:spPr>
          <a:xfrm>
            <a:off x="634025" y="1007250"/>
            <a:ext cx="7728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КЛЮЧЕВАЯ ПРОБЛЕМА</a:t>
            </a:r>
            <a:endParaRPr sz="2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9" name="Google Shape;189;g2d40efd9347_1_26"/>
          <p:cNvPicPr preferRelativeResize="0"/>
          <p:nvPr/>
        </p:nvPicPr>
        <p:blipFill rotWithShape="1">
          <a:blip r:embed="rId9">
            <a:alphaModFix/>
          </a:blip>
          <a:srcRect t="1847" b="10194"/>
          <a:stretch/>
        </p:blipFill>
        <p:spPr>
          <a:xfrm>
            <a:off x="0" y="1007250"/>
            <a:ext cx="9143999" cy="412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" name="Google Shape;194;g2d40eb1e5d3_0_39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195" name="Google Shape;195;g2d40eb1e5d3_0_39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6" name="Google Shape;196;g2d40eb1e5d3_0_39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7" name="Google Shape;197;g2d40eb1e5d3_0_39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8" name="Google Shape;198;g2d40eb1e5d3_0_39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9" name="Google Shape;199;g2d40eb1e5d3_0_39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00" name="Google Shape;200;g2d40eb1e5d3_0_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g2d40eb1e5d3_0_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93200" y="104400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g2d40eb1e5d3_0_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14109" y="171538"/>
            <a:ext cx="1673191" cy="71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g2d40eb1e5d3_0_3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7555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g2d40eb1e5d3_0_3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1"/>
            <a:ext cx="1296400" cy="315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g2d40eb1e5d3_0_3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-66175" y="-1725"/>
            <a:ext cx="1428727" cy="319363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g2d40eb1e5d3_0_39"/>
          <p:cNvSpPr txBox="1">
            <a:spLocks noGrp="1"/>
          </p:cNvSpPr>
          <p:nvPr>
            <p:ph type="body" idx="1"/>
          </p:nvPr>
        </p:nvSpPr>
        <p:spPr>
          <a:xfrm>
            <a:off x="311700" y="1431225"/>
            <a:ext cx="8520600" cy="3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18"/>
              <a:buNone/>
            </a:pP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18"/>
              <a:buFont typeface="Arial"/>
              <a:buNone/>
            </a:pPr>
            <a:endParaRPr>
              <a:solidFill>
                <a:srgbClr val="FF0000"/>
              </a:solidFill>
            </a:endParaRPr>
          </a:p>
        </p:txBody>
      </p:sp>
      <p:pic>
        <p:nvPicPr>
          <p:cNvPr id="207" name="Google Shape;207;g2d40eb1e5d3_0_3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26350" y="1007250"/>
            <a:ext cx="5025835" cy="282187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08" name="Google Shape;208;g2d40eb1e5d3_0_3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893200" y="2263634"/>
            <a:ext cx="5185775" cy="282187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09" name="Google Shape;209;g2d40eb1e5d3_0_39"/>
          <p:cNvSpPr txBox="1"/>
          <p:nvPr/>
        </p:nvSpPr>
        <p:spPr>
          <a:xfrm>
            <a:off x="5440050" y="1065775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https://sdobnye-izdeliya-uhtekxe.gamma.site/</a:t>
            </a:r>
            <a:endParaRPr/>
          </a:p>
        </p:txBody>
      </p:sp>
      <p:pic>
        <p:nvPicPr>
          <p:cNvPr id="210" name="Google Shape;210;g2d40eb1e5d3_0_3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-120750" y="-1725"/>
            <a:ext cx="9263276" cy="5211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g2d40eb1e5d3_0_3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-120750" y="-1725"/>
            <a:ext cx="9263276" cy="515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g2d40eb1e5d3_0_3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255875" y="3780597"/>
            <a:ext cx="1094700" cy="1092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160ae10b6c_0_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g3160ae10b6c_0_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9" name="Google Shape;219;g3160ae10b6c_0_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384"/>
            <a:ext cx="9144000" cy="51267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169386a968_0_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g3169386a968_0_3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6" name="Google Shape;226;g3169386a968_0_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444"/>
            <a:ext cx="9144000" cy="5118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169386a968_0_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g3169386a968_0_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3" name="Google Shape;233;g3169386a968_0_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865"/>
            <a:ext cx="9143999" cy="51357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169386a968_0_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g3169386a968_0_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0" name="Google Shape;240;g3169386a968_0_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874"/>
            <a:ext cx="9143999" cy="5055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" name="Google Shape;245;p8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246" name="Google Shape;246;p8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7" name="Google Shape;247;p8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8" name="Google Shape;248;p8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9" name="Google Shape;249;p8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0" name="Google Shape;250;p8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51" name="Google Shape;251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27813" y="13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96209" y="93713"/>
            <a:ext cx="1673191" cy="71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4200" y="140138"/>
            <a:ext cx="1771999" cy="622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1"/>
            <a:ext cx="1296400" cy="31592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56" name="Google Shape;256;p8"/>
          <p:cNvGraphicFramePr/>
          <p:nvPr/>
        </p:nvGraphicFramePr>
        <p:xfrm>
          <a:off x="881974" y="1165368"/>
          <a:ext cx="3000000" cy="3000000"/>
        </p:xfrm>
        <a:graphic>
          <a:graphicData uri="http://schemas.openxmlformats.org/drawingml/2006/table">
            <a:tbl>
              <a:tblPr firstRow="1" bandRow="1">
                <a:gradFill>
                  <a:gsLst>
                    <a:gs pos="0">
                      <a:srgbClr val="A6B6DE"/>
                    </a:gs>
                    <a:gs pos="50000">
                      <a:srgbClr val="98AAD9"/>
                    </a:gs>
                    <a:gs pos="100000">
                      <a:srgbClr val="859CD7"/>
                    </a:gs>
                  </a:gsLst>
                  <a:lin ang="5400012" scaled="0"/>
                </a:gradFill>
                <a:tableStyleId>{E10F43C1-C792-42E0-8AE1-DE2EBDA972D5}</a:tableStyleId>
              </a:tblPr>
              <a:tblGrid>
                <a:gridCol w="1747700"/>
                <a:gridCol w="1586225"/>
                <a:gridCol w="1672675"/>
                <a:gridCol w="1299425"/>
                <a:gridCol w="1599300"/>
              </a:tblGrid>
              <a:tr h="690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400" marR="45400" marT="22225" marB="222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Название </a:t>
                      </a:r>
                      <a:br>
                        <a:rPr lang="ru" sz="90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ru" sz="90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конкурент</a:t>
                      </a:r>
                      <a:r>
                        <a:rPr lang="ru" sz="900" u="none" strike="noStrike" cap="none">
                          <a:solidFill>
                            <a:srgbClr val="000000"/>
                          </a:solidFill>
                        </a:rPr>
                        <a:t>а</a:t>
                      </a:r>
                      <a:r>
                        <a:rPr lang="ru" sz="90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/ </a:t>
                      </a:r>
                      <a:br>
                        <a:rPr lang="ru" sz="90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ru" sz="90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аналог</a:t>
                      </a:r>
                      <a:r>
                        <a:rPr lang="ru" sz="900" u="none" strike="noStrike" cap="none">
                          <a:solidFill>
                            <a:srgbClr val="000000"/>
                          </a:solidFill>
                        </a:rPr>
                        <a:t>а</a:t>
                      </a:r>
                      <a:endParaRPr sz="90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Название </a:t>
                      </a:r>
                      <a:br>
                        <a:rPr lang="ru" sz="9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ru" sz="9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конкурента/ </a:t>
                      </a:r>
                      <a:br>
                        <a:rPr lang="ru" sz="9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ru" sz="9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аналога</a:t>
                      </a:r>
                      <a:endParaRPr sz="900" b="1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Название </a:t>
                      </a:r>
                      <a:br>
                        <a:rPr lang="ru" sz="9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ru" sz="9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конкурента/ </a:t>
                      </a:r>
                      <a:br>
                        <a:rPr lang="ru" sz="9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ru" sz="9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аналога</a:t>
                      </a:r>
                      <a:endParaRPr sz="900" b="1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i="1" u="none" strike="no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Название  Вашего продукта/проекта</a:t>
                      </a:r>
                      <a:endParaRPr sz="1100" u="none" strike="noStrike" cap="none"/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AF6"/>
                    </a:solidFill>
                  </a:tcPr>
                </a:tc>
              </a:tr>
              <a:tr h="610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b="1" u="none" strike="noStrike" cap="none"/>
                        <a:t>Критерий 1</a:t>
                      </a:r>
                      <a:endParaRPr sz="9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AF6"/>
                    </a:solidFill>
                  </a:tcPr>
                </a:tc>
              </a:tr>
              <a:tr h="610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b="1" u="none" strike="noStrike" cap="none"/>
                        <a:t>Критерий 2</a:t>
                      </a:r>
                      <a:endParaRPr sz="9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AF6"/>
                    </a:solidFill>
                  </a:tcPr>
                </a:tc>
              </a:tr>
              <a:tr h="610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b="1" u="none" strike="noStrike" cap="none"/>
                        <a:t>Критерий 3</a:t>
                      </a:r>
                      <a:endParaRPr sz="9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AF6"/>
                    </a:solidFill>
                  </a:tcPr>
                </a:tc>
              </a:tr>
              <a:tr h="610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b="1" u="none" strike="noStrike" cap="none"/>
                        <a:t>Критерий 4</a:t>
                      </a:r>
                      <a:endParaRPr sz="9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AF6"/>
                    </a:solidFill>
                  </a:tcPr>
                </a:tc>
              </a:tr>
              <a:tr h="704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b="1" u="none" strike="noStrike" cap="none"/>
                        <a:t>Критерий N</a:t>
                      </a:r>
                      <a:endParaRPr sz="9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400" marR="45400" marT="22225" marB="222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AF6"/>
                    </a:solidFill>
                  </a:tcPr>
                </a:tc>
              </a:tr>
            </a:tbl>
          </a:graphicData>
        </a:graphic>
      </p:graphicFrame>
      <p:pic>
        <p:nvPicPr>
          <p:cNvPr id="257" name="Google Shape;257;p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78063" y="50675"/>
            <a:ext cx="740286" cy="214576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8"/>
          <p:cNvSpPr txBox="1"/>
          <p:nvPr/>
        </p:nvSpPr>
        <p:spPr>
          <a:xfrm>
            <a:off x="5691896" y="726779"/>
            <a:ext cx="30954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 b="0" i="0" u="none" strike="noStrike" cap="none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Конкуренты/аналоги</a:t>
            </a:r>
            <a:endParaRPr sz="2400" b="0" i="0" u="none" strike="noStrike" cap="none">
              <a:solidFill>
                <a:srgbClr val="1E4E79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259" name="Google Shape;259;p8"/>
          <p:cNvSpPr txBox="1"/>
          <p:nvPr/>
        </p:nvSpPr>
        <p:spPr>
          <a:xfrm>
            <a:off x="0" y="795725"/>
            <a:ext cx="29370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1" u="none" strike="noStrike" cap="none">
                <a:solidFill>
                  <a:srgbClr val="9900FF"/>
                </a:solidFill>
                <a:latin typeface="Arial"/>
                <a:ea typeface="Arial"/>
                <a:cs typeface="Arial"/>
                <a:sym typeface="Arial"/>
              </a:rPr>
              <a:t>для всех проектов</a:t>
            </a:r>
            <a:br>
              <a:rPr lang="ru" sz="1200" b="0" i="1" u="none" strike="noStrike" cap="none">
                <a:solidFill>
                  <a:srgbClr val="9900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" sz="1100" b="0" i="1" u="none" strike="noStrike" cap="none">
                <a:solidFill>
                  <a:srgbClr val="FF0000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заполнить одну из двух таблиц на выбор </a:t>
            </a:r>
            <a:br>
              <a:rPr lang="ru" sz="1100" b="0" i="1" u="none" strike="noStrike" cap="none">
                <a:solidFill>
                  <a:srgbClr val="FF0000"/>
                </a:solidFill>
                <a:latin typeface="Franklin Gothic"/>
                <a:ea typeface="Franklin Gothic"/>
                <a:cs typeface="Franklin Gothic"/>
                <a:sym typeface="Franklin Gothic"/>
              </a:rPr>
            </a:br>
            <a:r>
              <a:rPr lang="ru" sz="1100" b="0" i="1" u="none" strike="noStrike" cap="none">
                <a:solidFill>
                  <a:srgbClr val="FF0000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(ту, которая для вас более понятна</a:t>
            </a:r>
            <a:br>
              <a:rPr lang="ru" sz="1100" b="0" i="1" u="none" strike="noStrike" cap="none">
                <a:solidFill>
                  <a:srgbClr val="FF0000"/>
                </a:solidFill>
                <a:latin typeface="Franklin Gothic"/>
                <a:ea typeface="Franklin Gothic"/>
                <a:cs typeface="Franklin Gothic"/>
                <a:sym typeface="Franklin Gothic"/>
              </a:rPr>
            </a:br>
            <a:r>
              <a:rPr lang="ru" sz="1200" b="0" i="1" u="none" strike="noStrike" cap="none">
                <a:solidFill>
                  <a:srgbClr val="9900FF"/>
                </a:solidFill>
                <a:latin typeface="Arial"/>
                <a:ea typeface="Arial"/>
                <a:cs typeface="Arial"/>
                <a:sym typeface="Arial"/>
              </a:rPr>
              <a:t>данное примечание - удалить!</a:t>
            </a:r>
            <a:endParaRPr sz="500" b="0" i="1" u="none" strike="noStrike" cap="none">
              <a:solidFill>
                <a:srgbClr val="99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0" name="Google Shape;260;p8"/>
          <p:cNvPicPr preferRelativeResize="0"/>
          <p:nvPr/>
        </p:nvPicPr>
        <p:blipFill rotWithShape="1">
          <a:blip r:embed="rId9">
            <a:alphaModFix/>
          </a:blip>
          <a:srcRect t="3745" b="2393"/>
          <a:stretch/>
        </p:blipFill>
        <p:spPr>
          <a:xfrm>
            <a:off x="0" y="795725"/>
            <a:ext cx="9144000" cy="437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37218" y="-10425"/>
            <a:ext cx="9181217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160ae10b6c_0_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g3160ae10b6c_0_4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8" name="Google Shape;268;g3160ae10b6c_0_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0139"/>
            <a:ext cx="9144000" cy="5083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3" name="Google Shape;273;p10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274" name="Google Shape;274;p10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5" name="Google Shape;275;p10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6" name="Google Shape;276;p10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7" name="Google Shape;277;p10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8" name="Google Shape;278;p10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79" name="Google Shape;279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58750" y="-93712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67459" y="-46437"/>
            <a:ext cx="1673191" cy="71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645200" y="-12"/>
            <a:ext cx="1771999" cy="622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1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1"/>
            <a:ext cx="1296400" cy="315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1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-19762" y="-12"/>
            <a:ext cx="1146756" cy="26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1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52400" y="658942"/>
            <a:ext cx="7381176" cy="4332158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10"/>
          <p:cNvSpPr txBox="1"/>
          <p:nvPr/>
        </p:nvSpPr>
        <p:spPr>
          <a:xfrm>
            <a:off x="292188" y="4013772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 i="0" u="none" strike="noStrike" cap="non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Бизнес-модель</a:t>
            </a:r>
            <a:endParaRPr sz="2400" b="0" i="0" u="none" strike="noStrike" cap="non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b="0" i="0" u="none" strike="noStrike" cap="non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287" name="Google Shape;287;p1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42867" y="-12000"/>
            <a:ext cx="9186867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g312a7942484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g312a7942484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93200" y="104400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g312a7942484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14109" y="171538"/>
            <a:ext cx="1673191" cy="71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g312a7942484_0_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7555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g312a7942484_0_0"/>
          <p:cNvSpPr txBox="1">
            <a:spLocks noGrp="1"/>
          </p:cNvSpPr>
          <p:nvPr>
            <p:ph type="body" idx="1"/>
          </p:nvPr>
        </p:nvSpPr>
        <p:spPr>
          <a:xfrm>
            <a:off x="6806725" y="1206388"/>
            <a:ext cx="2463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00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Себестоимость разработки продукта: 500 руб.</a:t>
            </a:r>
            <a:endParaRPr sz="1600">
              <a:solidFill>
                <a:srgbClr val="00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rgbClr val="00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00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Точка окупаемости продукта: 7 мес.</a:t>
            </a:r>
            <a:endParaRPr sz="1600">
              <a:solidFill>
                <a:srgbClr val="00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rgbClr val="00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00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Потенциальная прибыль за 12 мес. - 10,4 млн. руб.</a:t>
            </a:r>
            <a:endParaRPr sz="1050">
              <a:solidFill>
                <a:srgbClr val="000000"/>
              </a:solidFill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rgbClr val="00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97" name="Google Shape;297;g312a7942484_0_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000" y="1007250"/>
            <a:ext cx="6774726" cy="381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g312a7942484_0_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0" y="20021"/>
            <a:ext cx="9144000" cy="51034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3" name="Google Shape;303;g312a7942484_0_19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304" name="Google Shape;304;g312a7942484_0_19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05" name="Google Shape;305;g312a7942484_0_19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06" name="Google Shape;306;g312a7942484_0_19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07" name="Google Shape;307;g312a7942484_0_19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08" name="Google Shape;308;g312a7942484_0_19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309" name="Google Shape;309;g312a7942484_0_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g312a7942484_0_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93200" y="104400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g312a7942484_0_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14109" y="171538"/>
            <a:ext cx="1673191" cy="71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g312a7942484_0_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7555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g312a7942484_0_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1"/>
            <a:ext cx="1296400" cy="315921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g312a7942484_0_19"/>
          <p:cNvSpPr txBox="1"/>
          <p:nvPr/>
        </p:nvSpPr>
        <p:spPr>
          <a:xfrm>
            <a:off x="48775" y="840550"/>
            <a:ext cx="90297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Модель коммерциализации. Стратегии выхода ны рынок</a:t>
            </a:r>
            <a:endParaRPr sz="2400" b="1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315" name="Google Shape;315;g312a7942484_0_19"/>
          <p:cNvSpPr txBox="1"/>
          <p:nvPr/>
        </p:nvSpPr>
        <p:spPr>
          <a:xfrm>
            <a:off x="107450" y="0"/>
            <a:ext cx="1081500" cy="2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lt1"/>
                </a:solidFill>
              </a:rPr>
              <a:t>МОНЕТИЗАЦИЯ</a:t>
            </a:r>
            <a:endParaRPr sz="900">
              <a:solidFill>
                <a:schemeClr val="lt1"/>
              </a:solidFill>
            </a:endParaRPr>
          </a:p>
        </p:txBody>
      </p:sp>
      <p:sp>
        <p:nvSpPr>
          <p:cNvPr id="316" name="Google Shape;316;g312a7942484_0_19"/>
          <p:cNvSpPr txBox="1"/>
          <p:nvPr/>
        </p:nvSpPr>
        <p:spPr>
          <a:xfrm>
            <a:off x="107450" y="1302425"/>
            <a:ext cx="8970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Мы будем использовать модель прямого и косвенного сбыта, комбинируя онлайн и офлайн каналы: </a:t>
            </a:r>
            <a:endParaRPr/>
          </a:p>
        </p:txBody>
      </p:sp>
      <p:sp>
        <p:nvSpPr>
          <p:cNvPr id="317" name="Google Shape;317;g312a7942484_0_19"/>
          <p:cNvSpPr txBox="1"/>
          <p:nvPr/>
        </p:nvSpPr>
        <p:spPr>
          <a:xfrm>
            <a:off x="107450" y="1668800"/>
            <a:ext cx="8826000" cy="19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 sz="1600" b="1" i="1">
                <a:solidFill>
                  <a:srgbClr val="0B5394"/>
                </a:solidFill>
              </a:rPr>
              <a:t>Прямой сбыт: </a:t>
            </a:r>
            <a:r>
              <a:rPr lang="ru"/>
              <a:t> Продажа продукции через собственный интернет-магазин,  возможно,  с  доставкой  на  дом.  Это  позволит  контролировать  качество  обслуживания  и  прямо  взаимодействовать  с  клиентами.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600" b="1" i="1">
                <a:solidFill>
                  <a:srgbClr val="0B5394"/>
                </a:solidFill>
              </a:rPr>
              <a:t>Косвенный сбыт:</a:t>
            </a:r>
            <a:r>
              <a:rPr lang="ru">
                <a:solidFill>
                  <a:schemeClr val="dk1"/>
                </a:solidFill>
              </a:rPr>
              <a:t>  Сотрудничество  с  розничными  сетями,  специализированными  магазинами  здорового  питания,  магазинами  спортивного  питания,  кафе  и  ресторанами,  ориентированными  на  здоровое  питание.  Этот  канал  позволит  расширить  географию  продаж  и  повысить  узнаваемость  бренда.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g312a7942484_0_19"/>
          <p:cNvSpPr txBox="1"/>
          <p:nvPr/>
        </p:nvSpPr>
        <p:spPr>
          <a:xfrm>
            <a:off x="-43425" y="2605775"/>
            <a:ext cx="7673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g312a7942484_0_19"/>
          <p:cNvSpPr txBox="1"/>
          <p:nvPr/>
        </p:nvSpPr>
        <p:spPr>
          <a:xfrm>
            <a:off x="217675" y="3353750"/>
            <a:ext cx="8788500" cy="16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Наша стратегия выхода на рынок - фокусировка  на  целевой  аудитории: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/>
              <a:t>фокусировка  на  целевой  аудитории,  интересующейся  функциональным  питанием  и  здоровым  образом  жизни  (люди,  занимающиеся  спортом,  вегетарианцы,  люди  с  особыми  диетологическими  потребностями).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/>
              <a:t>  использование  таргетированной  рекламы  в  социальных  сетях  и  других  онлайн-каналах.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/>
              <a:t>  сотрудничество  с  инфлюенсерами  и  блоггерами,  продвигающими  здоровый  образ  жизни.</a:t>
            </a:r>
            <a:endParaRPr/>
          </a:p>
        </p:txBody>
      </p:sp>
      <p:pic>
        <p:nvPicPr>
          <p:cNvPr id="320" name="Google Shape;320;g312a7942484_0_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99705" y="0"/>
            <a:ext cx="9378331" cy="529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5" name="Google Shape;325;g3160ae10b6c_0_47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326" name="Google Shape;326;g3160ae10b6c_0_47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7" name="Google Shape;327;g3160ae10b6c_0_47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8" name="Google Shape;328;g3160ae10b6c_0_47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9" name="Google Shape;329;g3160ae10b6c_0_47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0" name="Google Shape;330;g3160ae10b6c_0_47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331" name="Google Shape;331;g3160ae10b6c_0_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g3160ae10b6c_0_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93200" y="104400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g3160ae10b6c_0_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14109" y="171538"/>
            <a:ext cx="1673191" cy="71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g3160ae10b6c_0_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7555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g3160ae10b6c_0_4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1"/>
            <a:ext cx="1296400" cy="315921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g3160ae10b6c_0_47"/>
          <p:cNvSpPr txBox="1"/>
          <p:nvPr/>
        </p:nvSpPr>
        <p:spPr>
          <a:xfrm>
            <a:off x="48775" y="840550"/>
            <a:ext cx="90297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Модель коммерциализации. Стратегии выхода ны рынок</a:t>
            </a:r>
            <a:endParaRPr sz="2400" b="1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337" name="Google Shape;337;g3160ae10b6c_0_47"/>
          <p:cNvSpPr txBox="1"/>
          <p:nvPr/>
        </p:nvSpPr>
        <p:spPr>
          <a:xfrm>
            <a:off x="107450" y="0"/>
            <a:ext cx="1081500" cy="2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lt1"/>
                </a:solidFill>
              </a:rPr>
              <a:t>МОНЕТИЗАЦИЯ</a:t>
            </a:r>
            <a:endParaRPr sz="900">
              <a:solidFill>
                <a:schemeClr val="lt1"/>
              </a:solidFill>
            </a:endParaRPr>
          </a:p>
        </p:txBody>
      </p:sp>
      <p:sp>
        <p:nvSpPr>
          <p:cNvPr id="338" name="Google Shape;338;g3160ae10b6c_0_47"/>
          <p:cNvSpPr txBox="1"/>
          <p:nvPr/>
        </p:nvSpPr>
        <p:spPr>
          <a:xfrm>
            <a:off x="107450" y="1302425"/>
            <a:ext cx="8970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Мы будем использовать модель прямого и косвенного сбыта, комбинируя онлайн и офлайн каналы: </a:t>
            </a:r>
            <a:endParaRPr/>
          </a:p>
        </p:txBody>
      </p:sp>
      <p:sp>
        <p:nvSpPr>
          <p:cNvPr id="339" name="Google Shape;339;g3160ae10b6c_0_47"/>
          <p:cNvSpPr txBox="1"/>
          <p:nvPr/>
        </p:nvSpPr>
        <p:spPr>
          <a:xfrm>
            <a:off x="107450" y="1668800"/>
            <a:ext cx="8826000" cy="19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 sz="1600" b="1" i="1">
                <a:solidFill>
                  <a:srgbClr val="0B5394"/>
                </a:solidFill>
              </a:rPr>
              <a:t>Прямой сбыт: </a:t>
            </a:r>
            <a:r>
              <a:rPr lang="ru"/>
              <a:t> Продажа продукции через собственный интернет-магазин,  возможно,  с  доставкой  на  дом.  Это  позволит  контролировать  качество  обслуживания  и  прямо  взаимодействовать  с  клиентами.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600" b="1" i="1">
                <a:solidFill>
                  <a:srgbClr val="0B5394"/>
                </a:solidFill>
              </a:rPr>
              <a:t>Косвенный сбыт:</a:t>
            </a:r>
            <a:r>
              <a:rPr lang="ru">
                <a:solidFill>
                  <a:schemeClr val="dk1"/>
                </a:solidFill>
              </a:rPr>
              <a:t>  Сотрудничество  с  розничными  сетями,  специализированными  магазинами  здорового  питания,  магазинами  спортивного  питания,  кафе  и  ресторанами,  ориентированными  на  здоровое  питание.  Этот  канал  позволит  расширить  географию  продаж  и  повысить  узнаваемость  бренда.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g3160ae10b6c_0_47"/>
          <p:cNvSpPr txBox="1"/>
          <p:nvPr/>
        </p:nvSpPr>
        <p:spPr>
          <a:xfrm>
            <a:off x="-43425" y="2605775"/>
            <a:ext cx="7673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g3160ae10b6c_0_47"/>
          <p:cNvSpPr txBox="1"/>
          <p:nvPr/>
        </p:nvSpPr>
        <p:spPr>
          <a:xfrm>
            <a:off x="217675" y="3353750"/>
            <a:ext cx="8788500" cy="16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Наша стратегия выхода на рынок - фокусировка  на  целевой  аудитории: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/>
              <a:t>фокусировка  на  целевой  аудитории,  интересующейся  функциональным  питанием  и  здоровым  образом  жизни  (люди,  занимающиеся  спортом,  вегетарианцы,  люди  с  особыми  диетологическими  потребностями).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/>
              <a:t>  использование  таргетированной  рекламы  в  социальных  сетях  и  других  онлайн-каналах.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/>
              <a:t>  сотрудничество  с  инфлюенсерами  и  блоггерами,  продвигающими  здоровый  образ  жизни.</a:t>
            </a:r>
            <a:endParaRPr/>
          </a:p>
        </p:txBody>
      </p:sp>
      <p:pic>
        <p:nvPicPr>
          <p:cNvPr id="342" name="Google Shape;342;g3160ae10b6c_0_4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8096" y="-2275"/>
            <a:ext cx="9152095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7" name="Google Shape;347;g312a7942484_0_38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348" name="Google Shape;348;g312a7942484_0_38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9" name="Google Shape;349;g312a7942484_0_38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0" name="Google Shape;350;g312a7942484_0_38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1" name="Google Shape;351;g312a7942484_0_38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2" name="Google Shape;352;g312a7942484_0_38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353" name="Google Shape;353;g312a7942484_0_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g312a7942484_0_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93200" y="104400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g312a7942484_0_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14109" y="171538"/>
            <a:ext cx="1673191" cy="71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g312a7942484_0_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7555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g312a7942484_0_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1"/>
            <a:ext cx="1296400" cy="315921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g312a7942484_0_38"/>
          <p:cNvSpPr txBox="1"/>
          <p:nvPr/>
        </p:nvSpPr>
        <p:spPr>
          <a:xfrm>
            <a:off x="1021200" y="936876"/>
            <a:ext cx="7101600" cy="5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Необходимые ресурсы для реализации Предполагаемые источники финансирования</a:t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359" name="Google Shape;359;g312a7942484_0_38"/>
          <p:cNvSpPr txBox="1"/>
          <p:nvPr/>
        </p:nvSpPr>
        <p:spPr>
          <a:xfrm>
            <a:off x="420250" y="2114325"/>
            <a:ext cx="3403200" cy="25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 b="1" i="1">
                <a:solidFill>
                  <a:srgbClr val="FF0000"/>
                </a:solidFill>
              </a:rPr>
              <a:t>Финансовые ресурсы:</a:t>
            </a:r>
            <a:r>
              <a:rPr lang="ru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/>
              <a:t>Исследование и разработка, </a:t>
            </a:r>
            <a:r>
              <a:rPr lang="ru" sz="1100"/>
              <a:t>Производство, Маркетинг и продажи, Операционные расходы, Резервный фонд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 b="1" i="1">
                <a:solidFill>
                  <a:srgbClr val="FF0000"/>
                </a:solidFill>
              </a:rPr>
              <a:t>Человеческие ресурсы</a:t>
            </a:r>
            <a:r>
              <a:rPr lang="ru"/>
              <a:t>: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/>
              <a:t>Технолог-кондитер, Технолог пищевого производства, Маркетолог, Менеджер  по  продажам, Бухгалтер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 b="1" i="1">
                <a:solidFill>
                  <a:srgbClr val="FF0000"/>
                </a:solidFill>
              </a:rPr>
              <a:t>Материальные ресурсы:</a:t>
            </a:r>
            <a:r>
              <a:rPr lang="ru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/>
              <a:t>производственное оборудование, Сырье, Упаковочные  материалы</a:t>
            </a:r>
            <a:endParaRPr sz="1100"/>
          </a:p>
        </p:txBody>
      </p:sp>
      <p:sp>
        <p:nvSpPr>
          <p:cNvPr id="360" name="Google Shape;360;g312a7942484_0_38"/>
          <p:cNvSpPr txBox="1"/>
          <p:nvPr/>
        </p:nvSpPr>
        <p:spPr>
          <a:xfrm>
            <a:off x="4271700" y="2148325"/>
            <a:ext cx="4515600" cy="16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FF0000"/>
                </a:solidFill>
              </a:rPr>
              <a:t>Предполагаемые источники финансирования:</a:t>
            </a:r>
            <a:endParaRPr b="1">
              <a:solidFill>
                <a:srgbClr val="FF0000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/>
              <a:t>Вложения  собственных  средств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/>
              <a:t>Банковские кредиты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/>
              <a:t>Инвестиции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/>
              <a:t>Гранты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/>
              <a:t>Кроудинвестинг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/>
              <a:t>Субсидии</a:t>
            </a:r>
            <a:endParaRPr/>
          </a:p>
        </p:txBody>
      </p:sp>
      <p:pic>
        <p:nvPicPr>
          <p:cNvPr id="361" name="Google Shape;361;g312a7942484_0_3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30600" y="7"/>
            <a:ext cx="9143999" cy="50382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6" name="Google Shape;366;p11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367" name="Google Shape;367;p11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8" name="Google Shape;368;p11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9" name="Google Shape;369;p11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70" name="Google Shape;370;p11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71" name="Google Shape;371;p11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372" name="Google Shape;372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93200" y="104400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14109" y="171538"/>
            <a:ext cx="1673191" cy="71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7555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1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1"/>
            <a:ext cx="1296400" cy="315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1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9438" y="0"/>
            <a:ext cx="1137525" cy="31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1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34500" y="886975"/>
            <a:ext cx="8675000" cy="4204150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11"/>
          <p:cNvSpPr txBox="1"/>
          <p:nvPr/>
        </p:nvSpPr>
        <p:spPr>
          <a:xfrm>
            <a:off x="1881725" y="840554"/>
            <a:ext cx="7101600" cy="8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 i="0" u="none" strike="noStrike" cap="non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план развития проекта</a:t>
            </a:r>
            <a:endParaRPr sz="2400" b="1" i="0" u="none" strike="noStrike" cap="non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endParaRPr sz="2400" b="0" i="0" u="none" strike="noStrike" cap="non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b="0" i="0" u="none" strike="noStrike" cap="non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380" name="Google Shape;380;p11"/>
          <p:cNvSpPr txBox="1"/>
          <p:nvPr/>
        </p:nvSpPr>
        <p:spPr>
          <a:xfrm>
            <a:off x="3725100" y="4404600"/>
            <a:ext cx="4355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1500" b="0" i="1" u="none" strike="noStrike" cap="none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rPr>
              <a:t>для второго этапа </a:t>
            </a:r>
            <a:br>
              <a:rPr lang="ru" sz="1500" b="0" i="1" u="none" strike="noStrike" cap="none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" sz="1500" b="0" i="1" u="none" strike="noStrike" cap="none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rPr>
              <a:t>для итоговой презентации</a:t>
            </a:r>
            <a:endParaRPr sz="1500" b="0" i="1" u="none" strike="noStrike" cap="none">
              <a:solidFill>
                <a:srgbClr val="F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1" name="Google Shape;381;p1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0" y="-64312"/>
            <a:ext cx="9144001" cy="5115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Franklin Gothic"/>
              <a:buNone/>
            </a:pP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Команда проекта</a:t>
            </a:r>
            <a:endParaRPr sz="2400" b="1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387" name="Google Shape;387;p12"/>
          <p:cNvSpPr/>
          <p:nvPr/>
        </p:nvSpPr>
        <p:spPr>
          <a:xfrm>
            <a:off x="806633" y="2209241"/>
            <a:ext cx="1468500" cy="2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 i="0" u="none" strike="noStrike" cap="non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ФИО участника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12"/>
          <p:cNvSpPr/>
          <p:nvPr/>
        </p:nvSpPr>
        <p:spPr>
          <a:xfrm>
            <a:off x="797823" y="2492249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 i="0" u="none" strike="noStrike" cap="non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Роль/должность в команде</a:t>
            </a:r>
            <a:endParaRPr sz="1200" b="1" i="0" u="none" strike="noStrike" cap="non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12"/>
          <p:cNvSpPr txBox="1"/>
          <p:nvPr/>
        </p:nvSpPr>
        <p:spPr>
          <a:xfrm>
            <a:off x="781940" y="1880868"/>
            <a:ext cx="14934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 i="0" u="none" strike="noStrike" cap="non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ФОТО участника</a:t>
            </a:r>
            <a:endParaRPr sz="1200" b="1" i="0" u="none" strike="noStrike" cap="non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12"/>
          <p:cNvSpPr/>
          <p:nvPr/>
        </p:nvSpPr>
        <p:spPr>
          <a:xfrm>
            <a:off x="3285982" y="2209241"/>
            <a:ext cx="1468500" cy="2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 i="0" u="none" strike="noStrike" cap="non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ФИО участника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12"/>
          <p:cNvSpPr/>
          <p:nvPr/>
        </p:nvSpPr>
        <p:spPr>
          <a:xfrm>
            <a:off x="3277171" y="2492249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 i="0" u="none" strike="noStrike" cap="non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Роль/должность в команде</a:t>
            </a:r>
            <a:endParaRPr sz="1200" b="1" i="0" u="none" strike="noStrike" cap="non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12"/>
          <p:cNvSpPr txBox="1"/>
          <p:nvPr/>
        </p:nvSpPr>
        <p:spPr>
          <a:xfrm>
            <a:off x="3261289" y="1880868"/>
            <a:ext cx="14934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 i="0" u="none" strike="noStrike" cap="non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ФОТО участника</a:t>
            </a:r>
            <a:endParaRPr sz="1200" b="1" i="0" u="none" strike="noStrike" cap="non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12"/>
          <p:cNvSpPr/>
          <p:nvPr/>
        </p:nvSpPr>
        <p:spPr>
          <a:xfrm>
            <a:off x="5856130" y="2209241"/>
            <a:ext cx="1468500" cy="2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 i="0" u="none" strike="noStrike" cap="non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ФИО участника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12"/>
          <p:cNvSpPr/>
          <p:nvPr/>
        </p:nvSpPr>
        <p:spPr>
          <a:xfrm>
            <a:off x="5847320" y="2492249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 i="0" u="none" strike="noStrike" cap="non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Роль/должность в команде</a:t>
            </a:r>
            <a:endParaRPr sz="1200" b="1" i="0" u="none" strike="noStrike" cap="non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12"/>
          <p:cNvSpPr txBox="1"/>
          <p:nvPr/>
        </p:nvSpPr>
        <p:spPr>
          <a:xfrm>
            <a:off x="5831437" y="1880868"/>
            <a:ext cx="14934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 i="0" u="none" strike="noStrike" cap="non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ФОТО участника</a:t>
            </a:r>
            <a:endParaRPr sz="1200" b="1" i="0" u="none" strike="noStrike" cap="non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12"/>
          <p:cNvSpPr/>
          <p:nvPr/>
        </p:nvSpPr>
        <p:spPr>
          <a:xfrm>
            <a:off x="806633" y="3450224"/>
            <a:ext cx="1468500" cy="2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 i="0" u="none" strike="noStrike" cap="non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ФИО участника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12"/>
          <p:cNvSpPr/>
          <p:nvPr/>
        </p:nvSpPr>
        <p:spPr>
          <a:xfrm>
            <a:off x="797823" y="3733232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 i="0" u="none" strike="noStrike" cap="non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Роль/должность в команде</a:t>
            </a:r>
            <a:endParaRPr sz="1200" b="1" i="0" u="none" strike="noStrike" cap="non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12"/>
          <p:cNvSpPr txBox="1"/>
          <p:nvPr/>
        </p:nvSpPr>
        <p:spPr>
          <a:xfrm>
            <a:off x="781940" y="3121852"/>
            <a:ext cx="14934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 i="0" u="none" strike="noStrike" cap="non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ФОТО участника</a:t>
            </a:r>
            <a:endParaRPr sz="1200" b="1" i="0" u="none" strike="noStrike" cap="non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12"/>
          <p:cNvSpPr/>
          <p:nvPr/>
        </p:nvSpPr>
        <p:spPr>
          <a:xfrm>
            <a:off x="3285982" y="3450224"/>
            <a:ext cx="1468500" cy="2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 i="0" u="none" strike="noStrike" cap="non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ФИО участника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12"/>
          <p:cNvSpPr/>
          <p:nvPr/>
        </p:nvSpPr>
        <p:spPr>
          <a:xfrm>
            <a:off x="3277171" y="3733232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 i="0" u="none" strike="noStrike" cap="non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Роль/должность в команде</a:t>
            </a:r>
            <a:endParaRPr sz="1200" b="1" i="0" u="none" strike="noStrike" cap="non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12"/>
          <p:cNvSpPr txBox="1"/>
          <p:nvPr/>
        </p:nvSpPr>
        <p:spPr>
          <a:xfrm>
            <a:off x="3261289" y="3121852"/>
            <a:ext cx="14934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 i="0" u="none" strike="noStrike" cap="non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ФОТО участника</a:t>
            </a:r>
            <a:endParaRPr sz="1200" b="1" i="0" u="none" strike="noStrike" cap="non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12"/>
          <p:cNvSpPr/>
          <p:nvPr/>
        </p:nvSpPr>
        <p:spPr>
          <a:xfrm>
            <a:off x="5880823" y="3450224"/>
            <a:ext cx="1468500" cy="2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 i="0" u="none" strike="noStrike" cap="non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ФИО участника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12"/>
          <p:cNvSpPr/>
          <p:nvPr/>
        </p:nvSpPr>
        <p:spPr>
          <a:xfrm>
            <a:off x="5872013" y="3733232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 i="0" u="none" strike="noStrike" cap="non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Роль/должность в команде</a:t>
            </a:r>
            <a:endParaRPr sz="1200" b="1" i="0" u="none" strike="noStrike" cap="non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12"/>
          <p:cNvSpPr txBox="1"/>
          <p:nvPr/>
        </p:nvSpPr>
        <p:spPr>
          <a:xfrm>
            <a:off x="5856130" y="3121852"/>
            <a:ext cx="14934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 i="0" u="none" strike="noStrike" cap="non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ФОТО участника</a:t>
            </a:r>
            <a:endParaRPr sz="1200" b="1" i="0" u="none" strike="noStrike" cap="non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5" name="Google Shape;405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2882"/>
            <a:ext cx="22669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36325"/>
            <a:ext cx="914400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1" name="Google Shape;411;g2d40eb1e5d3_0_21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412" name="Google Shape;412;g2d40eb1e5d3_0_21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13" name="Google Shape;413;g2d40eb1e5d3_0_21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14" name="Google Shape;414;g2d40eb1e5d3_0_21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15" name="Google Shape;415;g2d40eb1e5d3_0_21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16" name="Google Shape;416;g2d40eb1e5d3_0_21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417" name="Google Shape;417;g2d40eb1e5d3_0_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g2d40eb1e5d3_0_21"/>
          <p:cNvSpPr txBox="1"/>
          <p:nvPr/>
        </p:nvSpPr>
        <p:spPr>
          <a:xfrm>
            <a:off x="1320272" y="1364741"/>
            <a:ext cx="7024200" cy="10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25400" marR="12700" lvl="0" indent="0" algn="ctr" rtl="0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rPr lang="ru" sz="300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Булки&amp;Белки - </a:t>
            </a:r>
            <a:endParaRPr sz="3000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marL="25400" marR="12700" lvl="0" indent="0" algn="ctr" rtl="0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rPr lang="ru" sz="300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сдоба для функционального питания.</a:t>
            </a:r>
            <a:endParaRPr sz="3000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419" name="Google Shape;419;g2d40eb1e5d3_0_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05150" y="77838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g2d40eb1e5d3_0_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14109" y="171538"/>
            <a:ext cx="1673191" cy="715450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g2d40eb1e5d3_0_21"/>
          <p:cNvSpPr txBox="1"/>
          <p:nvPr/>
        </p:nvSpPr>
        <p:spPr>
          <a:xfrm>
            <a:off x="463924" y="3953856"/>
            <a:ext cx="69657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2100" b="1" i="0" u="none" strike="noStrike" cap="non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Название команды: «</a:t>
            </a:r>
            <a:r>
              <a:rPr lang="ru" sz="2100" b="1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ЦП - 03</a:t>
            </a:r>
            <a:r>
              <a:rPr lang="ru" sz="2100" b="1" i="0" u="none" strike="noStrike" cap="non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»</a:t>
            </a:r>
            <a:endParaRPr sz="2100" b="1" i="0" u="none" strike="noStrike" cap="none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422" name="Google Shape;422;g2d40eb1e5d3_0_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7555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g2d40eb1e5d3_0_2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937055" y="244538"/>
            <a:ext cx="1198595" cy="62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g2d40eb1e5d3_0_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0" y="-158114"/>
            <a:ext cx="9144000" cy="5112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g2d40eb1e5d3_0_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3925" y="4346250"/>
            <a:ext cx="4226977" cy="80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1308</Words>
  <Application>Microsoft Office PowerPoint</Application>
  <PresentationFormat>Экран (16:9)</PresentationFormat>
  <Paragraphs>185</Paragraphs>
  <Slides>26</Slides>
  <Notes>26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5" baseType="lpstr">
      <vt:lpstr>Calibri</vt:lpstr>
      <vt:lpstr>Courier New</vt:lpstr>
      <vt:lpstr>Roboto</vt:lpstr>
      <vt:lpstr>PT Sans</vt:lpstr>
      <vt:lpstr>Franklin Gothic</vt:lpstr>
      <vt:lpstr>Helvetica Neue</vt:lpstr>
      <vt:lpstr>Arial</vt:lpstr>
      <vt:lpstr>Lato Black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Команда проекта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Дрепа</dc:creator>
  <cp:lastModifiedBy>Учетная запись Майкрософт</cp:lastModifiedBy>
  <cp:revision>1</cp:revision>
  <dcterms:modified xsi:type="dcterms:W3CDTF">2024-11-20T09:47:18Z</dcterms:modified>
</cp:coreProperties>
</file>