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65" r:id="rId3"/>
    <p:sldId id="266" r:id="rId4"/>
    <p:sldId id="267" r:id="rId5"/>
    <p:sldId id="268" r:id="rId6"/>
    <p:sldId id="270" r:id="rId7"/>
    <p:sldId id="273" r:id="rId8"/>
    <p:sldId id="274" r:id="rId9"/>
  </p:sldIdLst>
  <p:sldSz cx="20104100" cy="11309350"/>
  <p:notesSz cx="20104100" cy="11309350"/>
  <p:embeddedFontLst>
    <p:embeddedFont>
      <p:font typeface="Lato" panose="020B0604020202020204" charset="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7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200" b="1" i="0" u="none" strike="noStrike" baseline="0" dirty="0" smtClean="0">
                <a:solidFill>
                  <a:srgbClr val="1F497D"/>
                </a:solidFill>
              </a:rPr>
              <a:t>Хотели бы вы отправиться в туристическую поездку в сельскую местность?</a:t>
            </a:r>
            <a:endParaRPr lang="ru-RU" dirty="0">
              <a:solidFill>
                <a:srgbClr val="1F497D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Готовы отправится в поездку</c:v>
                </c:pt>
                <c:pt idx="1">
                  <c:v>Не выражают желания поехать в сельский тур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</c:v>
                </c:pt>
                <c:pt idx="1">
                  <c:v>63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70140498166206044"/>
          <c:y val="0.29270341764347729"/>
          <c:w val="0.27323269193999755"/>
          <c:h val="0.3552198548400927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200" b="1" i="0" u="none" strike="noStrike" baseline="0" dirty="0" smtClean="0">
                <a:solidFill>
                  <a:srgbClr val="1F497D"/>
                </a:solidFill>
              </a:rPr>
              <a:t>Вы планируете этим летом поехать в отпуск за пределы своего региона проживания? Если да, то куда?</a:t>
            </a:r>
            <a:endParaRPr lang="ru-RU" dirty="0">
              <a:solidFill>
                <a:srgbClr val="1F497D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Не планирую ехать в отпуск</c:v>
                </c:pt>
                <c:pt idx="1">
                  <c:v>Да, по России</c:v>
                </c:pt>
                <c:pt idx="2">
                  <c:v>Да, за границу</c:v>
                </c:pt>
                <c:pt idx="3">
                  <c:v>И по России, и за границу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66</c:v>
                </c:pt>
                <c:pt idx="1">
                  <c:v>27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5530553873073571"/>
          <c:y val="0.31651824672251655"/>
          <c:w val="0.32760044417524736"/>
          <c:h val="0.3923591292919467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200" b="1" i="0" u="none" strike="noStrike" baseline="0" dirty="0" smtClean="0">
                <a:solidFill>
                  <a:srgbClr val="1F497D"/>
                </a:solidFill>
              </a:rPr>
              <a:t>Хотели бы вы отправиться в туристическую поездку в сельскую местность?</a:t>
            </a:r>
          </a:p>
          <a:p>
            <a:pPr>
              <a:defRPr/>
            </a:pPr>
            <a:r>
              <a:rPr lang="ru-RU" sz="2200" b="1" i="0" u="none" strike="noStrike" baseline="0" dirty="0" smtClean="0">
                <a:solidFill>
                  <a:srgbClr val="1F497D"/>
                </a:solidFill>
              </a:rPr>
              <a:t>(среди молодёжи 18-24 года)</a:t>
            </a:r>
            <a:endParaRPr lang="ru-RU" dirty="0">
              <a:solidFill>
                <a:srgbClr val="1F497D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</c:v>
                </c:pt>
                <c:pt idx="1">
                  <c:v>56</c:v>
                </c:pt>
                <c:pt idx="2">
                  <c:v>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70580321690557912"/>
          <c:y val="0.32788178615830915"/>
          <c:w val="0.28137627027390805"/>
          <c:h val="0.3670873048763641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microsoft.com/office/2007/relationships/hdphoto" Target="../media/hdphoto1.wdp"/><Relationship Id="rId7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42037" y="2850022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1F497D"/>
                </a:solidFill>
              </a:rPr>
              <a:t>Акселерационная</a:t>
            </a:r>
            <a:r>
              <a:rPr lang="ru-RU" sz="3200" b="1" dirty="0" smtClean="0">
                <a:solidFill>
                  <a:schemeClr val="tx2"/>
                </a:solidFill>
              </a:rPr>
              <a:t> программа Ставропольского ГАУ </a:t>
            </a:r>
            <a:r>
              <a:rPr lang="ru-RU" sz="3200" b="1" cap="all" dirty="0" smtClean="0">
                <a:solidFill>
                  <a:schemeClr val="tx2"/>
                </a:solidFill>
              </a:rPr>
              <a:t>«</a:t>
            </a:r>
            <a:r>
              <a:rPr lang="ru-RU" sz="3200" b="1" cap="all" dirty="0">
                <a:solidFill>
                  <a:schemeClr val="tx2"/>
                </a:solidFill>
              </a:rPr>
              <a:t>Agro&amp;InfraUP</a:t>
            </a:r>
            <a:r>
              <a:rPr lang="ru-RU" sz="3200" b="1" cap="all" dirty="0" smtClean="0">
                <a:solidFill>
                  <a:schemeClr val="tx2"/>
                </a:solidFill>
              </a:rPr>
              <a:t>»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27792" y="9464675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642037" y="6721475"/>
            <a:ext cx="60117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Проект: «</a:t>
            </a:r>
            <a:r>
              <a:rPr lang="en-US" sz="4000" dirty="0" smtClean="0">
                <a:solidFill>
                  <a:srgbClr val="1F497D"/>
                </a:solidFill>
              </a:rPr>
              <a:t>AgroTourOrganic</a:t>
            </a:r>
            <a:r>
              <a:rPr lang="ru-RU" sz="4000" dirty="0" smtClean="0">
                <a:solidFill>
                  <a:srgbClr val="1F497D"/>
                </a:solidFill>
              </a:rPr>
              <a:t>»</a:t>
            </a:r>
            <a:endParaRPr lang="ru-RU" sz="4000" dirty="0">
              <a:solidFill>
                <a:srgbClr val="1F497D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42037" y="4014228"/>
            <a:ext cx="88004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1F497D"/>
                </a:solidFill>
              </a:rPr>
              <a:t>Кубанский государственный аграрный университет имени И. Т. Трубилина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0469" y="6013589"/>
            <a:ext cx="69129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4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 команды: «</a:t>
            </a:r>
            <a:r>
              <a:rPr lang="en-US" sz="4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AgroInn</a:t>
            </a:r>
            <a:r>
              <a:rPr lang="ru-RU" sz="4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4000" dirty="0">
              <a:solidFill>
                <a:srgbClr val="1F497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35869" y="7468626"/>
            <a:ext cx="11819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1F497D"/>
                </a:solidFill>
              </a:rPr>
              <a:t>Слоган: «</a:t>
            </a:r>
            <a:r>
              <a:rPr lang="ru-RU" sz="4000" dirty="0">
                <a:solidFill>
                  <a:srgbClr val="1F497D"/>
                </a:solidFill>
              </a:rPr>
              <a:t>Сельское хозяйство </a:t>
            </a:r>
            <a:r>
              <a:rPr lang="ru-RU" sz="4000" dirty="0" smtClean="0">
                <a:solidFill>
                  <a:srgbClr val="1F497D"/>
                </a:solidFill>
              </a:rPr>
              <a:t>через призму туризма» </a:t>
            </a:r>
            <a:endParaRPr lang="ru-RU" sz="4000" dirty="0">
              <a:solidFill>
                <a:srgbClr val="1F497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3250" y="2454275"/>
            <a:ext cx="13258800" cy="342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Проблемы: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Неразвитость сельского туризма в Краснодарском крае</a:t>
            </a:r>
            <a:b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Недостаток молодёжи в сельской местности</a:t>
            </a:r>
            <a:b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3200" dirty="0">
                <a:solidFill>
                  <a:srgbClr val="1F497D"/>
                </a:solidFill>
              </a:rPr>
              <a:t>П</a:t>
            </a:r>
            <a:r>
              <a:rPr lang="ru-RU" sz="3200" dirty="0" smtClean="0">
                <a:solidFill>
                  <a:srgbClr val="1F497D"/>
                </a:solidFill>
              </a:rPr>
              <a:t>овышенный </a:t>
            </a:r>
            <a:r>
              <a:rPr lang="ru-RU" sz="3200" dirty="0">
                <a:solidFill>
                  <a:srgbClr val="1F497D"/>
                </a:solidFill>
              </a:rPr>
              <a:t>спроса городского населения на органическую продукцию</a:t>
            </a:r>
            <a:endParaRPr lang="ru-RU" sz="3200" dirty="0" smtClean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sz="3200" i="1" dirty="0">
              <a:solidFill>
                <a:schemeClr val="tx2">
                  <a:lumMod val="75000"/>
                </a:schemeClr>
              </a:solidFill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03250" y="5884253"/>
            <a:ext cx="18592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</a:t>
            </a: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темы</a:t>
            </a:r>
          </a:p>
          <a:p>
            <a:pPr lvl="0"/>
            <a:endParaRPr lang="ru-RU" sz="3200" dirty="0" smtClean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smtClean="0">
                <a:solidFill>
                  <a:srgbClr val="1F497D"/>
                </a:solidFill>
              </a:rPr>
              <a:t>Органический агротуризм </a:t>
            </a:r>
            <a:r>
              <a:rPr lang="ru-RU" sz="3200" dirty="0">
                <a:solidFill>
                  <a:srgbClr val="1F497D"/>
                </a:solidFill>
              </a:rPr>
              <a:t>в Краснодарском крае может и должен стать привлекательным видом предпринимательской деятельности на территории сельской местности. Актуальность этого вида деятельности проявляется в его воздействии как на экономику, так и на решение социально-культурных проблем села.</a:t>
            </a:r>
            <a:endParaRPr lang="ru-RU" sz="3200" dirty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0450" y="3063875"/>
            <a:ext cx="15544800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Целью нашего проекта является создание туристического маршрута по предприятиям производящим органическую </a:t>
            </a: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продукцию в </a:t>
            </a:r>
            <a:r>
              <a:rPr lang="ru-RU" sz="320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Краснодарском крае.</a:t>
            </a:r>
            <a:endParaRPr lang="ru-RU" sz="3200" dirty="0" smtClean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1026" name="Picture 2" descr="https://nutribuddy.com/wp-content/uploads/2019/05/organic_ingredient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22" y="5654675"/>
            <a:ext cx="6519220" cy="450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tvoyproduct.ru/files/company/233470/cdafd8dfdc6215dc0e0103f7fec08c9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0" y="5654675"/>
            <a:ext cx="6530333" cy="450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2028" y="2301875"/>
            <a:ext cx="19331221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Агентство развития сельских инициатив провело исследование среди россиян на тему «Туристическая поездка в сельскую местность».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71813014"/>
              </p:ext>
            </p:extLst>
          </p:nvPr>
        </p:nvGraphicFramePr>
        <p:xfrm>
          <a:off x="679450" y="3673475"/>
          <a:ext cx="5943600" cy="5752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05253813"/>
              </p:ext>
            </p:extLst>
          </p:nvPr>
        </p:nvGraphicFramePr>
        <p:xfrm>
          <a:off x="7156450" y="3673475"/>
          <a:ext cx="5943600" cy="5783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163376933"/>
              </p:ext>
            </p:extLst>
          </p:nvPr>
        </p:nvGraphicFramePr>
        <p:xfrm>
          <a:off x="13693774" y="3673475"/>
          <a:ext cx="59436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8232" y="3140075"/>
            <a:ext cx="18530217" cy="6079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</a:rPr>
              <a:t>Рынок </a:t>
            </a:r>
            <a:r>
              <a:rPr lang="ru-RU" sz="3200" dirty="0">
                <a:solidFill>
                  <a:srgbClr val="1F497D"/>
                </a:solidFill>
              </a:rPr>
              <a:t>агротуруслуг не сформирован, конкуренция на первых этапах его становления достаточно высока. Но мы достаточно оптимистично смотрим в будущее </a:t>
            </a:r>
            <a:r>
              <a:rPr lang="ru-RU" sz="3200" dirty="0" smtClean="0">
                <a:solidFill>
                  <a:srgbClr val="1F497D"/>
                </a:solidFill>
              </a:rPr>
              <a:t>нашего проекта.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rgbClr val="1F497D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</a:rPr>
              <a:t>Преимущества агротуризма перед традиционным туризмом: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solidFill>
                  <a:srgbClr val="1F497D"/>
                </a:solidFill>
              </a:rPr>
              <a:t>Р</a:t>
            </a:r>
            <a:r>
              <a:rPr lang="ru-RU" sz="3200" dirty="0" smtClean="0">
                <a:solidFill>
                  <a:srgbClr val="1F497D"/>
                </a:solidFill>
              </a:rPr>
              <a:t>азвитие </a:t>
            </a:r>
            <a:r>
              <a:rPr lang="ru-RU" sz="3200" dirty="0">
                <a:solidFill>
                  <a:srgbClr val="1F497D"/>
                </a:solidFill>
              </a:rPr>
              <a:t>производства экологически чистых продуктов питания</a:t>
            </a:r>
            <a:r>
              <a:rPr lang="ru-RU" sz="3200" dirty="0" smtClean="0">
                <a:solidFill>
                  <a:srgbClr val="1F497D"/>
                </a:solidFill>
              </a:rPr>
              <a:t>;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3200" dirty="0">
                <a:solidFill>
                  <a:srgbClr val="1F497D"/>
                </a:solidFill>
              </a:rPr>
              <a:t>У</a:t>
            </a:r>
            <a:r>
              <a:rPr lang="ru-RU" sz="3200" dirty="0" smtClean="0">
                <a:solidFill>
                  <a:srgbClr val="1F497D"/>
                </a:solidFill>
              </a:rPr>
              <a:t>величение </a:t>
            </a:r>
            <a:r>
              <a:rPr lang="ru-RU" sz="3200" dirty="0">
                <a:solidFill>
                  <a:srgbClr val="1F497D"/>
                </a:solidFill>
              </a:rPr>
              <a:t>финансовых потоков на </a:t>
            </a:r>
            <a:r>
              <a:rPr lang="ru-RU" sz="3200" dirty="0" smtClean="0">
                <a:solidFill>
                  <a:srgbClr val="1F497D"/>
                </a:solidFill>
              </a:rPr>
              <a:t>селе;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3200" dirty="0">
                <a:solidFill>
                  <a:srgbClr val="1F497D"/>
                </a:solidFill>
              </a:rPr>
              <a:t>П</a:t>
            </a:r>
            <a:r>
              <a:rPr lang="ru-RU" sz="3200" dirty="0" smtClean="0">
                <a:solidFill>
                  <a:srgbClr val="1F497D"/>
                </a:solidFill>
              </a:rPr>
              <a:t>риток </a:t>
            </a:r>
            <a:r>
              <a:rPr lang="ru-RU" sz="3200" dirty="0">
                <a:solidFill>
                  <a:srgbClr val="1F497D"/>
                </a:solidFill>
              </a:rPr>
              <a:t>инвестиций как в инфраструктуру и сервис на селе, так и в охрану природы</a:t>
            </a:r>
            <a:r>
              <a:rPr lang="ru-RU" sz="3200" dirty="0" smtClean="0">
                <a:solidFill>
                  <a:srgbClr val="1F497D"/>
                </a:solidFill>
              </a:rPr>
              <a:t>;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3200" dirty="0">
                <a:solidFill>
                  <a:srgbClr val="1F497D"/>
                </a:solidFill>
              </a:rPr>
              <a:t> </a:t>
            </a:r>
            <a:r>
              <a:rPr lang="ru-RU" sz="3200" dirty="0" smtClean="0">
                <a:solidFill>
                  <a:srgbClr val="1F497D"/>
                </a:solidFill>
              </a:rPr>
              <a:t>Повышение </a:t>
            </a:r>
            <a:r>
              <a:rPr lang="ru-RU" sz="3200" dirty="0">
                <a:solidFill>
                  <a:srgbClr val="1F497D"/>
                </a:solidFill>
              </a:rPr>
              <a:t>роли и значимости местного самоуправления</a:t>
            </a:r>
            <a:r>
              <a:rPr lang="ru-RU" sz="3200" dirty="0" smtClean="0">
                <a:solidFill>
                  <a:srgbClr val="1F497D"/>
                </a:solidFill>
              </a:rPr>
              <a:t>;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3200" dirty="0">
                <a:solidFill>
                  <a:srgbClr val="1F497D"/>
                </a:solidFill>
              </a:rPr>
              <a:t>Р</a:t>
            </a:r>
            <a:r>
              <a:rPr lang="ru-RU" sz="3200" dirty="0" smtClean="0">
                <a:solidFill>
                  <a:srgbClr val="1F497D"/>
                </a:solidFill>
              </a:rPr>
              <a:t>азвитие </a:t>
            </a:r>
            <a:r>
              <a:rPr lang="ru-RU" sz="3200" dirty="0">
                <a:solidFill>
                  <a:srgbClr val="1F497D"/>
                </a:solidFill>
              </a:rPr>
              <a:t>агротуризма меняет в лучшую сторону традиционную структуру сельскохозяйственного </a:t>
            </a:r>
            <a:r>
              <a:rPr lang="ru-RU" sz="3200" dirty="0" smtClean="0">
                <a:solidFill>
                  <a:srgbClr val="1F497D"/>
                </a:solidFill>
              </a:rPr>
              <a:t>производства.</a:t>
            </a:r>
            <a:endParaRPr lang="ru-RU" sz="3200" dirty="0">
              <a:solidFill>
                <a:srgbClr val="1F497D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7050" y="3216275"/>
            <a:ext cx="17455077" cy="3766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 наш взгляд время реализации проекта – 1 год.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Этапы реализации: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 квартал – Создание карты туристического маршрута;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 квартал – </a:t>
            </a:r>
            <a:r>
              <a:rPr lang="ru-RU" sz="3200" dirty="0">
                <a:solidFill>
                  <a:srgbClr val="1F497D"/>
                </a:solidFill>
              </a:rPr>
              <a:t>Расчет количества ресурсов, необходимых для выполнения проекта</a:t>
            </a: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 квартал </a:t>
            </a: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Создание и реализация агротура;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sz="3200" dirty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квартал </a:t>
            </a: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Сравнение планируемых и реальных результатов, анализ успехов и ошибок.</a:t>
            </a:r>
            <a:endParaRPr lang="ru-RU" sz="3200" dirty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1850" y="2149475"/>
            <a:ext cx="17602200" cy="751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Члены команды:</a:t>
            </a:r>
          </a:p>
          <a:p>
            <a:endParaRPr lang="ru-RU" sz="3200" i="1" dirty="0" smtClean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Мхитарян Светлана Эдиковна</a:t>
            </a:r>
            <a:r>
              <a:rPr lang="ru-RU" sz="3200" i="1" dirty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лидер команды, отвечает за организацию проекта, налаживает связи с производителями органических продуктов питания.</a:t>
            </a:r>
          </a:p>
          <a:p>
            <a:endParaRPr lang="ru-RU" sz="3200" dirty="0" smtClean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Ляхов Андрей Игоревич </a:t>
            </a: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отвечает за информационное обеспечение, сбор и анализ необходимой информации для проекта.</a:t>
            </a:r>
          </a:p>
          <a:p>
            <a:endParaRPr lang="ru-RU" sz="3200" dirty="0" smtClean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Красный Александр Александрович </a:t>
            </a: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сбор информации для туристической карты, сравнительный анализ результатов проекта.</a:t>
            </a:r>
          </a:p>
          <a:p>
            <a:endParaRPr lang="ru-RU" sz="3200" dirty="0" smtClean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Проектный наставник:</a:t>
            </a:r>
          </a:p>
          <a:p>
            <a:endParaRPr lang="ru-RU" sz="3200" i="1" dirty="0" smtClean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Плотникова Елена Владимировна </a:t>
            </a:r>
            <a:r>
              <a:rPr lang="ru-RU" sz="32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endParaRPr lang="ru-RU" sz="3200" i="1" dirty="0">
              <a:solidFill>
                <a:srgbClr val="1F497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96201" y="4796833"/>
            <a:ext cx="16840200" cy="1850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i="1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55650" y="8093075"/>
            <a:ext cx="7046737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1F497D"/>
                </a:solidFill>
              </a:rPr>
              <a:t>Контактные данные:</a:t>
            </a:r>
          </a:p>
          <a:p>
            <a:endParaRPr lang="ru-RU" sz="3200" dirty="0" smtClean="0">
              <a:solidFill>
                <a:srgbClr val="1F497D"/>
              </a:solidFill>
            </a:endParaRPr>
          </a:p>
          <a:p>
            <a:r>
              <a:rPr lang="en-US" sz="3200" dirty="0" smtClean="0">
                <a:solidFill>
                  <a:srgbClr val="1F497D"/>
                </a:solidFill>
              </a:rPr>
              <a:t>E-mail</a:t>
            </a:r>
            <a:r>
              <a:rPr lang="ru-RU" sz="3200" dirty="0" smtClean="0">
                <a:solidFill>
                  <a:srgbClr val="1F497D"/>
                </a:solidFill>
              </a:rPr>
              <a:t>: </a:t>
            </a:r>
            <a:r>
              <a:rPr lang="en-US" sz="3200" dirty="0">
                <a:solidFill>
                  <a:srgbClr val="1F497D"/>
                </a:solidFill>
              </a:rPr>
              <a:t>mhitaransvetlana224@gmail.com</a:t>
            </a:r>
            <a:endParaRPr lang="ru-RU" sz="3200" dirty="0" smtClean="0">
              <a:solidFill>
                <a:srgbClr val="1F497D"/>
              </a:solidFill>
            </a:endParaRPr>
          </a:p>
          <a:p>
            <a:endParaRPr lang="ru-RU" sz="3200" dirty="0">
              <a:solidFill>
                <a:srgbClr val="1F497D"/>
              </a:solidFill>
            </a:endParaRPr>
          </a:p>
          <a:p>
            <a:r>
              <a:rPr lang="ru-RU" sz="3200" dirty="0" smtClean="0">
                <a:solidFill>
                  <a:srgbClr val="1F497D"/>
                </a:solidFill>
              </a:rPr>
              <a:t>Тел: 8-988-353-30-71</a:t>
            </a:r>
            <a:endParaRPr lang="ru-RU" sz="32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21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Words>400</Words>
  <Application>Microsoft Office PowerPoint</Application>
  <PresentationFormat>Произвольный</PresentationFormat>
  <Paragraphs>58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Lato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Натуся Машек</cp:lastModifiedBy>
  <cp:revision>38</cp:revision>
  <dcterms:created xsi:type="dcterms:W3CDTF">2022-06-08T08:32:52Z</dcterms:created>
  <dcterms:modified xsi:type="dcterms:W3CDTF">2022-11-01T19:39:12Z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