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DDED8C7-19EF-448D-B7BD-0FE017C8869B}">
  <a:tblStyle styleId="{4DDED8C7-19EF-448D-B7BD-0FE017C8869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FADEF5E-9BE6-4769-95EA-7D682009C95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c013e0b3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4" name="Google Shape;84;g2c013e0b3a9_0_0:notes"/>
          <p:cNvSpPr/>
          <p:nvPr>
            <p:ph idx="2" type="sldImg"/>
          </p:nvPr>
        </p:nvSpPr>
        <p:spPr>
          <a:xfrm>
            <a:off x="123913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013e0b3a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g2c013e0b3a9_0_6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c013e0b3a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2c013e0b3a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5.png"/><Relationship Id="rId7" Type="http://schemas.openxmlformats.org/officeDocument/2006/relationships/image" Target="../media/image15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/>
          <p:nvPr>
            <p:ph type="title"/>
          </p:nvPr>
        </p:nvSpPr>
        <p:spPr>
          <a:xfrm>
            <a:off x="456827" y="1257875"/>
            <a:ext cx="5955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Интерактивная платформа для быстрого реагирования</a:t>
            </a:r>
            <a:endParaRPr sz="3100"/>
          </a:p>
        </p:txBody>
      </p:sp>
      <p:pic>
        <p:nvPicPr>
          <p:cNvPr id="62" name="Google Shape;6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31113" y="179388"/>
            <a:ext cx="1225975" cy="516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8" y="638475"/>
            <a:ext cx="91056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Что из себя представляет эта платформа?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0" y="1055700"/>
            <a:ext cx="87369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6" name="Google Shape;76;p1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78" name="Google Shape;78;p13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79" name="Google Shape;79;p13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1" name="Google Shape;8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36050" y="1366800"/>
            <a:ext cx="3471900" cy="34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title"/>
          </p:nvPr>
        </p:nvSpPr>
        <p:spPr>
          <a:xfrm>
            <a:off x="1157550" y="734325"/>
            <a:ext cx="7498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359550" y="1377238"/>
            <a:ext cx="8424900" cy="39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1"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i="1" lang="ru" sz="1700" u="none" cap="none" strike="noStrike">
                <a:solidFill>
                  <a:schemeClr val="lt2"/>
                </a:solidFill>
              </a:rPr>
              <a:t>масштаб решаемой задачи</a:t>
            </a:r>
            <a:r>
              <a:rPr i="1" lang="ru" sz="1700">
                <a:solidFill>
                  <a:schemeClr val="lt2"/>
                </a:solidFill>
              </a:rPr>
              <a:t> - </a:t>
            </a:r>
            <a:r>
              <a:rPr lang="ru" sz="1700">
                <a:solidFill>
                  <a:schemeClr val="lt2"/>
                </a:solidFill>
              </a:rPr>
              <a:t>региональный</a:t>
            </a:r>
            <a:endParaRPr sz="1700">
              <a:solidFill>
                <a:schemeClr val="lt2"/>
              </a:solidFill>
            </a:endParaRPr>
          </a:p>
          <a:p>
            <a:pPr indent="-336550" lvl="0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i="1" lang="ru" sz="1700">
                <a:solidFill>
                  <a:schemeClr val="lt2"/>
                </a:solidFill>
              </a:rPr>
              <a:t>П</a:t>
            </a:r>
            <a:r>
              <a:rPr i="1" lang="ru" sz="1700" u="none" cap="none" strike="noStrike">
                <a:solidFill>
                  <a:schemeClr val="lt2"/>
                </a:solidFill>
              </a:rPr>
              <a:t>ольза решения данной задачи для региона:</a:t>
            </a:r>
            <a:endParaRPr i="1" sz="1700" u="none" cap="none" strike="noStrike">
              <a:solidFill>
                <a:schemeClr val="lt2"/>
              </a:solidFill>
            </a:endParaRPr>
          </a:p>
          <a:p>
            <a:pPr indent="-3365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AutoNum type="arabicPeriod"/>
            </a:pPr>
            <a:r>
              <a:rPr lang="ru" sz="1700">
                <a:solidFill>
                  <a:schemeClr val="lt2"/>
                </a:solidFill>
              </a:rPr>
              <a:t>Снижение количества производственных аварий, что может улучшить общие показатели безопасности в регионе</a:t>
            </a:r>
            <a:endParaRPr sz="1700" u="none" cap="none" strike="noStrike">
              <a:solidFill>
                <a:schemeClr val="lt2"/>
              </a:solidFill>
            </a:endParaRPr>
          </a:p>
          <a:p>
            <a:pPr indent="-33655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Raleway"/>
              <a:buAutoNum type="arabicPeriod"/>
            </a:pPr>
            <a:r>
              <a:rPr lang="ru" sz="1700">
                <a:solidFill>
                  <a:schemeClr val="lt2"/>
                </a:solidFill>
              </a:rPr>
              <a:t>Сохранение жизни и здоровья работников. Аварии зачастую несут вред жизни и здоровья работников предприятий.</a:t>
            </a:r>
            <a:endParaRPr sz="1700">
              <a:solidFill>
                <a:schemeClr val="lt2"/>
              </a:solidFill>
            </a:endParaRPr>
          </a:p>
          <a:p>
            <a:pPr indent="-336550" lvl="0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i="1" lang="ru" sz="1700">
                <a:solidFill>
                  <a:srgbClr val="132C40"/>
                </a:solidFill>
              </a:rPr>
              <a:t>Польза решения данной задачи для конкретных предприятий;</a:t>
            </a:r>
            <a:endParaRPr i="1" sz="1700">
              <a:solidFill>
                <a:srgbClr val="132C40"/>
              </a:solidFill>
            </a:endParaRPr>
          </a:p>
          <a:p>
            <a:pPr indent="-336550" lvl="0" marL="457200" rtl="0" algn="ctr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eriod"/>
            </a:pPr>
            <a:r>
              <a:rPr lang="ru" sz="1700">
                <a:solidFill>
                  <a:srgbClr val="132C40"/>
                </a:solidFill>
              </a:rPr>
              <a:t>Повышение уровня безопасности и снижение рисков несчастных случаев.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ctr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eriod"/>
            </a:pPr>
            <a:r>
              <a:rPr lang="ru" sz="1700">
                <a:solidFill>
                  <a:srgbClr val="132C40"/>
                </a:solidFill>
              </a:rPr>
              <a:t>Сокращение простоев и затрат, связанных с инцидентами.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aleway"/>
              <a:buAutoNum type="arabicPeriod"/>
            </a:pPr>
            <a:r>
              <a:rPr lang="ru" sz="1700">
                <a:solidFill>
                  <a:schemeClr val="dk2"/>
                </a:solidFill>
              </a:rPr>
              <a:t>Финансовые потери для предприятия. Несчастные случаи на производстве часто надолго парализуют работу предприятия, создавая существенные финансовые потери для предприятия. </a:t>
            </a:r>
            <a:endParaRPr sz="1700">
              <a:solidFill>
                <a:srgbClr val="132C40"/>
              </a:solidFill>
            </a:endParaRPr>
          </a:p>
          <a:p>
            <a:pPr indent="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</a:endParaRPr>
          </a:p>
          <a:p>
            <a:pPr indent="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90" name="Google Shape;90;p14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91" name="Google Shape;91;p14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60399" y="690400"/>
            <a:ext cx="9083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АУДИТОРИЯ: Агрокомплексы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456825" y="2035248"/>
            <a:ext cx="7993200" cy="26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101" name="Google Shape;101;p15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102" name="Google Shape;102;p15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4" name="Google Shape;10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7890" y="1512125"/>
            <a:ext cx="5772261" cy="356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title"/>
          </p:nvPr>
        </p:nvSpPr>
        <p:spPr>
          <a:xfrm>
            <a:off x="19208" y="646825"/>
            <a:ext cx="91056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139600" y="1234775"/>
            <a:ext cx="8965800" cy="3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</a:rPr>
              <a:t>1. Отсутствие или несвоевременное реагирование на инциденты, которые приводят к авариям 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</a:rPr>
              <a:t>2. Недостаточная мотивации работодателей и работников к соблюдению требований охраны труда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</a:rPr>
              <a:t>3. Ограниченность применения мер предупредительного и профилактического характера в сфере трудовых отношений.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</a:rPr>
              <a:t>4. Расширение контроля и влияния со стороны работодателя на всей территории предприятия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solidFill>
                  <a:schemeClr val="dk2"/>
                </a:solidFill>
              </a:rPr>
              <a:t>5. Увеличение охвата проверочными и предупредительно-профилактическими мероприятиями хозяйствующих субъектов, так как внутренние и внешние проверки объекта не всегда выявляют поломки и сбои оборудования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113" name="Google Shape;113;p16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114" name="Google Shape;114;p16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>
            <p:ph type="title"/>
          </p:nvPr>
        </p:nvSpPr>
        <p:spPr>
          <a:xfrm>
            <a:off x="0" y="773650"/>
            <a:ext cx="90477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ФОРМУЛА ЦЕННОСТНОГО </a:t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ПРЕДЛОЖЕНИЯ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123" name="Google Shape;123;p17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124" name="Google Shape;124;p17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" name="Google Shape;126;p17"/>
          <p:cNvSpPr txBox="1"/>
          <p:nvPr/>
        </p:nvSpPr>
        <p:spPr>
          <a:xfrm>
            <a:off x="432326" y="2046525"/>
            <a:ext cx="8233200" cy="26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- Обеспечение быстрого и эффективного реагирования на инциденты, за счет внедрения интерактивной карты предприятия</a:t>
            </a:r>
            <a:endParaRPr sz="1800">
              <a:solidFill>
                <a:schemeClr val="dk2"/>
              </a:solidFill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- Интеграция с существующими системами безопасности и управления. </a:t>
            </a:r>
            <a:endParaRPr sz="1800">
              <a:solidFill>
                <a:schemeClr val="dk2"/>
              </a:solidFill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</a:rPr>
              <a:t>- Использование передовых технологий, таких как ГИС-система Fiji и система хранения данных inforussia, а для того, чтобы сами работники могли оповещать о сбоях на производстве внедрим систему youla</a:t>
            </a:r>
            <a:endParaRPr sz="1800">
              <a:solidFill>
                <a:schemeClr val="dk2"/>
              </a:solidFill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>
            <p:ph type="title"/>
          </p:nvPr>
        </p:nvSpPr>
        <p:spPr>
          <a:xfrm>
            <a:off x="43999" y="646825"/>
            <a:ext cx="90615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0" y="1334575"/>
            <a:ext cx="9144000" cy="38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На каждое предприятие, где планируется внедрить интерактивную платформу, следует приобрести отдельный сервер, в качестве дополнительно безопасности и оптимизации работы приложения, а также следует установить каждому сотруднику само мобильное приложение , на котором он и будет информировать сотрудников и работодателя о возможных инцидентах 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Для производства данной платформы потребуется отдел специалистов в сфере IT,которые смогут корректную работу приложения для каждого сотрудника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Из технологических операций и действий следует сделать два программный код для мобильного приложения(1 из которых версия для работодателя, а второй для сотрудников), все остальные будут представлять из себя подобные копии, с небольшими изменениями и корректировками, характеризующиеся другими предприятиями.  </a:t>
            </a:r>
            <a:endParaRPr sz="17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135" name="Google Shape;135;p18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title"/>
          </p:nvPr>
        </p:nvSpPr>
        <p:spPr>
          <a:xfrm>
            <a:off x="0" y="575300"/>
            <a:ext cx="9144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КОНКУРЕНТЫ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43" name="Google Shape;143;p1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145" name="Google Shape;145;p19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8" name="Google Shape;148;p19"/>
          <p:cNvGraphicFramePr/>
          <p:nvPr/>
        </p:nvGraphicFramePr>
        <p:xfrm>
          <a:off x="361900" y="989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{4DDED8C7-19EF-448D-B7BD-0FE017C8869B}</a:tableStyleId>
              </a:tblPr>
              <a:tblGrid>
                <a:gridCol w="2145425"/>
                <a:gridCol w="2145425"/>
                <a:gridCol w="2145425"/>
                <a:gridCol w="2145425"/>
              </a:tblGrid>
              <a:tr h="284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Компания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Продукт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Назначение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Цена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441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Цифра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Диспетчер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Получение объективных данных а работе производственного оборудования в реальном времени.</a:t>
                      </a:r>
                      <a:endParaRPr sz="9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§ Учет работы производственного персонала.</a:t>
                      </a:r>
                      <a:endParaRPr sz="9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§ Выявление основных причин простоя оборудования с целью оптимизации бизнес процессов.</a:t>
                      </a:r>
                      <a:endParaRPr sz="9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§ Автоматизация механизма передачи управляющих программ на оборудование.</a:t>
                      </a:r>
                      <a:endParaRPr sz="9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§ Сокращение реакции производственного персонала на внештатные ситуации.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/>
                </a:tc>
              </a:tr>
              <a:tr h="767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Твинпро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Бастион - 3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Охрана предприятия с помощью специальной платформы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/>
                </a:tc>
              </a:tr>
              <a:tr h="309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ЕВРАЗ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Охота на риски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 выявленные риски и нарушения работы труда на производств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187275" y="1181550"/>
            <a:ext cx="89181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highlight>
                  <a:srgbClr val="FFFFFF"/>
                </a:highlight>
              </a:rPr>
              <a:t>Продукт будет приобретаться при покупки лицензии</a:t>
            </a:r>
            <a:endParaRPr sz="17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highlight>
                  <a:srgbClr val="FFFFFF"/>
                </a:highlight>
              </a:rPr>
              <a:t>Ключевые ресурсы:</a:t>
            </a:r>
            <a:endParaRPr sz="17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highlight>
                  <a:srgbClr val="FFFFFF"/>
                </a:highlight>
              </a:rPr>
              <a:t> - Технологическая инфраструктура для обеспечения надежности и безопасности платформы</a:t>
            </a:r>
            <a:endParaRPr sz="17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highlight>
                  <a:srgbClr val="FFFFFF"/>
                </a:highlight>
              </a:rPr>
              <a:t> - Команда разработчиков и специалистов по безопасности</a:t>
            </a:r>
            <a:endParaRPr sz="17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highlight>
                  <a:srgbClr val="FFFFFF"/>
                </a:highlight>
              </a:rPr>
              <a:t>- Партнерства с поставщиками данных и технологий. </a:t>
            </a:r>
            <a:endParaRPr sz="17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highlight>
                  <a:srgbClr val="FFFFFF"/>
                </a:highlight>
              </a:rPr>
              <a:t>Ключевые виды деятельности:</a:t>
            </a:r>
            <a:endParaRPr sz="17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highlight>
                  <a:srgbClr val="FFFFFF"/>
                </a:highlight>
              </a:rPr>
              <a:t> - Разработка и обновление программного обеспечения</a:t>
            </a:r>
            <a:endParaRPr sz="17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highlight>
                  <a:srgbClr val="FFFFFF"/>
                </a:highlight>
              </a:rPr>
              <a:t>- Поддержка и обслуживание клиентов</a:t>
            </a:r>
            <a:endParaRPr sz="17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highlight>
                  <a:srgbClr val="FFFFFF"/>
                </a:highlight>
              </a:rPr>
              <a:t> - Маркетинг и продвижение платформы на рынке. </a:t>
            </a:r>
            <a:endParaRPr sz="1700"/>
          </a:p>
        </p:txBody>
      </p:sp>
      <p:sp>
        <p:nvSpPr>
          <p:cNvPr id="154" name="Google Shape;154;p20"/>
          <p:cNvSpPr txBox="1"/>
          <p:nvPr>
            <p:ph type="title"/>
          </p:nvPr>
        </p:nvSpPr>
        <p:spPr>
          <a:xfrm>
            <a:off x="-38625" y="584025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БИЗНЕС-МОДЕЛЬ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157" name="Google Shape;157;p20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158" name="Google Shape;158;p20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Google Shape;159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>
            <p:ph type="title"/>
          </p:nvPr>
        </p:nvSpPr>
        <p:spPr>
          <a:xfrm>
            <a:off x="-38526" y="638475"/>
            <a:ext cx="9144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65" name="Google Shape;165;p21"/>
          <p:cNvSpPr txBox="1"/>
          <p:nvPr/>
        </p:nvSpPr>
        <p:spPr>
          <a:xfrm>
            <a:off x="159225" y="1753150"/>
            <a:ext cx="8872800" cy="29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В ближайшие 3- 4  недели  будет разработано или подходить к этому пилотный проект в виде мобильного  приложения нашей интерактивной платформы</a:t>
            </a:r>
            <a:endParaRPr sz="1800"/>
          </a:p>
        </p:txBody>
      </p:sp>
      <p:pic>
        <p:nvPicPr>
          <p:cNvPr id="166" name="Google Shape;166;p2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168" name="Google Shape;168;p21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169" name="Google Shape;169;p21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/>
          <p:nvPr>
            <p:ph type="title"/>
          </p:nvPr>
        </p:nvSpPr>
        <p:spPr>
          <a:xfrm>
            <a:off x="7" y="563925"/>
            <a:ext cx="910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800">
                <a:solidFill>
                  <a:schemeClr val="dk1"/>
                </a:solidFill>
              </a:rPr>
              <a:t>КОМАНДА СТАРТАПА</a:t>
            </a:r>
            <a:endParaRPr sz="1800">
              <a:solidFill>
                <a:schemeClr val="dk1"/>
              </a:solidFill>
            </a:endParaRPr>
          </a:p>
        </p:txBody>
      </p:sp>
      <p:graphicFrame>
        <p:nvGraphicFramePr>
          <p:cNvPr id="176" name="Google Shape;176;p22"/>
          <p:cNvGraphicFramePr/>
          <p:nvPr/>
        </p:nvGraphicFramePr>
        <p:xfrm>
          <a:off x="10" y="10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{6FADEF5E-9BE6-4769-95EA-7D682009C95A}</a:tableStyleId>
              </a:tblPr>
              <a:tblGrid>
                <a:gridCol w="2430025"/>
                <a:gridCol w="1355525"/>
                <a:gridCol w="4294625"/>
                <a:gridCol w="1025300"/>
              </a:tblGrid>
              <a:tr h="327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8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8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8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8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393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Блинова Влада Алексеевна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душа компании 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поддержка</a:t>
                      </a: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  </a:t>
                      </a: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добиваться</a:t>
                      </a: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гармонии при возникновении конфликтов 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0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Захарова Анастасия Сергеевна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наблюдатель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рассматривает все варианты. Анализирует. Старается предвидеть результат. 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3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Коротенко Ника Николаевна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генератор идей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2A2B2C"/>
                          </a:solidFill>
                        </a:rPr>
                        <a:t>Помогать сбалансировать команду, проведение мозговых штурмов и предложение своих идей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3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Шабалин Александр Владимирович</a:t>
                      </a:r>
                      <a:endParaRPr sz="9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Принятие решений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Винтер Алексей Дмитриевич</a:t>
                      </a:r>
                      <a:endParaRPr sz="9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мотиватор 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2A2B2C"/>
                          </a:solidFill>
                        </a:rPr>
                        <a:t> двигать команду вперёд. Ориентировать на действия, мотивировать себя и других, несмотря на любые проблемы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7" name="Google Shape;177;p22"/>
          <p:cNvSpPr/>
          <p:nvPr/>
        </p:nvSpPr>
        <p:spPr>
          <a:xfrm>
            <a:off x="136800" y="5166350"/>
            <a:ext cx="8870400" cy="323100"/>
          </a:xfrm>
          <a:prstGeom prst="rect">
            <a:avLst/>
          </a:prstGeom>
          <a:noFill/>
          <a:ln cap="flat" cmpd="sng" w="9525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в отношении выбранной роли</a:t>
            </a:r>
            <a:endParaRPr b="0" i="0" sz="10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p22"/>
          <p:cNvSpPr txBox="1"/>
          <p:nvPr>
            <p:ph idx="1" type="body"/>
          </p:nvPr>
        </p:nvSpPr>
        <p:spPr>
          <a:xfrm>
            <a:off x="86968" y="5230213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>
              <a:solidFill>
                <a:srgbClr val="8F00FF"/>
              </a:solidFill>
            </a:endParaRPr>
          </a:p>
        </p:txBody>
      </p:sp>
      <p:pic>
        <p:nvPicPr>
          <p:cNvPr id="179" name="Google Shape;179;p2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pSp>
        <p:nvGrpSpPr>
          <p:cNvPr id="181" name="Google Shape;181;p22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182" name="Google Shape;182;p22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>
            <p:ph type="title"/>
          </p:nvPr>
        </p:nvSpPr>
        <p:spPr>
          <a:xfrm>
            <a:off x="1392600" y="699200"/>
            <a:ext cx="63588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9" name="Google Shape;189;p23"/>
          <p:cNvSpPr txBox="1"/>
          <p:nvPr>
            <p:ph idx="1" type="body"/>
          </p:nvPr>
        </p:nvSpPr>
        <p:spPr>
          <a:xfrm>
            <a:off x="3762825" y="1711700"/>
            <a:ext cx="41928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Контакты: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Номер телефона: 8 929 323 84 50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Почта: mozaikaveri@mail.ru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2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92" name="Google Shape;192;p23"/>
          <p:cNvSpPr/>
          <p:nvPr/>
        </p:nvSpPr>
        <p:spPr>
          <a:xfrm>
            <a:off x="561525" y="2282000"/>
            <a:ext cx="1954200" cy="166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93" name="Google Shape;193;p23"/>
          <p:cNvGrpSpPr/>
          <p:nvPr/>
        </p:nvGrpSpPr>
        <p:grpSpPr>
          <a:xfrm>
            <a:off x="0" y="8350"/>
            <a:ext cx="9144000" cy="638481"/>
            <a:chOff x="0" y="8350"/>
            <a:chExt cx="9144000" cy="638481"/>
          </a:xfrm>
        </p:grpSpPr>
        <p:pic>
          <p:nvPicPr>
            <p:cNvPr id="194" name="Google Shape;194;p23"/>
            <p:cNvPicPr preferRelativeResize="0"/>
            <p:nvPr/>
          </p:nvPicPr>
          <p:blipFill rotWithShape="1">
            <a:blip r:embed="rId3">
              <a:alphaModFix/>
            </a:blip>
            <a:srcRect b="0" l="25406" r="0" t="0"/>
            <a:stretch/>
          </p:blipFill>
          <p:spPr>
            <a:xfrm>
              <a:off x="0" y="8350"/>
              <a:ext cx="9144000" cy="63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99825" y="75803"/>
              <a:ext cx="1175175" cy="4965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6" name="Google Shape;196;p23"/>
          <p:cNvPicPr preferRelativeResize="0"/>
          <p:nvPr/>
        </p:nvPicPr>
        <p:blipFill rotWithShape="1">
          <a:blip r:embed="rId5">
            <a:alphaModFix/>
          </a:blip>
          <a:srcRect b="57951" l="2056" r="0" t="0"/>
          <a:stretch/>
        </p:blipFill>
        <p:spPr>
          <a:xfrm>
            <a:off x="100625" y="1593375"/>
            <a:ext cx="3546475" cy="32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