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  <p:sldMasterId id="2147483659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20104100" cy="11315700"/>
  <p:notesSz cx="20104100" cy="11315700"/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pos="6332">
          <p15:clr>
            <a:srgbClr val="A4A3A4"/>
          </p15:clr>
        </p15:guide>
        <p15:guide id="2" orient="horz" pos="356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642" y="84"/>
      </p:cViewPr>
      <p:guideLst>
        <p:guide pos="6332"/>
        <p:guide orient="horz" pos="35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Титульный слайд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3"/>
          <a:srcRect l="-912" r="6516" b="8319"/>
          <a:stretch/>
        </p:blipFill>
        <p:spPr bwMode="auto"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/>
          <p:cNvSpPr>
            <a:spLocks noGrp="1"/>
          </p:cNvSpPr>
          <p:nvPr>
            <p:ph type="ctrTitle"/>
          </p:nvPr>
        </p:nvSpPr>
        <p:spPr bwMode="auto"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2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>
              <a:defRPr/>
            </a:pPr>
            <a:r>
              <a:rPr lang="ru-RU"/>
              <a:t>Обозначение версионности документа</a:t>
            </a:r>
            <a:endParaRPr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5"/>
          <a:stretch/>
        </p:blipFill>
        <p:spPr bwMode="auto">
          <a:xfrm>
            <a:off x="13009876" y="458195"/>
            <a:ext cx="6407295" cy="5646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итульный слайд">
    <p:bg>
      <p:bgPr>
        <a:blipFill>
          <a:blip r:embed="rId2">
            <a:lum/>
          </a:blip>
          <a:srcRect t="980" b="980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/>
          <a:stretch/>
        </p:blipFill>
        <p:spPr bwMode="auto"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/>
          <p:cNvSpPr>
            <a:spLocks noGrp="1"/>
          </p:cNvSpPr>
          <p:nvPr>
            <p:ph type="ctrTitle"/>
          </p:nvPr>
        </p:nvSpPr>
        <p:spPr bwMode="auto"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2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>
              <a:defRPr/>
            </a:pPr>
            <a:r>
              <a:rPr lang="ru-RU"/>
              <a:t>Обозначение версионности документа</a:t>
            </a:r>
            <a:endParaRPr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13009876" y="725488"/>
            <a:ext cx="6407295" cy="5646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Пользовательский макет">
    <p:bg>
      <p:bgPr>
        <a:blipFill>
          <a:blip r:embed="rId2">
            <a:lum/>
          </a:blip>
          <a:srcRect t="1923" b="192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/>
          <p:cNvSpPr>
            <a:spLocks noGrp="1"/>
          </p:cNvSpPr>
          <p:nvPr>
            <p:ph type="sldNum" idx="15"/>
          </p:nvPr>
        </p:nvSpPr>
        <p:spPr bwMode="auto">
          <a:xfrm>
            <a:off x="14703136" y="10759710"/>
            <a:ext cx="4623943" cy="395969"/>
          </a:xfrm>
        </p:spPr>
        <p:txBody>
          <a:bodyPr/>
          <a:lstStyle/>
          <a:p>
            <a:pPr>
              <a:defRPr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  <p:sp>
        <p:nvSpPr>
          <p:cNvPr id="14" name="Текст 8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>
              <a:defRPr/>
            </a:pPr>
            <a:r>
              <a:rPr lang="ru-RU"/>
              <a:t>Образец подзаголовка</a:t>
            </a:r>
            <a:endParaRPr/>
          </a:p>
          <a:p>
            <a:pPr lvl="0">
              <a:defRPr/>
            </a:pPr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 bwMode="auto"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6" name="Текст 8"/>
          <p:cNvSpPr>
            <a:spLocks noGrp="1"/>
          </p:cNvSpPr>
          <p:nvPr>
            <p:ph type="body" sz="quarter" idx="13"/>
          </p:nvPr>
        </p:nvSpPr>
        <p:spPr bwMode="auto"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0">
              <a:defRPr/>
            </a:pPr>
            <a:endParaRPr lang="ru-RU"/>
          </a:p>
        </p:txBody>
      </p:sp>
      <p:sp>
        <p:nvSpPr>
          <p:cNvPr id="17" name="Текст 8"/>
          <p:cNvSpPr>
            <a:spLocks noGrp="1"/>
          </p:cNvSpPr>
          <p:nvPr>
            <p:ph type="body" sz="quarter" idx="16"/>
          </p:nvPr>
        </p:nvSpPr>
        <p:spPr bwMode="auto"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0">
              <a:defRPr/>
            </a:pPr>
            <a:endParaRPr lang="ru-RU"/>
          </a:p>
        </p:txBody>
      </p:sp>
      <p:sp>
        <p:nvSpPr>
          <p:cNvPr id="18" name="Текст 8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>
              <a:defRPr/>
            </a:pPr>
            <a:r>
              <a:rPr lang="ru-RU"/>
              <a:t>Образец подзаголовка</a:t>
            </a:r>
            <a:endParaRPr/>
          </a:p>
          <a:p>
            <a:pPr lvl="0"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5_Пользовательский макет">
    <p:bg>
      <p:bgPr>
        <a:blipFill>
          <a:blip r:embed="rId2">
            <a:lum/>
          </a:blip>
          <a:srcRect t="1923" b="192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/>
          <p:cNvSpPr>
            <a:spLocks noGrp="1"/>
          </p:cNvSpPr>
          <p:nvPr>
            <p:ph type="sldNum" idx="15"/>
          </p:nvPr>
        </p:nvSpPr>
        <p:spPr bwMode="auto">
          <a:xfrm>
            <a:off x="14703136" y="10759710"/>
            <a:ext cx="4623943" cy="395969"/>
          </a:xfrm>
        </p:spPr>
        <p:txBody>
          <a:bodyPr/>
          <a:lstStyle/>
          <a:p>
            <a:pPr>
              <a:defRPr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  <p:sp>
        <p:nvSpPr>
          <p:cNvPr id="14" name="Текст 8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>
              <a:defRPr/>
            </a:pPr>
            <a:r>
              <a:rPr lang="ru-RU"/>
              <a:t>Образец подзаголовка</a:t>
            </a:r>
            <a:endParaRPr/>
          </a:p>
          <a:p>
            <a:pPr lvl="0">
              <a:defRPr/>
            </a:pPr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 bwMode="auto"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6" name="Текст 8"/>
          <p:cNvSpPr>
            <a:spLocks noGrp="1"/>
          </p:cNvSpPr>
          <p:nvPr>
            <p:ph type="body" sz="quarter" idx="13"/>
          </p:nvPr>
        </p:nvSpPr>
        <p:spPr bwMode="auto"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0"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3_Пользовательский макет">
    <p:bg>
      <p:bgPr>
        <a:blipFill>
          <a:blip r:embed="rId2">
            <a:lum/>
          </a:blip>
          <a:srcRect t="1923" b="192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/>
          <p:cNvSpPr>
            <a:spLocks noGrp="1"/>
          </p:cNvSpPr>
          <p:nvPr>
            <p:ph type="sldNum" idx="15"/>
          </p:nvPr>
        </p:nvSpPr>
        <p:spPr bwMode="auto"/>
        <p:txBody>
          <a:bodyPr/>
          <a:lstStyle/>
          <a:p>
            <a:pPr>
              <a:defRPr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  <p:sp>
        <p:nvSpPr>
          <p:cNvPr id="14" name="Текст 8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>
              <a:defRPr/>
            </a:pPr>
            <a:r>
              <a:rPr lang="ru-RU"/>
              <a:t>Образец подзаголовка</a:t>
            </a:r>
            <a:endParaRPr/>
          </a:p>
          <a:p>
            <a:pPr lvl="0">
              <a:defRPr/>
            </a:pPr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 bwMode="auto"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6" name="Текст 8"/>
          <p:cNvSpPr>
            <a:spLocks noGrp="1"/>
          </p:cNvSpPr>
          <p:nvPr>
            <p:ph type="body" sz="quarter" idx="13"/>
          </p:nvPr>
        </p:nvSpPr>
        <p:spPr bwMode="auto"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0">
              <a:defRPr/>
            </a:pP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6"/>
          </p:nvPr>
        </p:nvSpPr>
        <p:spPr bwMode="auto"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>
              <a:defRPr/>
            </a:pPr>
            <a:r>
              <a:rPr lang="ru-RU"/>
              <a:t>Вставка </a:t>
            </a:r>
            <a:endParaRPr/>
          </a:p>
          <a:p>
            <a:pPr>
              <a:defRPr/>
            </a:pPr>
            <a:r>
              <a:rPr lang="ru-RU"/>
              <a:t>для изображения</a:t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Пользовательский макет">
    <p:bg>
      <p:bgPr>
        <a:blipFill>
          <a:blip r:embed="rId2">
            <a:lum/>
          </a:blip>
          <a:srcRect t="1923" b="192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/>
        </p:blipFill>
        <p:spPr bwMode="auto"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>
              <a:defRPr/>
            </a:pPr>
            <a:r>
              <a:rPr lang="ru-RU"/>
              <a:t>Образец подзаголовка</a:t>
            </a:r>
            <a:endParaRPr/>
          </a:p>
          <a:p>
            <a:pPr lvl="0"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/>
          <a:stretch/>
        </p:blipFill>
        <p:spPr bwMode="auto"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/>
          <p:cNvSpPr>
            <a:spLocks noGrp="1"/>
          </p:cNvSpPr>
          <p:nvPr>
            <p:ph type="body" sz="quarter" idx="13"/>
          </p:nvPr>
        </p:nvSpPr>
        <p:spPr bwMode="auto"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0"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5"/>
          </p:nvPr>
        </p:nvSpPr>
        <p:spPr bwMode="auto">
          <a:xfrm>
            <a:off x="14703136" y="10759710"/>
            <a:ext cx="4623943" cy="395969"/>
          </a:xfrm>
        </p:spPr>
        <p:txBody>
          <a:bodyPr/>
          <a:lstStyle/>
          <a:p>
            <a:pPr>
              <a:defRPr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4_Пользовательский макет">
    <p:bg>
      <p:bgPr>
        <a:blipFill>
          <a:blip r:embed="rId2">
            <a:lum/>
          </a:blip>
          <a:srcRect t="1923" b="192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/>
        </p:blipFill>
        <p:spPr bwMode="auto"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>
              <a:defRPr/>
            </a:pPr>
            <a:r>
              <a:rPr lang="ru-RU"/>
              <a:t>Образец подзаголовка</a:t>
            </a:r>
            <a:endParaRPr/>
          </a:p>
          <a:p>
            <a:pPr lvl="0"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/>
          <a:stretch/>
        </p:blipFill>
        <p:spPr bwMode="auto"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/>
          <p:cNvSpPr>
            <a:spLocks noGrp="1"/>
          </p:cNvSpPr>
          <p:nvPr>
            <p:ph type="body" sz="quarter" idx="13"/>
          </p:nvPr>
        </p:nvSpPr>
        <p:spPr bwMode="auto"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0"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5"/>
          </p:nvPr>
        </p:nvSpPr>
        <p:spPr bwMode="auto">
          <a:xfrm>
            <a:off x="14703136" y="10759710"/>
            <a:ext cx="4623943" cy="395969"/>
          </a:xfrm>
        </p:spPr>
        <p:txBody>
          <a:bodyPr/>
          <a:lstStyle/>
          <a:p>
            <a:pPr>
              <a:defRPr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  <p:sp>
        <p:nvSpPr>
          <p:cNvPr id="13" name="Текст 8"/>
          <p:cNvSpPr>
            <a:spLocks noGrp="1"/>
          </p:cNvSpPr>
          <p:nvPr>
            <p:ph type="body" sz="quarter" idx="16"/>
          </p:nvPr>
        </p:nvSpPr>
        <p:spPr bwMode="auto"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0"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2_Пользовательский макет">
    <p:bg>
      <p:bgPr>
        <a:blipFill>
          <a:blip r:embed="rId2">
            <a:lum/>
          </a:blip>
          <a:srcRect t="1923" b="192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5"/>
          <a:stretch/>
        </p:blipFill>
        <p:spPr bwMode="auto"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idx="14"/>
          </p:nvPr>
        </p:nvSpPr>
        <p:spPr bwMode="auto"/>
        <p:txBody>
          <a:bodyPr/>
          <a:lstStyle/>
          <a:p>
            <a:pPr>
              <a:defRPr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  <p:sp>
        <p:nvSpPr>
          <p:cNvPr id="13" name="Текст 8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>
              <a:defRPr/>
            </a:pPr>
            <a:r>
              <a:rPr lang="ru-RU"/>
              <a:t>Образец подзаголовка</a:t>
            </a:r>
            <a:endParaRPr/>
          </a:p>
          <a:p>
            <a:pPr lvl="0">
              <a:defRPr/>
            </a:pPr>
            <a:endParaRPr lang="ru-RU"/>
          </a:p>
        </p:txBody>
      </p:sp>
      <p:sp>
        <p:nvSpPr>
          <p:cNvPr id="14" name="Заголовок 1"/>
          <p:cNvSpPr>
            <a:spLocks noGrp="1"/>
          </p:cNvSpPr>
          <p:nvPr>
            <p:ph type="title"/>
          </p:nvPr>
        </p:nvSpPr>
        <p:spPr bwMode="auto"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5" name="Текст 8"/>
          <p:cNvSpPr>
            <a:spLocks noGrp="1"/>
          </p:cNvSpPr>
          <p:nvPr>
            <p:ph type="body" sz="quarter" idx="13"/>
          </p:nvPr>
        </p:nvSpPr>
        <p:spPr bwMode="auto"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0">
              <a:defRPr/>
            </a:pPr>
            <a:endParaRPr lang="ru-RU"/>
          </a:p>
        </p:txBody>
      </p:sp>
      <p:sp>
        <p:nvSpPr>
          <p:cNvPr id="16" name="Текст 8"/>
          <p:cNvSpPr>
            <a:spLocks noGrp="1"/>
          </p:cNvSpPr>
          <p:nvPr>
            <p:ph type="body" sz="quarter" idx="16"/>
          </p:nvPr>
        </p:nvSpPr>
        <p:spPr bwMode="auto"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0"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6_Пользовательский макет">
    <p:bg>
      <p:bgPr>
        <a:blipFill>
          <a:blip r:embed="rId2">
            <a:lum/>
          </a:blip>
          <a:srcRect t="1923" b="192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5"/>
          <a:stretch/>
        </p:blipFill>
        <p:spPr bwMode="auto"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idx="14"/>
          </p:nvPr>
        </p:nvSpPr>
        <p:spPr bwMode="auto"/>
        <p:txBody>
          <a:bodyPr/>
          <a:lstStyle/>
          <a:p>
            <a:pPr>
              <a:defRPr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  <p:sp>
        <p:nvSpPr>
          <p:cNvPr id="13" name="Текст 8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>
              <a:defRPr/>
            </a:pPr>
            <a:r>
              <a:rPr lang="ru-RU"/>
              <a:t>Образец подзаголовка</a:t>
            </a:r>
            <a:endParaRPr/>
          </a:p>
          <a:p>
            <a:pPr lvl="0">
              <a:defRPr/>
            </a:pPr>
            <a:endParaRPr lang="ru-RU"/>
          </a:p>
        </p:txBody>
      </p:sp>
      <p:sp>
        <p:nvSpPr>
          <p:cNvPr id="14" name="Заголовок 1"/>
          <p:cNvSpPr>
            <a:spLocks noGrp="1"/>
          </p:cNvSpPr>
          <p:nvPr>
            <p:ph type="title"/>
          </p:nvPr>
        </p:nvSpPr>
        <p:spPr bwMode="auto"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5" name="Текст 8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894588" y="7261818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>
              <a:defRPr/>
            </a:pPr>
            <a:r>
              <a:rPr lang="ru-RU"/>
              <a:t>Описание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7" hasCustomPrompt="1"/>
          </p:nvPr>
        </p:nvSpPr>
        <p:spPr bwMode="auto"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pPr>
              <a:defRPr/>
            </a:pPr>
            <a:r>
              <a:rPr lang="ru-RU"/>
              <a:t>Фото</a:t>
            </a:r>
            <a:endParaRPr/>
          </a:p>
        </p:txBody>
      </p:sp>
      <p:sp>
        <p:nvSpPr>
          <p:cNvPr id="31" name="Текст 8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 b="1"/>
            </a:lvl1pPr>
          </a:lstStyle>
          <a:p>
            <a:pPr lvl="0">
              <a:defRPr/>
            </a:pPr>
            <a:r>
              <a:rPr lang="ru-RU"/>
              <a:t>Описание</a:t>
            </a:r>
            <a:endParaRPr/>
          </a:p>
        </p:txBody>
      </p:sp>
      <p:sp>
        <p:nvSpPr>
          <p:cNvPr id="35" name="Текст 8"/>
          <p:cNvSpPr>
            <a:spLocks noGrp="1"/>
          </p:cNvSpPr>
          <p:nvPr>
            <p:ph type="body" sz="quarter" idx="19" hasCustomPrompt="1"/>
          </p:nvPr>
        </p:nvSpPr>
        <p:spPr bwMode="auto">
          <a:xfrm>
            <a:off x="5644134" y="7261818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>
              <a:defRPr/>
            </a:pPr>
            <a:r>
              <a:rPr lang="ru-RU"/>
              <a:t>Описание</a:t>
            </a:r>
            <a:endParaRPr/>
          </a:p>
        </p:txBody>
      </p:sp>
      <p:sp>
        <p:nvSpPr>
          <p:cNvPr id="36" name="Рисунок 2"/>
          <p:cNvSpPr>
            <a:spLocks noGrp="1"/>
          </p:cNvSpPr>
          <p:nvPr>
            <p:ph type="pic" sz="quarter" idx="20" hasCustomPrompt="1"/>
          </p:nvPr>
        </p:nvSpPr>
        <p:spPr bwMode="auto">
          <a:xfrm>
            <a:off x="5644895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pPr>
              <a:defRPr/>
            </a:pPr>
            <a:r>
              <a:rPr lang="ru-RU"/>
              <a:t>Фото</a:t>
            </a:r>
            <a:endParaRPr/>
          </a:p>
        </p:txBody>
      </p:sp>
      <p:sp>
        <p:nvSpPr>
          <p:cNvPr id="37" name="Текст 8"/>
          <p:cNvSpPr>
            <a:spLocks noGrp="1"/>
          </p:cNvSpPr>
          <p:nvPr>
            <p:ph type="body" sz="quarter" idx="21" hasCustomPrompt="1"/>
          </p:nvPr>
        </p:nvSpPr>
        <p:spPr bwMode="auto"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 b="1"/>
            </a:lvl1pPr>
          </a:lstStyle>
          <a:p>
            <a:pPr lvl="0">
              <a:defRPr/>
            </a:pPr>
            <a:r>
              <a:rPr lang="ru-RU"/>
              <a:t>Описание</a:t>
            </a:r>
            <a:endParaRPr/>
          </a:p>
        </p:txBody>
      </p:sp>
      <p:sp>
        <p:nvSpPr>
          <p:cNvPr id="38" name="Текст 8"/>
          <p:cNvSpPr>
            <a:spLocks noGrp="1"/>
          </p:cNvSpPr>
          <p:nvPr>
            <p:ph type="body" sz="quarter" idx="22" hasCustomPrompt="1"/>
          </p:nvPr>
        </p:nvSpPr>
        <p:spPr bwMode="auto">
          <a:xfrm>
            <a:off x="10393680" y="7261818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>
              <a:defRPr/>
            </a:pPr>
            <a:r>
              <a:rPr lang="ru-RU"/>
              <a:t>Описание</a:t>
            </a:r>
            <a:endParaRPr/>
          </a:p>
        </p:txBody>
      </p:sp>
      <p:sp>
        <p:nvSpPr>
          <p:cNvPr id="39" name="Рисунок 2"/>
          <p:cNvSpPr>
            <a:spLocks noGrp="1"/>
          </p:cNvSpPr>
          <p:nvPr>
            <p:ph type="pic" sz="quarter" idx="23" hasCustomPrompt="1"/>
          </p:nvPr>
        </p:nvSpPr>
        <p:spPr bwMode="auto"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pPr>
              <a:defRPr/>
            </a:pPr>
            <a:r>
              <a:rPr lang="ru-RU"/>
              <a:t>Фото</a:t>
            </a:r>
            <a:endParaRPr/>
          </a:p>
        </p:txBody>
      </p:sp>
      <p:sp>
        <p:nvSpPr>
          <p:cNvPr id="40" name="Текст 8"/>
          <p:cNvSpPr>
            <a:spLocks noGrp="1"/>
          </p:cNvSpPr>
          <p:nvPr>
            <p:ph type="body" sz="quarter" idx="24" hasCustomPrompt="1"/>
          </p:nvPr>
        </p:nvSpPr>
        <p:spPr bwMode="auto"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 b="1"/>
            </a:lvl1pPr>
          </a:lstStyle>
          <a:p>
            <a:pPr lvl="0">
              <a:defRPr/>
            </a:pPr>
            <a:r>
              <a:rPr lang="ru-RU"/>
              <a:t>Описание</a:t>
            </a:r>
            <a:endParaRPr/>
          </a:p>
        </p:txBody>
      </p:sp>
      <p:sp>
        <p:nvSpPr>
          <p:cNvPr id="41" name="Текст 8"/>
          <p:cNvSpPr>
            <a:spLocks noGrp="1"/>
          </p:cNvSpPr>
          <p:nvPr>
            <p:ph type="body" sz="quarter" idx="25" hasCustomPrompt="1"/>
          </p:nvPr>
        </p:nvSpPr>
        <p:spPr bwMode="auto">
          <a:xfrm>
            <a:off x="15143226" y="7261818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>
              <a:defRPr/>
            </a:pPr>
            <a:r>
              <a:rPr lang="ru-RU"/>
              <a:t>Описание</a:t>
            </a:r>
            <a:endParaRPr/>
          </a:p>
        </p:txBody>
      </p:sp>
      <p:sp>
        <p:nvSpPr>
          <p:cNvPr id="42" name="Рисунок 2"/>
          <p:cNvSpPr>
            <a:spLocks noGrp="1"/>
          </p:cNvSpPr>
          <p:nvPr>
            <p:ph type="pic" sz="quarter" idx="26" hasCustomPrompt="1"/>
          </p:nvPr>
        </p:nvSpPr>
        <p:spPr bwMode="auto"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pPr>
              <a:defRPr/>
            </a:pPr>
            <a:r>
              <a:rPr lang="ru-RU"/>
              <a:t>Фото</a:t>
            </a:r>
            <a:endParaRPr/>
          </a:p>
        </p:txBody>
      </p:sp>
      <p:sp>
        <p:nvSpPr>
          <p:cNvPr id="43" name="Текст 8"/>
          <p:cNvSpPr>
            <a:spLocks noGrp="1"/>
          </p:cNvSpPr>
          <p:nvPr>
            <p:ph type="body" sz="quarter" idx="27" hasCustomPrompt="1"/>
          </p:nvPr>
        </p:nvSpPr>
        <p:spPr bwMode="auto"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 b="1"/>
            </a:lvl1pPr>
          </a:lstStyle>
          <a:p>
            <a:pPr lvl="0">
              <a:defRPr/>
            </a:pPr>
            <a:r>
              <a:rPr lang="ru-RU"/>
              <a:t>Описание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userDrawn="1">
  <p:cSld name="2_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2513013" y="1851899"/>
            <a:ext cx="15078075" cy="3939540"/>
          </a:xfrm>
        </p:spPr>
        <p:txBody>
          <a:bodyPr anchor="b"/>
          <a:lstStyle>
            <a:lvl1pPr algn="ctr">
              <a:defRPr sz="99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2513013" y="5943363"/>
            <a:ext cx="15078075" cy="2732007"/>
          </a:xfrm>
        </p:spPr>
        <p:txBody>
          <a:bodyPr/>
          <a:lstStyle>
            <a:lvl1pPr marL="0" indent="0" algn="ctr">
              <a:buNone/>
              <a:defRPr sz="3950"/>
            </a:lvl1pPr>
            <a:lvl2pPr marL="753923" indent="0" algn="ctr">
              <a:buNone/>
              <a:defRPr sz="3300"/>
            </a:lvl2pPr>
            <a:lvl3pPr marL="1507846" indent="0" algn="ctr">
              <a:buNone/>
              <a:defRPr sz="2950"/>
            </a:lvl3pPr>
            <a:lvl4pPr marL="2261768" indent="0" algn="ctr">
              <a:buNone/>
              <a:defRPr sz="2650"/>
            </a:lvl4pPr>
            <a:lvl5pPr marL="3015690" indent="0" algn="ctr">
              <a:buNone/>
              <a:defRPr sz="2650"/>
            </a:lvl5pPr>
            <a:lvl6pPr marL="3769614" indent="0" algn="ctr">
              <a:buNone/>
              <a:defRPr sz="2650"/>
            </a:lvl6pPr>
            <a:lvl7pPr marL="4523537" indent="0" algn="ctr">
              <a:buNone/>
              <a:defRPr sz="2650"/>
            </a:lvl7pPr>
            <a:lvl8pPr marL="5277460" indent="0" algn="ctr">
              <a:buNone/>
              <a:defRPr sz="2650"/>
            </a:lvl8pPr>
            <a:lvl9pPr marL="6031381" indent="0" algn="ctr">
              <a:buNone/>
              <a:defRPr sz="265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7433C99-0985-4299-9207-8951E55FBEF4}" type="datetimeFigureOut">
              <a:rPr lang="ru-RU"/>
              <a:t>23.11.2023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5ACD8DE-8FE1-410C-B298-665B1380FBA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итульный слайд">
    <p:bg>
      <p:bgPr>
        <a:blipFill>
          <a:blip r:embed="rId2">
            <a:lum/>
          </a:blip>
          <a:srcRect t="1923" b="192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 rot="175390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/>
          <p:cNvSpPr>
            <a:spLocks noGrp="1"/>
          </p:cNvSpPr>
          <p:nvPr>
            <p:ph type="title" hasCustomPrompt="1"/>
          </p:nvPr>
        </p:nvSpPr>
        <p:spPr bwMode="auto"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pPr>
              <a:defRPr/>
            </a:pPr>
            <a:r>
              <a:rPr lang="ru-RU"/>
              <a:t>Образец разделителя</a:t>
            </a:r>
            <a:endParaRPr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idx="10"/>
          </p:nvPr>
        </p:nvSpPr>
        <p:spPr bwMode="auto"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pPr>
              <a:defRPr/>
            </a:pPr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idx="11"/>
          </p:nvPr>
        </p:nvSpPr>
        <p:spPr bwMode="auto"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5"/>
          <a:stretch/>
        </p:blipFill>
        <p:spPr bwMode="auto">
          <a:xfrm>
            <a:off x="13009876" y="458195"/>
            <a:ext cx="6407295" cy="5646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Титульный слайд">
    <p:bg>
      <p:bgPr>
        <a:blipFill>
          <a:blip r:embed="rId2">
            <a:lum/>
          </a:blip>
          <a:srcRect t="1923" b="192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/>
          <p:cNvSpPr>
            <a:spLocks noGrp="1"/>
          </p:cNvSpPr>
          <p:nvPr>
            <p:ph type="sldNum" idx="11"/>
          </p:nvPr>
        </p:nvSpPr>
        <p:spPr bwMode="auto"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12" name="Заголовок 12"/>
          <p:cNvSpPr>
            <a:spLocks noGrp="1"/>
          </p:cNvSpPr>
          <p:nvPr>
            <p:ph type="title" hasCustomPrompt="1"/>
          </p:nvPr>
        </p:nvSpPr>
        <p:spPr bwMode="auto"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pPr>
              <a:defRPr/>
            </a:pPr>
            <a:r>
              <a:rPr lang="ru-RU"/>
              <a:t>Образец разделителя</a:t>
            </a:r>
            <a:endParaRPr/>
          </a:p>
        </p:txBody>
      </p:sp>
      <p:sp>
        <p:nvSpPr>
          <p:cNvPr id="16" name="Нижний колонтитул 13"/>
          <p:cNvSpPr>
            <a:spLocks noGrp="1"/>
          </p:cNvSpPr>
          <p:nvPr>
            <p:ph type="ftr" idx="10"/>
          </p:nvPr>
        </p:nvSpPr>
        <p:spPr bwMode="auto"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pPr>
              <a:defRPr/>
            </a:pPr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5"/>
          <a:stretch/>
        </p:blipFill>
        <p:spPr bwMode="auto">
          <a:xfrm>
            <a:off x="906400" y="714058"/>
            <a:ext cx="3177669" cy="11823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3_Титульный слайд">
    <p:bg>
      <p:bgPr>
        <a:blipFill>
          <a:blip r:embed="rId2">
            <a:lum/>
          </a:blip>
          <a:srcRect t="980" b="980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15" name="Заголовок 12"/>
          <p:cNvSpPr>
            <a:spLocks noGrp="1"/>
          </p:cNvSpPr>
          <p:nvPr>
            <p:ph type="title" hasCustomPrompt="1"/>
          </p:nvPr>
        </p:nvSpPr>
        <p:spPr bwMode="auto"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разделителя</a:t>
            </a:r>
            <a:endParaRPr/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/>
          <p:cNvSpPr>
            <a:spLocks noGrp="1"/>
          </p:cNvSpPr>
          <p:nvPr>
            <p:ph type="ftr" idx="10"/>
          </p:nvPr>
        </p:nvSpPr>
        <p:spPr bwMode="auto"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idx="11"/>
          </p:nvPr>
        </p:nvSpPr>
        <p:spPr bwMode="auto"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pPr>
              <a:defRPr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5"/>
          <a:stretch/>
        </p:blipFill>
        <p:spPr bwMode="auto">
          <a:xfrm>
            <a:off x="13009876" y="458195"/>
            <a:ext cx="6407295" cy="5646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4_Титульный слайд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Номер слайда 7"/>
          <p:cNvSpPr>
            <a:spLocks noGrp="1"/>
          </p:cNvSpPr>
          <p:nvPr>
            <p:ph type="sldNum" idx="11"/>
          </p:nvPr>
        </p:nvSpPr>
        <p:spPr bwMode="auto"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pPr>
              <a:defRPr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12" name="Заголовок 12"/>
          <p:cNvSpPr>
            <a:spLocks noGrp="1"/>
          </p:cNvSpPr>
          <p:nvPr>
            <p:ph type="title" hasCustomPrompt="1"/>
          </p:nvPr>
        </p:nvSpPr>
        <p:spPr bwMode="auto"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разделителя</a:t>
            </a:r>
            <a:endParaRPr/>
          </a:p>
        </p:txBody>
      </p:sp>
      <p:sp>
        <p:nvSpPr>
          <p:cNvPr id="13" name="Нижний колонтитул 8"/>
          <p:cNvSpPr>
            <a:spLocks noGrp="1"/>
          </p:cNvSpPr>
          <p:nvPr>
            <p:ph type="ftr" idx="10"/>
          </p:nvPr>
        </p:nvSpPr>
        <p:spPr bwMode="auto"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2_Титульный слайд">
    <p:bg>
      <p:bgPr>
        <a:blipFill>
          <a:blip r:embed="rId2">
            <a:lum/>
          </a:blip>
          <a:srcRect t="980" b="980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rcRect l="9099" t="15719" r="12462" b="31480"/>
          <a:stretch/>
        </p:blipFill>
        <p:spPr bwMode="auto"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/>
          <p:cNvSpPr>
            <a:spLocks noGrp="1"/>
          </p:cNvSpPr>
          <p:nvPr>
            <p:ph type="sldNum" idx="11"/>
          </p:nvPr>
        </p:nvSpPr>
        <p:spPr bwMode="auto"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pPr>
              <a:defRPr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5"/>
          <a:stretch/>
        </p:blipFill>
        <p:spPr bwMode="auto"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16" name="Заголовок 12"/>
          <p:cNvSpPr>
            <a:spLocks noGrp="1"/>
          </p:cNvSpPr>
          <p:nvPr>
            <p:ph type="title" hasCustomPrompt="1"/>
          </p:nvPr>
        </p:nvSpPr>
        <p:spPr bwMode="auto"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разделителя</a:t>
            </a:r>
            <a:endParaRPr/>
          </a:p>
        </p:txBody>
      </p:sp>
      <p:sp>
        <p:nvSpPr>
          <p:cNvPr id="17" name="Нижний колонтитул 8"/>
          <p:cNvSpPr>
            <a:spLocks noGrp="1"/>
          </p:cNvSpPr>
          <p:nvPr>
            <p:ph type="ftr" idx="10"/>
          </p:nvPr>
        </p:nvSpPr>
        <p:spPr bwMode="auto"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Номер слайда 3"/>
          <p:cNvSpPr>
            <a:spLocks noGrp="1"/>
          </p:cNvSpPr>
          <p:nvPr>
            <p:ph type="sldNum" idx="4"/>
          </p:nvPr>
        </p:nvSpPr>
        <p:spPr bwMode="auto"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Номер слайда 3"/>
          <p:cNvSpPr>
            <a:spLocks noGrp="1"/>
          </p:cNvSpPr>
          <p:nvPr>
            <p:ph type="sldNum" idx="4"/>
          </p:nvPr>
        </p:nvSpPr>
        <p:spPr bwMode="auto"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20.png"/><Relationship Id="rId7" Type="http://schemas.openxmlformats.org/officeDocument/2006/relationships/image" Target="../media/image24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3.jpg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 bwMode="auto">
          <a:xfrm>
            <a:off x="-5164849" y="-5659470"/>
            <a:ext cx="6753721" cy="447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ru-RU" sz="2300"/>
          </a:p>
        </p:txBody>
      </p:sp>
      <p:sp>
        <p:nvSpPr>
          <p:cNvPr id="25" name="Заголовок 1"/>
          <p:cNvSpPr txBox="1"/>
          <p:nvPr/>
        </p:nvSpPr>
        <p:spPr bwMode="auto">
          <a:xfrm>
            <a:off x="333347" y="4223560"/>
            <a:ext cx="16032647" cy="2853531"/>
          </a:xfrm>
          <a:prstGeom prst="rect">
            <a:avLst/>
          </a:prstGeom>
        </p:spPr>
        <p:txBody>
          <a:bodyPr vertOverflow="overflow" horzOverflow="overflow" vert="horz" wrap="square" lIns="150780" tIns="75389" rIns="150780" bIns="75389" numCol="1" spcCol="0" rtlCol="0" fromWordArt="0" anchor="b" anchorCtr="0" forceAA="0" compatLnSpc="0">
            <a:normAutofit fontScale="70000" lnSpcReduction="20000"/>
          </a:bodyPr>
          <a:lstStyle>
            <a:lvl1pPr algn="ctr" defTabSz="914400">
              <a:lnSpc>
                <a:spcPct val="90000"/>
              </a:lnSpc>
              <a:spcBef>
                <a:spcPts val="0"/>
              </a:spcBef>
              <a:buNone/>
              <a:defRPr sz="6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  <a:defRPr/>
            </a:pPr>
            <a:r>
              <a:rPr lang="ru-RU" sz="9900" b="1" i="0" u="none" strike="noStrike" cap="none" spc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Диагностика заболеваний растений на базе нейросетевых технологий</a:t>
            </a:r>
            <a:endParaRPr/>
          </a:p>
        </p:txBody>
      </p:sp>
      <p:sp>
        <p:nvSpPr>
          <p:cNvPr id="26" name="Заголовок 1"/>
          <p:cNvSpPr txBox="1"/>
          <p:nvPr/>
        </p:nvSpPr>
        <p:spPr bwMode="auto">
          <a:xfrm>
            <a:off x="396170" y="7322045"/>
            <a:ext cx="14394704" cy="783572"/>
          </a:xfrm>
          <a:prstGeom prst="rect">
            <a:avLst/>
          </a:prstGeom>
        </p:spPr>
        <p:txBody>
          <a:bodyPr vert="horz" lIns="150781" tIns="75390" rIns="150781" bIns="75390" rtlCol="0" anchor="t">
            <a:normAutofit/>
          </a:bodyPr>
          <a:lstStyle>
            <a:lvl1pPr algn="ctr" defTabSz="914400">
              <a:lnSpc>
                <a:spcPct val="90000"/>
              </a:lnSpc>
              <a:spcBef>
                <a:spcPts val="0"/>
              </a:spcBef>
              <a:buNone/>
              <a:defRPr sz="6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3300" i="1">
                <a:solidFill>
                  <a:schemeClr val="bg2">
                    <a:lumMod val="25000"/>
                  </a:schemeClr>
                </a:solidFill>
                <a:latin typeface="Arial"/>
                <a:cs typeface="Arial"/>
              </a:rPr>
              <a:t>Руководитель проекта: </a:t>
            </a:r>
            <a:r>
              <a:rPr lang="ru-RU" sz="3300" b="1" i="1">
                <a:solidFill>
                  <a:srgbClr val="008D00"/>
                </a:solidFill>
                <a:latin typeface="Arial"/>
                <a:cs typeface="Arial"/>
              </a:rPr>
              <a:t> Колесников Никита Сергеевич</a:t>
            </a:r>
            <a:endParaRPr/>
          </a:p>
        </p:txBody>
      </p:sp>
      <p:sp>
        <p:nvSpPr>
          <p:cNvPr id="30" name="Заголовок 1"/>
          <p:cNvSpPr txBox="1"/>
          <p:nvPr/>
        </p:nvSpPr>
        <p:spPr bwMode="auto">
          <a:xfrm>
            <a:off x="396170" y="8105615"/>
            <a:ext cx="14394704" cy="783572"/>
          </a:xfrm>
          <a:prstGeom prst="rect">
            <a:avLst/>
          </a:prstGeom>
        </p:spPr>
        <p:txBody>
          <a:bodyPr vert="horz" lIns="150781" tIns="75390" rIns="150781" bIns="75390" rtlCol="0" anchor="t">
            <a:normAutofit/>
          </a:bodyPr>
          <a:lstStyle>
            <a:lvl1pPr algn="ctr" defTabSz="914400">
              <a:lnSpc>
                <a:spcPct val="90000"/>
              </a:lnSpc>
              <a:spcBef>
                <a:spcPts val="0"/>
              </a:spcBef>
              <a:buNone/>
              <a:defRPr sz="6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3300" i="1">
                <a:solidFill>
                  <a:schemeClr val="bg2">
                    <a:lumMod val="25000"/>
                  </a:schemeClr>
                </a:solidFill>
                <a:latin typeface="Arial"/>
                <a:cs typeface="Arial"/>
              </a:rPr>
              <a:t>Наставник: </a:t>
            </a:r>
            <a:r>
              <a:rPr lang="ru-RU" sz="3300" b="1" i="1" u="none" strike="noStrike" cap="none" spc="0">
                <a:solidFill>
                  <a:srgbClr val="008D00"/>
                </a:solidFill>
                <a:latin typeface="Arial"/>
                <a:ea typeface="Arial"/>
                <a:cs typeface="Arial"/>
              </a:rPr>
              <a:t>Марченко Сергей Сергеевич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Текст 18"/>
          <p:cNvSpPr>
            <a:spLocks noGrp="1"/>
          </p:cNvSpPr>
          <p:nvPr>
            <p:ph type="body" sz="quarter" idx="12"/>
          </p:nvPr>
        </p:nvSpPr>
        <p:spPr bwMode="auto">
          <a:xfrm>
            <a:off x="894587" y="1319211"/>
            <a:ext cx="11743536" cy="1135822"/>
          </a:xfrm>
        </p:spPr>
        <p:txBody>
          <a:bodyPr/>
          <a:lstStyle/>
          <a:p>
            <a:pPr>
              <a:defRPr/>
            </a:pPr>
            <a:r>
              <a:rPr lang="ru-RU" sz="2800" b="0" i="0" u="none" strike="noStrike" cap="none" spc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Проект обладает высокой актуальностью в контексте современной сельскохозяйственной отрасли. Его значимость проявляется через несколько ключевых аспектов:</a:t>
            </a:r>
            <a:endParaRPr lang="ru-RU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Заголовок 14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 b="1">
                <a:solidFill>
                  <a:schemeClr val="bg2">
                    <a:lumMod val="25000"/>
                  </a:schemeClr>
                </a:solidFill>
              </a:rPr>
              <a:t>Актуальность проекта</a:t>
            </a:r>
            <a:endParaRPr/>
          </a:p>
        </p:txBody>
      </p:sp>
      <p:sp>
        <p:nvSpPr>
          <p:cNvPr id="20" name="Текст 19"/>
          <p:cNvSpPr>
            <a:spLocks noGrp="1"/>
          </p:cNvSpPr>
          <p:nvPr>
            <p:ph type="body" sz="quarter" idx="13"/>
          </p:nvPr>
        </p:nvSpPr>
        <p:spPr bwMode="auto">
          <a:xfrm>
            <a:off x="894587" y="2672524"/>
            <a:ext cx="9267036" cy="7554911"/>
          </a:xfrm>
        </p:spPr>
        <p:txBody>
          <a:bodyPr/>
          <a:lstStyle/>
          <a:p>
            <a:pPr>
              <a:defRPr/>
            </a:pPr>
            <a:r>
              <a:rPr lang="ru-RU" sz="2000" b="1" i="0" u="none" strike="noStrike" cap="none" spc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Инновационность</a:t>
            </a:r>
            <a:r>
              <a:rPr lang="ru-RU" sz="2000" b="0" i="0" u="none" strike="noStrike" cap="none" spc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: Проект предлагает инновационную систему диагностики, основанную на нейросетевых технологиях. Такой подход вносит новшества в область агротехнологий, что особенно важно для сельскохозяйственных предприятий, стремящихся к повышению эффективности производства.</a:t>
            </a:r>
            <a:endParaRPr lang="ru-RU" sz="2000" b="0" i="0" u="none" strike="noStrike" cap="none" spc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>
              <a:defRPr/>
            </a:pPr>
            <a:endParaRPr lang="ru-RU" sz="600" b="0" i="0" u="none" strike="noStrike" cap="none" spc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2000" b="1" i="0" u="none" strike="noStrike" cap="none" spc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Эффективность и удобство</a:t>
            </a:r>
            <a:r>
              <a:rPr lang="ru-RU" sz="2000" b="0" i="0" u="none" strike="noStrike" cap="none" spc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: Автоматизированная система диагностики позволяет проводить качественную диагностику заболеваний растений без участия специалиста. Это сокращает время, затрачиваемое на определение заболеваний и позволяет оперативно реагировать на проблемы в урожае.</a:t>
            </a:r>
            <a:endParaRPr lang="ru-RU">
              <a:solidFill>
                <a:schemeClr val="bg2">
                  <a:lumMod val="25000"/>
                </a:schemeClr>
              </a:solidFill>
            </a:endParaRPr>
          </a:p>
          <a:p>
            <a:pPr>
              <a:defRPr/>
            </a:pPr>
            <a:endParaRPr lang="ru-RU" sz="600">
              <a:solidFill>
                <a:schemeClr val="bg2">
                  <a:lumMod val="25000"/>
                </a:schemeClr>
              </a:solidFill>
            </a:endParaRPr>
          </a:p>
          <a:p>
            <a:pPr>
              <a:defRPr/>
            </a:pPr>
            <a:r>
              <a:rPr lang="ru-RU" sz="2000" b="1" i="0" u="none" strike="noStrike" cap="none" spc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Экономическая выгода</a:t>
            </a:r>
            <a:r>
              <a:rPr lang="ru-RU" sz="2000" b="0" i="0" u="none" strike="noStrike" cap="none" spc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: Для малых хозяйствующих субъектов, где может отсутствовать доступ к профессиональным специалистам или ограничены бюджетные ресурсы, такая технология представляет собой значительную экономию. Снижение расходов на диагностику и увеличение урожайности являются важными факторами для улучшения экономического положения малых аграрных предприятий.</a:t>
            </a:r>
            <a:endParaRPr lang="ru-RU" sz="2000" b="0" i="0" u="none" strike="noStrike" cap="none" spc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>
              <a:defRPr/>
            </a:pPr>
            <a:endParaRPr lang="ru-RU" sz="500" b="0" i="0" u="none" strike="noStrike" cap="none" spc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2000" b="1" i="0" u="none" strike="noStrike" cap="none" spc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Широкий спектр применения</a:t>
            </a:r>
            <a:r>
              <a:rPr lang="ru-RU" sz="2000" b="0" i="0" u="none" strike="noStrike" cap="none" spc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: Технология диагностики заболеваний растений имеет потенциал применения не только в сельском хозяйстве, но и в садоводстве. Она может заинтересовать различные категории предприятий и фермеров, которые сталкиваются с проблемами заболеваний растений.</a:t>
            </a:r>
            <a:endParaRPr lang="ru-RU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1" name="Текст 20"/>
          <p:cNvSpPr>
            <a:spLocks noGrp="1"/>
          </p:cNvSpPr>
          <p:nvPr>
            <p:ph type="body" sz="quarter" idx="16"/>
          </p:nvPr>
        </p:nvSpPr>
        <p:spPr bwMode="auto">
          <a:xfrm>
            <a:off x="10909490" y="2577274"/>
            <a:ext cx="8793162" cy="7554911"/>
          </a:xfrm>
        </p:spPr>
        <p:txBody>
          <a:bodyPr/>
          <a:lstStyle/>
          <a:p>
            <a:pPr>
              <a:defRPr/>
            </a:pPr>
            <a:r>
              <a:rPr lang="ru-RU" sz="2000" b="0" i="0" u="none" strike="noStrike" cap="none" spc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Продукт, предлагаемый в рамках этого проекта, будет заключаться в технологии или устройстве, способном проводить диагностику заболеваний сельскохозяйственных культур с использованием нейросетевых технологий. Этот продукт позиционируется как инструмент, обеспечивающий высокую точность диагностики, доступность для малых хозяйствующих субъектов и экономическую выгоду за счет сокращения затрат на медицинскую диагностику растений и повышения урожайности.</a:t>
            </a:r>
            <a:endParaRPr lang="ru-RU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 b="1">
                <a:solidFill>
                  <a:schemeClr val="bg2">
                    <a:lumMod val="25000"/>
                  </a:schemeClr>
                </a:solidFill>
              </a:rPr>
              <a:t>Проблема</a:t>
            </a:r>
            <a:endParaRPr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3"/>
          </p:nvPr>
        </p:nvSpPr>
        <p:spPr bwMode="auto">
          <a:xfrm>
            <a:off x="894587" y="2672524"/>
            <a:ext cx="8793162" cy="7554911"/>
          </a:xfrm>
        </p:spPr>
        <p:txBody>
          <a:bodyPr/>
          <a:lstStyle/>
          <a:p>
            <a:pPr>
              <a:defRPr/>
            </a:pPr>
            <a:r>
              <a:rPr lang="ru-RU" sz="2000" b="0" i="0" u="none" strike="noStrike" cap="none" spc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Многие малые хозяйствующие субъекты в сельском хозяйстве и садоводстве сталкиваются с недостатком доступных и квалифицированных специалистов для диагностики заболеваний растений. Отсутствие возможности оперативно и точно определить заболевания у сельскохозяйственных культур приводит к росту уровня ущерба для урожая, а в конечном итоге, к снижению доходности и продуктивности таких предприятий.</a:t>
            </a:r>
            <a:endParaRPr lang="ru-RU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6"/>
          </p:nvPr>
        </p:nvSpPr>
        <p:spPr bwMode="auto">
          <a:xfrm>
            <a:off x="10544365" y="2672524"/>
            <a:ext cx="8793162" cy="7554911"/>
          </a:xfrm>
        </p:spPr>
        <p:txBody>
          <a:bodyPr/>
          <a:lstStyle/>
          <a:p>
            <a:pPr>
              <a:defRPr/>
            </a:pPr>
            <a:r>
              <a:rPr lang="ru-RU" sz="2000" b="0" i="0" u="none" strike="noStrike" cap="none" spc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Существующие методы диагностики растений требуют привлечения квалифицированных специалистов, что часто недоступно для малых хозяйствующих субъектов из-за финансовых ограничений или ограниченного доступа к таким услугам. Традиционные методы также могут быть времязатратными и менее точными, что приводит к потере времени и средств на лечение растений, не являющихся подверженными заболеваниям, и ухудшает общую эффективность производства. Такие альтернативы не обеспечивают возможности для оперативного реагирования на проблемы, которые могут серьезно повлиять на урожай и прибыльность.</a:t>
            </a:r>
            <a:endParaRPr lang="ru-RU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b="1">
                <a:solidFill>
                  <a:schemeClr val="bg2">
                    <a:lumMod val="25000"/>
                  </a:schemeClr>
                </a:solidFill>
              </a:rPr>
              <a:t>Решение</a:t>
            </a:r>
            <a:endParaRPr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3"/>
          </p:nvPr>
        </p:nvSpPr>
        <p:spPr bwMode="auto">
          <a:xfrm>
            <a:off x="894587" y="1283589"/>
            <a:ext cx="18424651" cy="7554911"/>
          </a:xfrm>
        </p:spPr>
        <p:txBody>
          <a:bodyPr/>
          <a:lstStyle/>
          <a:p>
            <a:pPr>
              <a:defRPr/>
            </a:pPr>
            <a:r>
              <a:rPr lang="ru-RU" sz="2000" b="0" i="0" u="none" strike="noStrike" cap="none" spc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Наш проект представляет инновационную систему диагностики заболеваний сельскохозяйственных растений, основанную на передовых нейросетевых технологиях. Это революционное решение предлагает ряд уникальных преимуществ и значительные выгоды для клиентов:</a:t>
            </a:r>
            <a:endParaRPr lang="ru-RU" sz="2000" b="0" i="0" u="none" strike="noStrike" cap="none" spc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>
              <a:defRPr/>
            </a:pPr>
            <a:endParaRPr lang="ru-RU" sz="2000" b="0" i="0" u="none" strike="noStrike" cap="none" spc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 marL="321783" indent="-305908">
              <a:buFont typeface="Arial"/>
              <a:buAutoNum type="arabicPeriod"/>
              <a:defRPr/>
            </a:pPr>
            <a:r>
              <a:rPr lang="ru-RU" sz="2000" b="1" i="0" u="none" strike="noStrike" cap="none" spc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Квалифицированная диагностика без специалиста</a:t>
            </a:r>
            <a:r>
              <a:rPr lang="ru-RU" sz="2000" b="0" i="0" u="none" strike="noStrike" cap="none" spc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: Наша технология позволяет проводить точную диагностику заболеваний растений без необходимости привлекать высокооплачиваемых специалистов. Это экономит время и ресурсы малых хозяйствующих субъектов, позволяя оперативно выявлять проблемы и принимать неотложные меры.</a:t>
            </a:r>
            <a:endParaRPr lang="ru-RU" sz="2000" b="0" i="0" u="none" strike="noStrike" cap="none" spc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 marL="321783" indent="-305908">
              <a:buFont typeface="Arial"/>
              <a:buAutoNum type="arabicPeriod"/>
              <a:defRPr/>
            </a:pPr>
            <a:endParaRPr lang="ru-RU" sz="2000" b="0" i="0" u="none" strike="noStrike" cap="none" spc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 marL="321783" indent="-305908">
              <a:buFont typeface="Arial"/>
              <a:buAutoNum type="arabicPeriod"/>
              <a:defRPr/>
            </a:pPr>
            <a:r>
              <a:rPr lang="ru-RU" sz="2000" b="1" i="0" u="none" strike="noStrike" cap="none" spc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Увеличение урожайности и эффективности</a:t>
            </a:r>
            <a:r>
              <a:rPr lang="ru-RU" sz="2000" b="0" i="0" u="none" strike="noStrike" cap="none" spc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: Благодаря оперативной и точной диагностике заболеваний растений, фермеры и аграрные предприятия смогут своевременно предпринять меры по лечению растений и предотвратить распространение болезней. Это приведет к увеличению урожайности и общей эффективности производства.</a:t>
            </a:r>
            <a:endParaRPr lang="ru-RU" sz="2000" b="0" i="0" u="none" strike="noStrike" cap="none" spc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 marL="321783" indent="-305908">
              <a:buFont typeface="Arial"/>
              <a:buAutoNum type="arabicPeriod"/>
              <a:defRPr/>
            </a:pPr>
            <a:endParaRPr lang="ru-RU" sz="2000" b="0" i="0" u="none" strike="noStrike" cap="none" spc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 marL="321783" indent="-305908">
              <a:buFont typeface="Arial"/>
              <a:buAutoNum type="arabicPeriod"/>
              <a:defRPr/>
            </a:pPr>
            <a:r>
              <a:rPr lang="ru-RU" sz="2000" b="1" i="0" u="none" strike="noStrike" cap="none" spc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Снижение расходов на диагностику</a:t>
            </a:r>
            <a:r>
              <a:rPr lang="ru-RU" sz="2000" b="0" i="0" u="none" strike="noStrike" cap="none" spc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: Наше решение сократит расходы на медицинскую диагностику растений, так как оно позволяет проводить диагностику внутри хозяйства без необходимости стороннего привлечения специалистов. Это значительно снизит финансовые затраты для малых хозяйствующих субъектов.</a:t>
            </a:r>
            <a:endParaRPr lang="ru-RU" sz="2000" b="0" i="0" u="none" strike="noStrike" cap="none" spc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 marL="321783" indent="-305908">
              <a:buFont typeface="Arial"/>
              <a:buAutoNum type="arabicPeriod"/>
              <a:defRPr/>
            </a:pPr>
            <a:endParaRPr lang="ru-RU" sz="2000" b="0" i="0" u="none" strike="noStrike" cap="none" spc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 marL="321783" indent="-305908">
              <a:buFont typeface="Arial"/>
              <a:buAutoNum type="arabicPeriod"/>
              <a:defRPr/>
            </a:pPr>
            <a:r>
              <a:rPr lang="ru-RU" sz="2000" b="1" i="0" u="none" strike="noStrike" cap="none" spc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Простота использования и доступность</a:t>
            </a:r>
            <a:r>
              <a:rPr lang="ru-RU" sz="2000" b="0" i="0" u="none" strike="noStrike" cap="none" spc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: Технология, которую мы предлагаем, будет разработана с учетом простоты в использовании. Она будет доступна и понятна даже для пользователей без технического образования, что делает ее широко доступной для небольших аграрных предприятий и фермеров.</a:t>
            </a:r>
            <a:endParaRPr lang="ru-RU" sz="2000" b="0" i="0" u="none" strike="noStrike" cap="none" spc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>
              <a:defRPr/>
            </a:pPr>
            <a:endParaRPr lang="ru-RU" sz="2000" b="0" i="0" u="none" strike="noStrike" cap="none" spc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2000" b="0" i="0" u="none" strike="noStrike" cap="none" spc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Наш основной продукт, основанный на этой технологии, будет представлен в виде устройства или программного обеспечения, которое позволит проводить квалифицированную диагностику заболеваний сельскохозяйственных растений без привлечения специалиста. Это решение обещает значительно улучшить процессы выращивания культур и снизить затраты на диагностику для малых хозяйствующих субъектов, повышая их эффективность и прибыльность.</a:t>
            </a:r>
            <a:endParaRPr lang="ru-RU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 b="1">
                <a:solidFill>
                  <a:schemeClr val="bg2">
                    <a:lumMod val="25000"/>
                  </a:schemeClr>
                </a:solidFill>
              </a:rPr>
              <a:t>Рынок</a:t>
            </a:r>
            <a:endParaRPr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 bwMode="auto">
          <a:xfrm>
            <a:off x="894587" y="2894774"/>
            <a:ext cx="18432490" cy="7554911"/>
          </a:xfrm>
        </p:spPr>
        <p:txBody>
          <a:bodyPr/>
          <a:lstStyle/>
          <a:p>
            <a:pPr>
              <a:defRPr/>
            </a:pPr>
            <a:r>
              <a:rPr lang="ru-RU" sz="2000" b="0" i="0" u="none" strike="noStrike" cap="none" spc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Сельскохозяйственный сегмент, особенно в малых хозяйствующих субъектах, представляет огромный и динамично развивающийся рынок. Объем этого сектора включает в себя широкий спектр фермерских хозяйств, садоводческих участков и небольших аграрных предприятий, что составляет значительную часть сельскохозяйственной отрасли.</a:t>
            </a:r>
            <a:endParaRPr lang="ru-RU" sz="2000" b="0" i="0" u="none" strike="noStrike" cap="none" spc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>
              <a:defRPr/>
            </a:pPr>
            <a:endParaRPr lang="ru-RU" sz="2000" b="0" i="0" u="none" strike="noStrike" cap="none" spc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2000" b="0" i="0" u="none" strike="noStrike" cap="none" spc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Рост этого рынка приводит к увеличению спроса на инновационные технологии, направленные на повышение эффективности производства и снижение затрат. С увеличением осознания важности диагностики заболеваний растений для увеличения урожайности, этот сегмент рынка становится особенно привлекательным для новаторских решений, таких как наша автоматизированная система диагностики.</a:t>
            </a:r>
            <a:endParaRPr lang="ru-RU" sz="2000" b="0" i="0" u="none" strike="noStrike" cap="none" spc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>
              <a:defRPr/>
            </a:pPr>
            <a:endParaRPr lang="ru-RU" sz="2000" b="0" i="0" u="none" strike="noStrike" cap="none" spc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2000" b="0" i="0" u="none" strike="noStrike" cap="none" spc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Уровень конкуренции на данном рынке сельскохозяйственных технологий высок, однако, большинство предложений на рынке сфокусированы на крупных фермерских хозяйствах и предприятиях, оставляя пробел в предложениях для малых хозяйствующих субъектов. Наше решение, предоставляющее доступную и качественную диагностику заболеваний растений без привлечения специалиста, направлено именно на удовлетворение потребностей этой ниши рынка.</a:t>
            </a:r>
            <a:endParaRPr lang="ru-RU" sz="2000" b="0" i="0" u="none" strike="noStrike" cap="none" spc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>
              <a:defRPr/>
            </a:pPr>
            <a:endParaRPr lang="ru-RU" sz="2000" b="0" i="0" u="none" strike="noStrike" cap="none" spc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2000" b="0" i="0" u="none" strike="noStrike" cap="none" spc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Ожидается, что наш продукт, представляющий собой технологию или устройство для квалифицированной диагностики заболеваний сельскохозяйственных растений, найдет сильный спрос в этом секторе. Его возможность проводить диагностику без привлечения специалиста ускоряет и удешевляет процесс, что делает его востребованным и конкурентоспособным на этом рынке.</a:t>
            </a:r>
            <a:endParaRPr lang="ru-RU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b="1">
                <a:solidFill>
                  <a:schemeClr val="bg2">
                    <a:lumMod val="25000"/>
                  </a:schemeClr>
                </a:solidFill>
              </a:rPr>
              <a:t>Бизнес-модель</a:t>
            </a:r>
            <a:endParaRPr lang="ru-RU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 bwMode="auto">
          <a:xfrm>
            <a:off x="942212" y="1529524"/>
            <a:ext cx="18424651" cy="7554911"/>
          </a:xfrm>
        </p:spPr>
        <p:txBody>
          <a:bodyPr/>
          <a:lstStyle/>
          <a:p>
            <a:pPr>
              <a:defRPr/>
            </a:pPr>
            <a:r>
              <a:rPr lang="ru-RU" sz="2000" b="0" i="0" u="none" strike="noStrike" cap="none" spc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Наша бизнес-модель основывается на предоставлении технологии или устройства для квалифицированной диагностики заболеваний сельскохозяйственных растений. Мы планируем продавать это устройство или предоставлять доступ к технологии на основе абонентской или лицензионной модели, обеспечивая клиентам гибкие варианты в зависимости от их потребностей и возможностей.</a:t>
            </a:r>
            <a:endParaRPr lang="ru-RU" sz="2000" b="0" i="0" u="none" strike="noStrike" cap="none" spc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>
              <a:defRPr/>
            </a:pPr>
            <a:endParaRPr lang="ru-RU" sz="2000" b="0" i="0" u="none" strike="noStrike" cap="none" spc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2000" b="0" i="0" u="none" strike="noStrike" cap="none" spc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Планы по монетизации:</a:t>
            </a:r>
            <a:endParaRPr lang="ru-RU" sz="2000" b="0" i="0" u="none" strike="noStrike" cap="none" spc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>
              <a:defRPr/>
            </a:pPr>
            <a:endParaRPr lang="ru-RU" sz="2000" b="0" i="0" u="none" strike="noStrike" cap="none" spc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 marL="321783" indent="-305908">
              <a:buFont typeface="Arial"/>
              <a:buAutoNum type="arabicPeriod"/>
              <a:defRPr/>
            </a:pPr>
            <a:r>
              <a:rPr lang="ru-RU" sz="2000" b="0" i="0" u="none" strike="noStrike" cap="none" spc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Продажа технологии или устройства: Мы планируем коммерциализировать разработанное устройство или программное обеспечение для диагностики заболеваний растений. Покупка устройства или лицензия на программное обеспечение позволит клиентам самостоятельно проводить диагностику на своих хозяйствах, обеспечивая удобство и независимость от сторонних специалистов.</a:t>
            </a:r>
            <a:endParaRPr lang="ru-RU" sz="2000" b="0" i="0" u="none" strike="noStrike" cap="none" spc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 marL="321783" indent="-305908">
              <a:buFont typeface="Arial"/>
              <a:buAutoNum type="arabicPeriod"/>
              <a:defRPr/>
            </a:pPr>
            <a:r>
              <a:rPr lang="ru-RU" sz="2000" b="0" i="0" u="none" strike="noStrike" cap="none" spc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Подписочная модель обслуживания: Мы также предоставим опцию подписки на услуги обслуживания и обновлений для нашего продукта. Это будет включать в себя техническую поддержку, обновления алгоритмов и программного обеспечения, чтобы обеспечить нашим клиентам постоянный доступ к последним разработкам и обеспечить бесперебойную работу системы.</a:t>
            </a:r>
            <a:endParaRPr lang="ru-RU" sz="2000" b="0" i="0" u="none" strike="noStrike" cap="none" spc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 marL="321783" indent="-305908">
              <a:buFont typeface="Arial"/>
              <a:buAutoNum type="arabicPeriod"/>
              <a:defRPr/>
            </a:pPr>
            <a:r>
              <a:rPr lang="ru-RU" sz="2000" b="0" i="0" u="none" strike="noStrike" cap="none" spc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Партнерство и консультационные услуги: Мы также рассматриваем возможность предоставления консультационных услуг и обучения клиентов по использованию нашей технологии. Это может включать в себя тренинги, вебинары или индивидуальное обучение, чтобы обеспечить максимальную эффективность использования нашего продукта.</a:t>
            </a:r>
            <a:endParaRPr lang="ru-RU" sz="2000" b="0" i="0" u="none" strike="noStrike" cap="none" spc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>
              <a:defRPr/>
            </a:pPr>
            <a:endParaRPr lang="ru-RU" sz="2000" b="0" i="0" u="none" strike="noStrike" cap="none" spc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2000" b="0" i="0" u="none" strike="noStrike" cap="none" spc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Преимущества для клиентов:</a:t>
            </a:r>
            <a:endParaRPr lang="ru-RU" sz="2000" b="0" i="0" u="none" strike="noStrike" cap="none" spc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>
              <a:defRPr/>
            </a:pPr>
            <a:endParaRPr lang="ru-RU" sz="2000" b="0" i="0" u="none" strike="noStrike" cap="none" spc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2000" b="0" i="0" u="none" strike="noStrike" cap="none" spc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Наша бизнес-модель строится на обеспечении клиентов доступным, эффективным и простым в использовании инструментом для диагностики заболеваний растений. Мы позиционируем наш продукт как решение, которое не только снижает затраты на медицинскую диагностику растений и увеличивает урожайность, но и обеспечивает клиентам удобство, экономию времени и ресурсов благодаря возможности проводить диагностику без привлечения специалиста.</a:t>
            </a:r>
            <a:endParaRPr lang="ru-RU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 b="1">
                <a:solidFill>
                  <a:schemeClr val="bg2">
                    <a:lumMod val="25000"/>
                  </a:schemeClr>
                </a:solidFill>
              </a:rPr>
              <a:t>Текущие результаты</a:t>
            </a:r>
            <a:endParaRPr lang="ru-RU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3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2000" b="0" i="0" u="none" strike="noStrike" cap="none" spc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На данный момент в нашем проекте уже выполнено значительное количество работ. Мы собрали обширный набор данных, который был успешно использован для обучения модели машинного обучения. Модель демонстрирует перспективные результаты в диагностике заболеваний растений.</a:t>
            </a:r>
            <a:endParaRPr lang="ru-RU" sz="2000" b="0" i="0" u="none" strike="noStrike" cap="none" spc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>
              <a:defRPr/>
            </a:pPr>
            <a:endParaRPr lang="ru-RU" sz="2000" b="0" i="0" u="none" strike="noStrike" cap="none" spc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2000" b="0" i="0" u="none" strike="noStrike" cap="none" spc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На следующем этапе наша команда работает над финальной настройкой и разработкой системы автоматизированного управления устройством, которое будет осуществлять сканирование растений на территории без привлечения специалиста. Это важный шаг, который позволит нам добиться полной автономности в диагностике заболеваний растений.</a:t>
            </a:r>
            <a:endParaRPr lang="ru-RU" sz="2000" b="0" i="0" u="none" strike="noStrike" cap="none" spc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>
              <a:defRPr/>
            </a:pPr>
            <a:endParaRPr lang="ru-RU" sz="2000" b="0" i="0" u="none" strike="noStrike" cap="none" spc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2000" b="0" i="0" u="none" strike="noStrike" cap="none" spc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Мы также активно ведем переговоры и заключаем предварительные договоренности с несколькими малыми хозяйствующими субъектами и небольшими аграрными предприятиями относительно внедрения нашей системы после завершения разработки и тестирования.</a:t>
            </a:r>
            <a:endParaRPr lang="ru-RU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39BAC10-E3CD-4426-8B75-6E7059034E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2024" y="3956438"/>
            <a:ext cx="1710773" cy="226295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b="1">
                <a:solidFill>
                  <a:schemeClr val="bg2">
                    <a:lumMod val="25000"/>
                  </a:schemeClr>
                </a:solidFill>
              </a:rPr>
              <a:t>Команда</a:t>
            </a:r>
            <a:endParaRPr lang="ru-RU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3"/>
          </p:nvPr>
        </p:nvSpPr>
        <p:spPr bwMode="auto">
          <a:xfrm>
            <a:off x="846963" y="8055567"/>
            <a:ext cx="2688664" cy="2103120"/>
          </a:xfrm>
        </p:spPr>
        <p:txBody>
          <a:bodyPr/>
          <a:lstStyle/>
          <a:p>
            <a:pPr>
              <a:defRPr/>
            </a:pPr>
            <a:r>
              <a:rPr lang="ru-RU">
                <a:solidFill>
                  <a:schemeClr val="bg2">
                    <a:lumMod val="25000"/>
                  </a:schemeClr>
                </a:solidFill>
              </a:rPr>
              <a:t>Лидер</a:t>
            </a:r>
          </a:p>
          <a:p>
            <a:pPr>
              <a:defRPr/>
            </a:pPr>
            <a:r>
              <a:rPr lang="ru-RU">
                <a:solidFill>
                  <a:schemeClr val="bg2">
                    <a:lumMod val="25000"/>
                  </a:schemeClr>
                </a:solidFill>
              </a:rPr>
              <a:t>Спикер</a:t>
            </a:r>
          </a:p>
          <a:p>
            <a:pPr>
              <a:defRPr/>
            </a:pPr>
            <a:r>
              <a:rPr lang="ru-RU">
                <a:solidFill>
                  <a:schemeClr val="bg2">
                    <a:lumMod val="25000"/>
                  </a:schemeClr>
                </a:solidFill>
              </a:rPr>
              <a:t>Разработчик (fullstack)</a:t>
            </a:r>
          </a:p>
        </p:txBody>
      </p:sp>
      <p:pic>
        <p:nvPicPr>
          <p:cNvPr id="1522142757" name="Рисунок 1522142756"/>
          <p:cNvPicPr>
            <a:picLocks noGrp="1" noChangeAspect="1"/>
          </p:cNvPicPr>
          <p:nvPr>
            <p:ph type="pic" sz="quarter" idx="17" hasCustomPrompt="1"/>
          </p:nvPr>
        </p:nvPicPr>
        <p:blipFill>
          <a:blip r:embed="rId4"/>
          <a:stretch/>
        </p:blipFill>
        <p:spPr bwMode="auto">
          <a:xfrm>
            <a:off x="895348" y="3950492"/>
            <a:ext cx="2268900" cy="2268900"/>
          </a:xfrm>
          <a:prstGeom prst="rect">
            <a:avLst/>
          </a:prstGeom>
        </p:spPr>
      </p:pic>
      <p:sp>
        <p:nvSpPr>
          <p:cNvPr id="24" name="Текст 23"/>
          <p:cNvSpPr>
            <a:spLocks noGrp="1"/>
          </p:cNvSpPr>
          <p:nvPr>
            <p:ph type="body" sz="quarter" idx="18"/>
          </p:nvPr>
        </p:nvSpPr>
        <p:spPr bwMode="auto">
          <a:xfrm>
            <a:off x="895349" y="6670800"/>
            <a:ext cx="2640277" cy="438912"/>
          </a:xfrm>
        </p:spPr>
        <p:txBody>
          <a:bodyPr/>
          <a:lstStyle/>
          <a:p>
            <a:pPr>
              <a:defRPr/>
            </a:pPr>
            <a:r>
              <a:rPr lang="ru-RU">
                <a:solidFill>
                  <a:schemeClr val="bg2">
                    <a:lumMod val="25000"/>
                  </a:schemeClr>
                </a:solidFill>
              </a:rPr>
              <a:t>Колесников Никита Сергеевич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quarter" idx="19"/>
          </p:nvPr>
        </p:nvSpPr>
        <p:spPr bwMode="auto">
          <a:xfrm>
            <a:off x="4106732" y="8055567"/>
            <a:ext cx="2640277" cy="2103120"/>
          </a:xfrm>
        </p:spPr>
        <p:txBody>
          <a:bodyPr/>
          <a:lstStyle/>
          <a:p>
            <a:pPr>
              <a:defRPr/>
            </a:pPr>
            <a:r>
              <a:rPr lang="ru-RU">
                <a:solidFill>
                  <a:schemeClr val="bg2">
                    <a:lumMod val="25000"/>
                  </a:schemeClr>
                </a:solidFill>
              </a:rPr>
              <a:t>Дизайнер</a:t>
            </a:r>
          </a:p>
          <a:p>
            <a:pPr>
              <a:defRPr/>
            </a:pPr>
            <a:r>
              <a:rPr lang="ru-RU">
                <a:solidFill>
                  <a:schemeClr val="bg2">
                    <a:lumMod val="25000"/>
                  </a:schemeClr>
                </a:solidFill>
              </a:rPr>
              <a:t>Мастер презентации</a:t>
            </a:r>
          </a:p>
        </p:txBody>
      </p:sp>
      <p:sp>
        <p:nvSpPr>
          <p:cNvPr id="27" name="Текст 26"/>
          <p:cNvSpPr>
            <a:spLocks noGrp="1"/>
          </p:cNvSpPr>
          <p:nvPr>
            <p:ph type="body" sz="quarter" idx="21"/>
          </p:nvPr>
        </p:nvSpPr>
        <p:spPr bwMode="auto">
          <a:xfrm>
            <a:off x="4106732" y="6670800"/>
            <a:ext cx="2640277" cy="438912"/>
          </a:xfrm>
        </p:spPr>
        <p:txBody>
          <a:bodyPr/>
          <a:lstStyle/>
          <a:p>
            <a:pPr>
              <a:defRPr/>
            </a:pPr>
            <a:r>
              <a:rPr lang="ru-RU">
                <a:solidFill>
                  <a:schemeClr val="bg2">
                    <a:lumMod val="25000"/>
                  </a:schemeClr>
                </a:solidFill>
              </a:rPr>
              <a:t>Струганова Алина Сергеевна</a:t>
            </a:r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24"/>
          </p:nvPr>
        </p:nvSpPr>
        <p:spPr bwMode="auto">
          <a:xfrm>
            <a:off x="7318114" y="6670800"/>
            <a:ext cx="2640277" cy="438912"/>
          </a:xfrm>
        </p:spPr>
        <p:txBody>
          <a:bodyPr/>
          <a:lstStyle/>
          <a:p>
            <a:pPr>
              <a:defRPr/>
            </a:pPr>
            <a:r>
              <a:rPr lang="ru-RU" sz="2800" b="1" i="0" u="none" strike="noStrike" cap="none" spc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Зимовец Максим Алексеевич</a:t>
            </a:r>
            <a:endParaRPr lang="ru-RU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1" name="Текст 30"/>
          <p:cNvSpPr>
            <a:spLocks noGrp="1"/>
          </p:cNvSpPr>
          <p:nvPr>
            <p:ph type="body" sz="quarter" idx="25"/>
          </p:nvPr>
        </p:nvSpPr>
        <p:spPr bwMode="auto">
          <a:xfrm>
            <a:off x="7318114" y="8055567"/>
            <a:ext cx="2640277" cy="2103120"/>
          </a:xfrm>
        </p:spPr>
        <p:txBody>
          <a:bodyPr/>
          <a:lstStyle/>
          <a:p>
            <a:pPr>
              <a:defRPr/>
            </a:pPr>
            <a:r>
              <a:rPr lang="ru-RU">
                <a:solidFill>
                  <a:schemeClr val="bg2">
                    <a:lumMod val="25000"/>
                  </a:schemeClr>
                </a:solidFill>
              </a:rPr>
              <a:t>Тестировщик</a:t>
            </a:r>
          </a:p>
        </p:txBody>
      </p:sp>
      <p:pic>
        <p:nvPicPr>
          <p:cNvPr id="161426795" name="Рисунок 161426794"/>
          <p:cNvPicPr>
            <a:picLocks noGrp="1" noChangeAspect="1"/>
          </p:cNvPicPr>
          <p:nvPr>
            <p:ph type="pic" sz="quarter" idx="26"/>
          </p:nvPr>
        </p:nvPicPr>
        <p:blipFill>
          <a:blip r:embed="rId5"/>
          <a:stretch/>
        </p:blipFill>
        <p:spPr bwMode="auto">
          <a:xfrm>
            <a:off x="17668475" y="3956398"/>
            <a:ext cx="1813747" cy="2262993"/>
          </a:xfrm>
          <a:prstGeom prst="rect">
            <a:avLst/>
          </a:prstGeom>
        </p:spPr>
      </p:pic>
      <p:sp>
        <p:nvSpPr>
          <p:cNvPr id="33" name="Текст 32"/>
          <p:cNvSpPr>
            <a:spLocks noGrp="1"/>
          </p:cNvSpPr>
          <p:nvPr>
            <p:ph type="body" sz="quarter" idx="27"/>
          </p:nvPr>
        </p:nvSpPr>
        <p:spPr bwMode="auto">
          <a:xfrm>
            <a:off x="10529497" y="6670800"/>
            <a:ext cx="2826029" cy="438912"/>
          </a:xfrm>
        </p:spPr>
        <p:txBody>
          <a:bodyPr/>
          <a:lstStyle/>
          <a:p>
            <a:pPr>
              <a:defRPr/>
            </a:pPr>
            <a:r>
              <a:rPr lang="ru-RU" sz="2800" b="1" i="0" u="none" strike="noStrike" cap="none" spc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Златкин Всеволод Александрович</a:t>
            </a:r>
            <a:endParaRPr lang="ru-RU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81635272" name="Текст 29"/>
          <p:cNvSpPr>
            <a:spLocks noGrp="1"/>
          </p:cNvSpPr>
          <p:nvPr/>
        </p:nvSpPr>
        <p:spPr bwMode="auto">
          <a:xfrm>
            <a:off x="13926632" y="6670800"/>
            <a:ext cx="2941775" cy="438912"/>
          </a:xfrm>
        </p:spPr>
        <p:txBody>
          <a:bodyPr lIns="0" tIns="0" rIns="0" bIns="0"/>
          <a:lstStyle>
            <a:lvl1pPr marL="15874" indent="0" algn="l" defTabSz="914400">
              <a:lnSpc>
                <a:spcPct val="90000"/>
              </a:lnSpc>
              <a:spcBef>
                <a:spcPts val="999"/>
              </a:spcBef>
              <a:buFont typeface="Arial"/>
              <a:buNone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99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800" b="1" i="0" u="none" strike="noStrike" cap="none" spc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Наумов Юрий Александрович</a:t>
            </a:r>
            <a:endParaRPr lang="ru-RU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73125933" name="Текст 32"/>
          <p:cNvSpPr>
            <a:spLocks noGrp="1"/>
          </p:cNvSpPr>
          <p:nvPr/>
        </p:nvSpPr>
        <p:spPr bwMode="auto">
          <a:xfrm>
            <a:off x="17439512" y="6670800"/>
            <a:ext cx="2640277" cy="438912"/>
          </a:xfrm>
        </p:spPr>
        <p:txBody>
          <a:bodyPr lIns="0" tIns="0" rIns="0" bIns="0"/>
          <a:lstStyle>
            <a:lvl1pPr marL="15874" indent="0" algn="l" defTabSz="914400">
              <a:lnSpc>
                <a:spcPct val="90000"/>
              </a:lnSpc>
              <a:spcBef>
                <a:spcPts val="999"/>
              </a:spcBef>
              <a:buFont typeface="Arial"/>
              <a:buNone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99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800" b="1" i="0" u="none" strike="noStrike" cap="none" spc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Лопин Кирилл Васильевич</a:t>
            </a:r>
            <a:endParaRPr lang="ru-RU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865833136" name="Текст 30"/>
          <p:cNvSpPr>
            <a:spLocks noGrp="1"/>
          </p:cNvSpPr>
          <p:nvPr/>
        </p:nvSpPr>
        <p:spPr bwMode="auto">
          <a:xfrm>
            <a:off x="10529497" y="8055567"/>
            <a:ext cx="2640277" cy="2103120"/>
          </a:xfrm>
        </p:spPr>
        <p:txBody>
          <a:bodyPr lIns="0" tIns="0" rIns="0" bIns="0"/>
          <a:lstStyle>
            <a:lvl1pPr marL="15874" indent="0" algn="l" defTabSz="914400">
              <a:lnSpc>
                <a:spcPct val="90000"/>
              </a:lnSpc>
              <a:spcBef>
                <a:spcPts val="999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99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>
                <a:solidFill>
                  <a:schemeClr val="bg2">
                    <a:lumMod val="25000"/>
                  </a:schemeClr>
                </a:solidFill>
              </a:rPr>
              <a:t>Аналитик</a:t>
            </a:r>
          </a:p>
        </p:txBody>
      </p:sp>
      <p:sp>
        <p:nvSpPr>
          <p:cNvPr id="1338439232" name="Текст 30"/>
          <p:cNvSpPr>
            <a:spLocks noGrp="1"/>
          </p:cNvSpPr>
          <p:nvPr/>
        </p:nvSpPr>
        <p:spPr bwMode="auto">
          <a:xfrm>
            <a:off x="13926632" y="8055567"/>
            <a:ext cx="3010767" cy="2103120"/>
          </a:xfrm>
        </p:spPr>
        <p:txBody>
          <a:bodyPr lIns="0" tIns="0" rIns="0" bIns="0"/>
          <a:lstStyle>
            <a:lvl1pPr marL="15874" indent="0" algn="l" defTabSz="914400">
              <a:lnSpc>
                <a:spcPct val="90000"/>
              </a:lnSpc>
              <a:spcBef>
                <a:spcPts val="999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99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>
                <a:solidFill>
                  <a:schemeClr val="bg2">
                    <a:lumMod val="25000"/>
                  </a:schemeClr>
                </a:solidFill>
              </a:rPr>
              <a:t>Разработчик (front-end)</a:t>
            </a:r>
          </a:p>
        </p:txBody>
      </p:sp>
      <p:sp>
        <p:nvSpPr>
          <p:cNvPr id="1005893410" name="Текст 30"/>
          <p:cNvSpPr>
            <a:spLocks noGrp="1"/>
          </p:cNvSpPr>
          <p:nvPr/>
        </p:nvSpPr>
        <p:spPr bwMode="auto">
          <a:xfrm>
            <a:off x="17069023" y="8055567"/>
            <a:ext cx="3010766" cy="2103120"/>
          </a:xfrm>
        </p:spPr>
        <p:txBody>
          <a:bodyPr lIns="0" tIns="0" rIns="0" bIns="0"/>
          <a:lstStyle>
            <a:lvl1pPr marL="15874" indent="0" algn="l" defTabSz="914400">
              <a:lnSpc>
                <a:spcPct val="90000"/>
              </a:lnSpc>
              <a:spcBef>
                <a:spcPts val="999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99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>
                <a:solidFill>
                  <a:schemeClr val="bg2">
                    <a:lumMod val="25000"/>
                  </a:schemeClr>
                </a:solidFill>
              </a:rPr>
              <a:t>Разработчик (back-end)</a:t>
            </a:r>
          </a:p>
        </p:txBody>
      </p:sp>
      <p:pic>
        <p:nvPicPr>
          <p:cNvPr id="944892167" name="Рисунок 944892166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14148494" y="3944873"/>
            <a:ext cx="1693581" cy="227451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757DF44-72FA-4B46-B081-D8B57B6AA4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29498" y="3933599"/>
            <a:ext cx="1710772" cy="228579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59B842C-19AD-4BA6-9F4E-65AEFFC567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18115" y="3956399"/>
            <a:ext cx="1760578" cy="226299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b="1">
                <a:solidFill>
                  <a:schemeClr val="bg2">
                    <a:lumMod val="25000"/>
                  </a:schemeClr>
                </a:solidFill>
              </a:rPr>
              <a:t>Планы развития</a:t>
            </a:r>
            <a:endParaRPr lang="ru-RU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2000" b="0" i="0" u="none" strike="noStrike" cap="none" spc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Наши планы развития сосредоточены на следующих этапах:</a:t>
            </a:r>
            <a:endParaRPr lang="ru-RU" sz="2000" b="0" i="0" u="none" strike="noStrike" cap="none" spc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>
              <a:defRPr/>
            </a:pPr>
            <a:endParaRPr lang="ru-RU" sz="2000" b="0" i="0" u="none" strike="noStrike" cap="none" spc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2000" b="0" i="0" u="none" strike="noStrike" cap="none" spc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Завершение разработки и тестирования: Мы планируем завершить разработку системы автоматизированного управления машиной для сканирования растений. Это позволит нам приступить к полноценному тестированию системы в реальных условиях на территории клиентов.</a:t>
            </a:r>
            <a:endParaRPr lang="ru-RU" sz="2000" b="0" i="0" u="none" strike="noStrike" cap="none" spc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>
              <a:defRPr/>
            </a:pPr>
            <a:endParaRPr lang="ru-RU" sz="2000" b="0" i="0" u="none" strike="noStrike" cap="none" spc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2000" b="0" i="0" u="none" strike="noStrike" cap="none" spc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Внедрение на рынок: После успешного тестирования мы намерены начать внедрение нашей системы диагностики в сельское хозяйство и садоводство. Мы будем активно продвигать и распространять наш продукт среди малых хозяйствующих субъектов и аграрных предприятий.</a:t>
            </a:r>
            <a:endParaRPr lang="ru-RU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6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2000" b="0" i="0" u="none" strike="noStrike" cap="none" spc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Поддержка клиентов и дальнейшее развитие: Наша команда будет предоставлять полную техническую поддержку и обновления для клиентов. Мы также планируем постоянное развитие системы, включая обновление алгоритмов и улучшение функциональности, чтобы соответствовать требованиям рынка и удовлетворять потребности наших клиентов.</a:t>
            </a:r>
            <a:endParaRPr lang="ru-RU" sz="2000" b="0" i="0" u="none" strike="noStrike" cap="none" spc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>
              <a:defRPr/>
            </a:pPr>
            <a:endParaRPr lang="ru-RU" sz="2000" b="0" i="0" u="none" strike="noStrike" cap="none" spc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2000" b="0" i="0" u="none" strike="noStrike" cap="none" spc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Наша система диагностики заболеваний растений на базе нейросетевых технологий - это инновационное решение, которое может значительно улучшить процессы выращивания сельскохозяйственных культур и повысить эффективность работы малых хозяйствующих субъектов.</a:t>
            </a:r>
            <a:endParaRPr lang="ru-RU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subTitle" idx="4294967295"/>
          </p:nvPr>
        </p:nvSpPr>
        <p:spPr bwMode="auto"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  <a:defRPr/>
            </a:pPr>
            <a:endParaRPr/>
          </a:p>
          <a:p>
            <a:pPr>
              <a:lnSpc>
                <a:spcPts val="4360"/>
              </a:lnSpc>
              <a:buNone/>
              <a:defRPr/>
            </a:pPr>
            <a:r>
              <a:rPr lang="ru-RU" sz="1800">
                <a:solidFill>
                  <a:schemeClr val="bg2">
                    <a:lumMod val="25000"/>
                  </a:schemeClr>
                </a:solidFill>
              </a:rPr>
              <a:t>Телефон</a:t>
            </a:r>
            <a:endParaRPr/>
          </a:p>
          <a:p>
            <a:pPr>
              <a:lnSpc>
                <a:spcPts val="4360"/>
              </a:lnSpc>
              <a:buNone/>
              <a:defRPr/>
            </a:pPr>
            <a:r>
              <a:rPr lang="en-US" sz="1800">
                <a:solidFill>
                  <a:schemeClr val="bg2">
                    <a:lumMod val="25000"/>
                  </a:schemeClr>
                </a:solidFill>
              </a:rPr>
              <a:t>email</a:t>
            </a:r>
            <a:endParaRPr lang="ru-RU" sz="18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defRPr/>
            </a:pPr>
            <a:r>
              <a:rPr lang="ru-RU" b="1">
                <a:solidFill>
                  <a:schemeClr val="bg2">
                    <a:lumMod val="25000"/>
                  </a:schemeClr>
                </a:solidFill>
              </a:rPr>
              <a:t>Контакты</a:t>
            </a:r>
            <a:endParaRPr lang="ru-RU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Текст 2"/>
          <p:cNvSpPr txBox="1"/>
          <p:nvPr/>
        </p:nvSpPr>
        <p:spPr bwMode="auto"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59"/>
              </a:lnSpc>
              <a:buClrTx/>
              <a:defRPr/>
            </a:pPr>
            <a:endParaRPr/>
          </a:p>
          <a:p>
            <a:pPr>
              <a:lnSpc>
                <a:spcPts val="4360"/>
              </a:lnSpc>
              <a:buClrTx/>
              <a:defRPr/>
            </a:pPr>
            <a:r>
              <a:rPr lang="en-US" sz="2800">
                <a:solidFill>
                  <a:schemeClr val="bg2">
                    <a:lumMod val="25000"/>
                  </a:schemeClr>
                </a:solidFill>
              </a:rPr>
              <a:t>+7 (</a:t>
            </a:r>
            <a:r>
              <a:rPr lang="ru-RU" sz="2800">
                <a:solidFill>
                  <a:schemeClr val="bg2">
                    <a:lumMod val="25000"/>
                  </a:schemeClr>
                </a:solidFill>
              </a:rPr>
              <a:t>905) 395 - 93 - 91</a:t>
            </a:r>
          </a:p>
          <a:p>
            <a:pPr>
              <a:lnSpc>
                <a:spcPts val="4360"/>
              </a:lnSpc>
              <a:buClrTx/>
              <a:defRPr/>
            </a:pPr>
            <a:r>
              <a:rPr lang="en-US" sz="2800">
                <a:solidFill>
                  <a:schemeClr val="bg2">
                    <a:lumMod val="25000"/>
                  </a:schemeClr>
                </a:solidFill>
              </a:rPr>
              <a:t>Kn15@bk.ru</a:t>
            </a:r>
            <a:endParaRPr lang="ru-RU" sz="280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Words>1364</Words>
  <Application>Microsoft Office PowerPoint</Application>
  <DocSecurity>0</DocSecurity>
  <PresentationFormat>Произвольный</PresentationFormat>
  <Paragraphs>86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ОБЛОЖКИ</vt:lpstr>
      <vt:lpstr>РАЗДЕЛИТЕЛИ</vt:lpstr>
      <vt:lpstr>Презентация PowerPoint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Пешкова Василиса Олеговна</dc:creator>
  <cp:keywords/>
  <dc:description/>
  <cp:lastModifiedBy>Fgeeha</cp:lastModifiedBy>
  <cp:revision>234</cp:revision>
  <dcterms:created xsi:type="dcterms:W3CDTF">2021-03-01T12:07:13Z</dcterms:created>
  <dcterms:modified xsi:type="dcterms:W3CDTF">2023-11-23T15:31:21Z</dcterms:modified>
  <cp:category/>
  <dc:identifier/>
  <cp:contentStatus/>
  <dc:language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