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1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12192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hzRPUanx5mlkZRzlHTdmp8G4Gy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F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5FCCD2D-D7E7-4DBF-9E66-537657E0422A}">
  <a:tblStyle styleId="{45FCCD2D-D7E7-4DBF-9E66-537657E0422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48"/>
      </p:cViewPr>
      <p:guideLst>
        <p:guide orient="horz" pos="279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9c4a28cde2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29c4a28cde2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sz="275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2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2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2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объект">
  <p:cSld name="1_Заголовок и объект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sz="2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2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4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4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1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4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ru-RU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26" Type="http://schemas.openxmlformats.org/officeDocument/2006/relationships/image" Target="../media/image49.png"/><Relationship Id="rId39" Type="http://schemas.openxmlformats.org/officeDocument/2006/relationships/image" Target="../media/image62.png"/><Relationship Id="rId21" Type="http://schemas.openxmlformats.org/officeDocument/2006/relationships/image" Target="../media/image44.png"/><Relationship Id="rId34" Type="http://schemas.openxmlformats.org/officeDocument/2006/relationships/image" Target="../media/image57.png"/><Relationship Id="rId42" Type="http://schemas.openxmlformats.org/officeDocument/2006/relationships/image" Target="../media/image65.png"/><Relationship Id="rId47" Type="http://schemas.openxmlformats.org/officeDocument/2006/relationships/image" Target="../media/image70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39.png"/><Relationship Id="rId29" Type="http://schemas.openxmlformats.org/officeDocument/2006/relationships/image" Target="../media/image5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24" Type="http://schemas.openxmlformats.org/officeDocument/2006/relationships/image" Target="../media/image47.png"/><Relationship Id="rId32" Type="http://schemas.openxmlformats.org/officeDocument/2006/relationships/image" Target="../media/image55.png"/><Relationship Id="rId37" Type="http://schemas.openxmlformats.org/officeDocument/2006/relationships/image" Target="../media/image60.png"/><Relationship Id="rId40" Type="http://schemas.openxmlformats.org/officeDocument/2006/relationships/image" Target="../media/image63.png"/><Relationship Id="rId45" Type="http://schemas.openxmlformats.org/officeDocument/2006/relationships/image" Target="../media/image68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23" Type="http://schemas.openxmlformats.org/officeDocument/2006/relationships/image" Target="../media/image46.png"/><Relationship Id="rId28" Type="http://schemas.openxmlformats.org/officeDocument/2006/relationships/image" Target="../media/image51.png"/><Relationship Id="rId36" Type="http://schemas.openxmlformats.org/officeDocument/2006/relationships/image" Target="../media/image59.png"/><Relationship Id="rId10" Type="http://schemas.openxmlformats.org/officeDocument/2006/relationships/image" Target="../media/image33.png"/><Relationship Id="rId19" Type="http://schemas.openxmlformats.org/officeDocument/2006/relationships/image" Target="../media/image42.png"/><Relationship Id="rId31" Type="http://schemas.openxmlformats.org/officeDocument/2006/relationships/image" Target="../media/image54.png"/><Relationship Id="rId44" Type="http://schemas.openxmlformats.org/officeDocument/2006/relationships/image" Target="../media/image67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Relationship Id="rId22" Type="http://schemas.openxmlformats.org/officeDocument/2006/relationships/image" Target="../media/image45.png"/><Relationship Id="rId27" Type="http://schemas.openxmlformats.org/officeDocument/2006/relationships/image" Target="../media/image50.png"/><Relationship Id="rId30" Type="http://schemas.openxmlformats.org/officeDocument/2006/relationships/image" Target="../media/image53.png"/><Relationship Id="rId35" Type="http://schemas.openxmlformats.org/officeDocument/2006/relationships/image" Target="../media/image58.png"/><Relationship Id="rId43" Type="http://schemas.openxmlformats.org/officeDocument/2006/relationships/image" Target="../media/image66.png"/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5" Type="http://schemas.openxmlformats.org/officeDocument/2006/relationships/image" Target="../media/image48.png"/><Relationship Id="rId33" Type="http://schemas.openxmlformats.org/officeDocument/2006/relationships/image" Target="../media/image56.png"/><Relationship Id="rId38" Type="http://schemas.openxmlformats.org/officeDocument/2006/relationships/image" Target="../media/image61.png"/><Relationship Id="rId46" Type="http://schemas.openxmlformats.org/officeDocument/2006/relationships/image" Target="../media/image69.png"/><Relationship Id="rId20" Type="http://schemas.openxmlformats.org/officeDocument/2006/relationships/image" Target="../media/image43.png"/><Relationship Id="rId41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" descr="IMG_681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2359672" y="3455485"/>
            <a:ext cx="2437805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"/>
          <p:cNvSpPr txBox="1"/>
          <p:nvPr/>
        </p:nvSpPr>
        <p:spPr>
          <a:xfrm>
            <a:off x="-96688" y="2641526"/>
            <a:ext cx="12385500" cy="123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701" marR="0" lvl="0" indent="0" algn="l" rtl="0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38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ПГУ «НЕЙРОБУМ»  </a:t>
            </a:r>
            <a:endParaRPr/>
          </a:p>
          <a:p>
            <a:pPr marL="7701" marR="0" lvl="0" indent="0" algn="l" rtl="0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ru-RU" sz="3638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lang="ru-RU" sz="3638" b="1">
                <a:solidFill>
                  <a:schemeClr val="lt1"/>
                </a:solidFill>
              </a:rPr>
              <a:t>EasyEng» чат-бот по изучению английского языка</a:t>
            </a:r>
            <a:endParaRPr/>
          </a:p>
        </p:txBody>
      </p:sp>
      <p:pic>
        <p:nvPicPr>
          <p:cNvPr id="125" name="Google Shape;12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15539" y="4403883"/>
            <a:ext cx="2500602" cy="249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1600" y="1"/>
            <a:ext cx="2534541" cy="2538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 dirty="0"/>
          </a:p>
        </p:txBody>
      </p:sp>
      <p:sp>
        <p:nvSpPr>
          <p:cNvPr id="133" name="Google Shape;133;p2"/>
          <p:cNvSpPr txBox="1"/>
          <p:nvPr/>
        </p:nvSpPr>
        <p:spPr>
          <a:xfrm>
            <a:off x="360050" y="1052716"/>
            <a:ext cx="5338786" cy="4631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highlight>
                  <a:srgbClr val="FFFFFF"/>
                </a:highlight>
              </a:rPr>
              <a:t>Один из самых крупных сегментов рынка онлайн образования — детское образование. По данным </a:t>
            </a:r>
            <a:r>
              <a:rPr lang="ru-RU"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Smart</a:t>
            </a:r>
            <a:r>
              <a:rPr lang="ru-RU" sz="1800" dirty="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r>
              <a:rPr lang="ru-RU"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Ranking</a:t>
            </a:r>
            <a:r>
              <a:rPr lang="ru-RU" sz="1800" dirty="0">
                <a:solidFill>
                  <a:schemeClr val="dk1"/>
                </a:solidFill>
                <a:highlight>
                  <a:srgbClr val="FFFFFF"/>
                </a:highlight>
              </a:rPr>
              <a:t>, к концу 2022 г. темпы роста детского образования достигли 28,9%, — примерно 26,8 млрд рублей. Прогнозы на текущий год у детского образования тоже положительные — игроки рынка предсказывают стабильный рост сегмента на 20–30%. Также и языковой сегмент удерживает солидные показатели — за 2022 г. он вырос на 10,9% до 9,4 млрд рублей, причем людей интересует не только международный английский — </a:t>
            </a:r>
            <a:r>
              <a:rPr lang="ru-RU"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Skyeng</a:t>
            </a:r>
            <a:r>
              <a:rPr lang="ru-RU" sz="1800" dirty="0">
                <a:solidFill>
                  <a:schemeClr val="dk1"/>
                </a:solidFill>
                <a:highlight>
                  <a:srgbClr val="FFFFFF"/>
                </a:highlight>
              </a:rPr>
              <a:t> отметил спрос на курсы китайского языка.</a:t>
            </a:r>
            <a:endParaRPr sz="1800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054" y="832097"/>
            <a:ext cx="4706899" cy="47068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/>
          </a:p>
        </p:txBody>
      </p:sp>
      <p:sp>
        <p:nvSpPr>
          <p:cNvPr id="139" name="Google Shape;139;p3"/>
          <p:cNvSpPr txBox="1"/>
          <p:nvPr/>
        </p:nvSpPr>
        <p:spPr>
          <a:xfrm>
            <a:off x="424704" y="978556"/>
            <a:ext cx="6290132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/>
              <a:t>Покупатель: </a:t>
            </a:r>
            <a:r>
              <a:rPr lang="ru-RU" sz="1800" dirty="0"/>
              <a:t>родители детей (средний и старший школьный возраст), которым необходимо подготовить ребенка к успешной сдаче экзамена по английскому языку</a:t>
            </a:r>
            <a:endParaRPr sz="18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 smtClean="0"/>
              <a:t>Потребитель:</a:t>
            </a:r>
            <a:r>
              <a:rPr lang="ru-RU" sz="1800" dirty="0" smtClean="0"/>
              <a:t> </a:t>
            </a:r>
            <a:r>
              <a:rPr lang="ru-RU" sz="1800" dirty="0">
                <a:solidFill>
                  <a:schemeClr val="dk1"/>
                </a:solidFill>
                <a:highlight>
                  <a:srgbClr val="FFFFFF"/>
                </a:highlight>
              </a:rPr>
              <a:t>школьники, студенты </a:t>
            </a:r>
            <a:r>
              <a:rPr lang="ru-RU"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спо</a:t>
            </a:r>
            <a:r>
              <a:rPr lang="ru-RU" sz="1800" dirty="0">
                <a:solidFill>
                  <a:schemeClr val="dk1"/>
                </a:solidFill>
                <a:highlight>
                  <a:srgbClr val="FFFFFF"/>
                </a:highlight>
              </a:rPr>
              <a:t>, которым необходимо получить знания по английскому языку успешной сдачи экзаменов</a:t>
            </a:r>
            <a:endParaRPr sz="18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3042" y="453134"/>
            <a:ext cx="4224905" cy="31686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5404" y="3068682"/>
            <a:ext cx="4210050" cy="35979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 dirty="0"/>
          </a:p>
        </p:txBody>
      </p:sp>
      <p:sp>
        <p:nvSpPr>
          <p:cNvPr id="145" name="Google Shape;145;p4"/>
          <p:cNvSpPr txBox="1"/>
          <p:nvPr/>
        </p:nvSpPr>
        <p:spPr>
          <a:xfrm>
            <a:off x="360040" y="1052701"/>
            <a:ext cx="5172542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highlight>
                  <a:srgbClr val="FFFFFF"/>
                </a:highlight>
              </a:rPr>
              <a:t>Ключевой проблемой родителей является незаинтересованность детей изучать иностранные языки</a:t>
            </a:r>
            <a:endParaRPr sz="1800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 smtClean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dk1"/>
                </a:solidFill>
                <a:highlight>
                  <a:srgbClr val="FFFFFF"/>
                </a:highlight>
              </a:rPr>
              <a:t>Ключевой </a:t>
            </a:r>
            <a:r>
              <a:rPr lang="ru-RU" sz="1800" dirty="0">
                <a:solidFill>
                  <a:schemeClr val="dk1"/>
                </a:solidFill>
                <a:highlight>
                  <a:srgbClr val="FFFFFF"/>
                </a:highlight>
              </a:rPr>
              <a:t>проблемой школьников является сложность в освоении иностранного языка в школе из-за </a:t>
            </a:r>
            <a:r>
              <a:rPr lang="ru-RU" sz="1800" dirty="0" smtClean="0">
                <a:solidFill>
                  <a:schemeClr val="dk1"/>
                </a:solidFill>
                <a:highlight>
                  <a:srgbClr val="FFFFFF"/>
                </a:highlight>
              </a:rPr>
              <a:t>отсутствие </a:t>
            </a:r>
            <a:r>
              <a:rPr lang="ru-RU" sz="1800" dirty="0">
                <a:solidFill>
                  <a:schemeClr val="dk1"/>
                </a:solidFill>
                <a:highlight>
                  <a:srgbClr val="FFFFFF"/>
                </a:highlight>
              </a:rPr>
              <a:t>интереса к предмету</a:t>
            </a:r>
            <a:endParaRPr sz="1800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582" y="2817091"/>
            <a:ext cx="2796715" cy="356699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5604" y="832097"/>
            <a:ext cx="3583233" cy="31867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"/>
          <p:cNvSpPr txBox="1"/>
          <p:nvPr/>
        </p:nvSpPr>
        <p:spPr>
          <a:xfrm>
            <a:off x="1620190" y="311256"/>
            <a:ext cx="8472300" cy="999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ПРЕДЛАГАЕМОЕ РЕШЕНИЕ И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701" marR="0" lvl="0" indent="0" algn="ctr" rtl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ОСНОВНОЙ ФУНКЦИОНАЛ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" name="Google Shape;151;p5"/>
          <p:cNvSpPr txBox="1"/>
          <p:nvPr/>
        </p:nvSpPr>
        <p:spPr>
          <a:xfrm>
            <a:off x="360040" y="1484784"/>
            <a:ext cx="10992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graphicFrame>
        <p:nvGraphicFramePr>
          <p:cNvPr id="152" name="Google Shape;152;p5"/>
          <p:cNvGraphicFramePr/>
          <p:nvPr/>
        </p:nvGraphicFramePr>
        <p:xfrm>
          <a:off x="881675" y="1687525"/>
          <a:ext cx="10213125" cy="3967150"/>
        </p:xfrm>
        <a:graphic>
          <a:graphicData uri="http://schemas.openxmlformats.org/drawingml/2006/table">
            <a:tbl>
              <a:tblPr>
                <a:noFill/>
                <a:tableStyleId>{45FCCD2D-D7E7-4DBF-9E66-537657E0422A}</a:tableStyleId>
              </a:tblPr>
              <a:tblGrid>
                <a:gridCol w="497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2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10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Функционал сайта </a:t>
                      </a:r>
                      <a:endParaRPr sz="23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Функционал Чат-бота</a:t>
                      </a:r>
                      <a:endParaRPr sz="23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6800">
                <a:tc>
                  <a:txBody>
                    <a:bodyPr/>
                    <a:lstStyle/>
                    <a:p>
                      <a:pPr marL="457200" lvl="0" indent="-3492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900"/>
                        <a:buFont typeface="Times New Roman"/>
                        <a:buChar char="-"/>
                      </a:pPr>
                      <a:r>
                        <a:rPr lang="ru-RU" sz="1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интересные и познавательные тесты, которые содержат упражнения;</a:t>
                      </a:r>
                      <a:endParaRPr sz="1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lvl="0" indent="-3492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900"/>
                        <a:buFont typeface="Times New Roman"/>
                        <a:buChar char="-"/>
                      </a:pPr>
                      <a:r>
                        <a:rPr lang="ru-RU" sz="1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рекомендации и ссылки на материалы;</a:t>
                      </a:r>
                      <a:endParaRPr sz="1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lvl="0" indent="-3492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900"/>
                        <a:buFont typeface="Times New Roman"/>
                        <a:buChar char="-"/>
                      </a:pPr>
                      <a:r>
                        <a:rPr lang="ru-RU" sz="1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видео-отзывы</a:t>
                      </a:r>
                      <a:endParaRPr sz="1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lvl="0" indent="-3492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900"/>
                        <a:buFont typeface="Times New Roman"/>
                        <a:buChar char="-"/>
                      </a:pPr>
                      <a:r>
                        <a:rPr lang="ru-RU" sz="1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пробное занятие </a:t>
                      </a:r>
                      <a:endParaRPr sz="1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lvl="0" indent="-3746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2300"/>
                        <a:buFont typeface="Times New Roman"/>
                        <a:buChar char="-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сообщество с носителями языка (взаимовыгодное общение с носителями, ровесники учеников) </a:t>
                      </a:r>
                      <a:endParaRPr sz="2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3492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 New Roman"/>
                        <a:buChar char="-"/>
                      </a:pPr>
                      <a:r>
                        <a:rPr lang="ru-RU" sz="19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тесты на выявление уровня знаний языка;</a:t>
                      </a:r>
                      <a:endParaRPr sz="19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lvl="0" indent="-3492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 New Roman"/>
                        <a:buChar char="-"/>
                      </a:pPr>
                      <a:r>
                        <a:rPr lang="ru-RU" sz="19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словарь;</a:t>
                      </a:r>
                      <a:endParaRPr sz="19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lvl="0" indent="-3492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 New Roman"/>
                        <a:buChar char="-"/>
                      </a:pPr>
                      <a:r>
                        <a:rPr lang="ru-RU" sz="19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викторины;</a:t>
                      </a:r>
                      <a:endParaRPr sz="19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"/>
          <p:cNvSpPr txBox="1"/>
          <p:nvPr/>
        </p:nvSpPr>
        <p:spPr>
          <a:xfrm>
            <a:off x="1856331" y="249529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 dirty="0"/>
          </a:p>
        </p:txBody>
      </p:sp>
      <p:sp>
        <p:nvSpPr>
          <p:cNvPr id="158" name="Google Shape;158;p6"/>
          <p:cNvSpPr txBox="1"/>
          <p:nvPr/>
        </p:nvSpPr>
        <p:spPr>
          <a:xfrm>
            <a:off x="289525" y="999826"/>
            <a:ext cx="6083566" cy="2562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 smtClean="0">
                <a:solidFill>
                  <a:schemeClr val="dk1"/>
                </a:solidFill>
                <a:highlight>
                  <a:srgbClr val="FFFFFF"/>
                </a:highlight>
              </a:rPr>
              <a:t>"</a:t>
            </a:r>
            <a:r>
              <a:rPr lang="ru-RU" sz="1800" b="1" dirty="0" err="1" smtClean="0">
                <a:solidFill>
                  <a:schemeClr val="dk1"/>
                </a:solidFill>
                <a:highlight>
                  <a:srgbClr val="FFFFFF"/>
                </a:highlight>
              </a:rPr>
              <a:t>EasyEng</a:t>
            </a:r>
            <a:r>
              <a:rPr lang="ru-RU" sz="1800" b="1" dirty="0">
                <a:solidFill>
                  <a:schemeClr val="dk1"/>
                </a:solidFill>
                <a:highlight>
                  <a:srgbClr val="FFFFFF"/>
                </a:highlight>
              </a:rPr>
              <a:t>" помогает школьникам 1 - 11 классов привить интерес к глубокому изучению иностранных языков благодаря современным методикам обучения и команде профессиональных преподавателей.</a:t>
            </a:r>
            <a:endParaRPr sz="1800" b="1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5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endParaRPr sz="41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6134" y="1108000"/>
            <a:ext cx="4839119" cy="157747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249" y="3164579"/>
            <a:ext cx="4565545" cy="326387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6224" y="3229234"/>
            <a:ext cx="2780357" cy="27803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 ПРОТОТИП</a:t>
            </a:r>
            <a:endParaRPr/>
          </a:p>
        </p:txBody>
      </p:sp>
      <p:pic>
        <p:nvPicPr>
          <p:cNvPr id="2" name="Video_23112619405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7058" y="1062180"/>
            <a:ext cx="10506656" cy="48880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154" y="1293090"/>
            <a:ext cx="11184328" cy="44611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9c4a28cde2_0_14"/>
          <p:cNvSpPr txBox="1"/>
          <p:nvPr/>
        </p:nvSpPr>
        <p:spPr>
          <a:xfrm>
            <a:off x="2595240" y="46677"/>
            <a:ext cx="8472300" cy="437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28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 sz="1200" dirty="0"/>
          </a:p>
        </p:txBody>
      </p:sp>
      <p:grpSp>
        <p:nvGrpSpPr>
          <p:cNvPr id="175" name="Google Shape;175;g29c4a28cde2_0_14"/>
          <p:cNvGrpSpPr/>
          <p:nvPr/>
        </p:nvGrpSpPr>
        <p:grpSpPr>
          <a:xfrm>
            <a:off x="27709" y="484557"/>
            <a:ext cx="11379200" cy="5652821"/>
            <a:chOff x="2050015" y="1920875"/>
            <a:chExt cx="16248792" cy="8382000"/>
          </a:xfrm>
        </p:grpSpPr>
        <p:grpSp>
          <p:nvGrpSpPr>
            <p:cNvPr id="176" name="Google Shape;176;g29c4a28cde2_0_14"/>
            <p:cNvGrpSpPr/>
            <p:nvPr/>
          </p:nvGrpSpPr>
          <p:grpSpPr>
            <a:xfrm>
              <a:off x="2051050" y="1920875"/>
              <a:ext cx="16154400" cy="8382000"/>
              <a:chOff x="1135616" y="1844675"/>
              <a:chExt cx="16154400" cy="8382000"/>
            </a:xfrm>
          </p:grpSpPr>
          <p:sp>
            <p:nvSpPr>
              <p:cNvPr id="177" name="Google Shape;177;g29c4a28cde2_0_14"/>
              <p:cNvSpPr/>
              <p:nvPr/>
            </p:nvSpPr>
            <p:spPr>
              <a:xfrm>
                <a:off x="1136650" y="8245475"/>
                <a:ext cx="9530050" cy="1981200"/>
              </a:xfrm>
              <a:prstGeom prst="rect">
                <a:avLst/>
              </a:prstGeom>
              <a:noFill/>
              <a:ln w="25400" cap="flat" cmpd="sng">
                <a:solidFill>
                  <a:srgbClr val="595FD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" name="Google Shape;178;g29c4a28cde2_0_14"/>
              <p:cNvSpPr/>
              <p:nvPr/>
            </p:nvSpPr>
            <p:spPr>
              <a:xfrm>
                <a:off x="10744945" y="8245474"/>
                <a:ext cx="6545070" cy="1981200"/>
              </a:xfrm>
              <a:prstGeom prst="rect">
                <a:avLst/>
              </a:prstGeom>
              <a:noFill/>
              <a:ln w="25400" cap="flat" cmpd="sng">
                <a:solidFill>
                  <a:srgbClr val="595FD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" name="Google Shape;179;g29c4a28cde2_0_14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noFill/>
              <a:ln w="25400" cap="flat" cmpd="sng">
                <a:solidFill>
                  <a:srgbClr val="595FD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" name="Google Shape;180;g29c4a28cde2_0_14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 w="25400" cap="flat" cmpd="sng">
                <a:solidFill>
                  <a:srgbClr val="595FD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" name="Google Shape;181;g29c4a28cde2_0_14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noFill/>
              <a:ln w="25400" cap="flat" cmpd="sng">
                <a:solidFill>
                  <a:srgbClr val="595FD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" name="Google Shape;182;g29c4a28cde2_0_14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noFill/>
              <a:ln w="25400" cap="flat" cmpd="sng">
                <a:solidFill>
                  <a:srgbClr val="595FD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" name="Google Shape;185;g29c4a28cde2_0_14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noFill/>
              <a:ln w="25400" cap="flat" cmpd="sng">
                <a:solidFill>
                  <a:srgbClr val="595FD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6" name="Google Shape;186;g29c4a28cde2_0_14"/>
            <p:cNvSpPr txBox="1"/>
            <p:nvPr/>
          </p:nvSpPr>
          <p:spPr>
            <a:xfrm>
              <a:off x="2050015" y="2073276"/>
              <a:ext cx="2894700" cy="3194537"/>
            </a:xfrm>
            <a:prstGeom prst="rect">
              <a:avLst/>
            </a:prstGeom>
            <a:noFill/>
            <a:ln>
              <a:solidFill>
                <a:srgbClr val="595FD9"/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b="1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r>
                <a:rPr lang="ru-RU" sz="1800" b="1" i="0" u="none" strike="noStrike" cap="none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Проблема </a:t>
              </a:r>
              <a:r>
                <a:rPr lang="ru-RU" sz="18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и существующие </a:t>
              </a:r>
              <a:r>
                <a:rPr lang="ru-RU" sz="1800" b="1" i="0" u="none" strike="noStrike" cap="none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альтернативы</a:t>
              </a:r>
              <a:endParaRPr lang="ru-RU" sz="1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600" b="0" i="0" u="none" strike="noStrike" cap="none" dirty="0" smtClean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Сложно освоить иностранный язык из-за отсутствия интереса к предмету.</a:t>
              </a:r>
              <a:endParaRPr sz="16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87" name="Google Shape;187;g29c4a28cde2_0_14"/>
            <p:cNvSpPr txBox="1"/>
            <p:nvPr/>
          </p:nvSpPr>
          <p:spPr>
            <a:xfrm>
              <a:off x="4944715" y="1944655"/>
              <a:ext cx="3807899" cy="3422722"/>
            </a:xfrm>
            <a:prstGeom prst="rect">
              <a:avLst/>
            </a:prstGeom>
            <a:noFill/>
            <a:ln>
              <a:solidFill>
                <a:srgbClr val="595FD9"/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lang="ru-RU" sz="18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Решение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750" b="0" i="0" u="none" strike="noStrike" cap="none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Онлайн школа для изучения иностранных языков (</a:t>
              </a:r>
              <a:r>
                <a:rPr lang="ru-RU" sz="1750" b="0" i="0" u="none" strike="noStrike" cap="none" dirty="0" err="1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английский,немецкий,китайский</a:t>
              </a:r>
              <a:r>
                <a:rPr lang="ru-RU" sz="1750" b="0" i="0" u="none" strike="noStrike" cap="none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) с носителями языка и виртуальными помощником (чат-бот)</a:t>
              </a:r>
              <a:endParaRPr sz="175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g29c4a28cde2_0_14"/>
            <p:cNvSpPr txBox="1"/>
            <p:nvPr/>
          </p:nvSpPr>
          <p:spPr>
            <a:xfrm>
              <a:off x="4975639" y="5290909"/>
              <a:ext cx="3729300" cy="2190520"/>
            </a:xfrm>
            <a:prstGeom prst="rect">
              <a:avLst/>
            </a:prstGeom>
            <a:noFill/>
            <a:ln>
              <a:solidFill>
                <a:srgbClr val="595FD9"/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r>
                <a:rPr lang="ru-RU" sz="18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Ключевые метрики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lvl="0">
                <a:buSzPts val="1800"/>
              </a:pPr>
              <a:r>
                <a:rPr lang="ru-RU" sz="1800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кол-во подписчиков, кол-во </a:t>
              </a:r>
              <a:r>
                <a:rPr lang="ru-RU" sz="18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положительных отзывов рост </a:t>
              </a:r>
              <a:r>
                <a:rPr lang="ru-RU" sz="1800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дохода, кол-во рекламодателей</a:t>
              </a:r>
              <a:endParaRPr sz="180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g29c4a28cde2_0_14"/>
            <p:cNvSpPr txBox="1"/>
            <p:nvPr/>
          </p:nvSpPr>
          <p:spPr>
            <a:xfrm>
              <a:off x="8755479" y="1950358"/>
              <a:ext cx="2892600" cy="4951564"/>
            </a:xfrm>
            <a:prstGeom prst="rect">
              <a:avLst/>
            </a:prstGeom>
            <a:noFill/>
            <a:ln>
              <a:solidFill>
                <a:srgbClr val="595FD9"/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lang="ru-RU" sz="18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Уникальная ценность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lvl="0">
                <a:buSzPts val="1800"/>
              </a:pPr>
              <a:r>
                <a:rPr lang="ru-RU" sz="175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Онлайн-школа "</a:t>
              </a:r>
              <a:r>
                <a:rPr lang="ru-RU" sz="1750" dirty="0" err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EasyEng</a:t>
              </a:r>
              <a:r>
                <a:rPr lang="ru-RU" sz="175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" помогает школьникам 1 - 11 классов погрузиться в мир изучения иностранного языка с интересом и легкостью.</a:t>
              </a:r>
              <a:endParaRPr sz="175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g29c4a28cde2_0_14"/>
            <p:cNvSpPr txBox="1"/>
            <p:nvPr/>
          </p:nvSpPr>
          <p:spPr>
            <a:xfrm>
              <a:off x="11681238" y="1964798"/>
              <a:ext cx="3186742" cy="3753591"/>
            </a:xfrm>
            <a:prstGeom prst="rect">
              <a:avLst/>
            </a:prstGeom>
            <a:noFill/>
            <a:ln>
              <a:solidFill>
                <a:srgbClr val="595FD9"/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r>
                <a:rPr lang="ru-RU" sz="18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</a:t>
              </a:r>
              <a:r>
                <a:rPr lang="ru-RU" sz="1800" b="1" i="0" u="none" strike="noStrike" cap="none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Сегмент потребителя </a:t>
              </a:r>
            </a:p>
            <a:p>
              <a:pPr lvl="0">
                <a:buSzPts val="1400"/>
              </a:pPr>
              <a:r>
                <a:rPr lang="ru-RU" sz="175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Школьники</a:t>
              </a:r>
              <a:r>
                <a:rPr lang="ru-RU" sz="1750" dirty="0">
                  <a:latin typeface="Calibri" panose="020F0502020204030204" pitchFamily="34" charset="0"/>
                  <a:cs typeface="Calibri" panose="020F0502020204030204" pitchFamily="34" charset="0"/>
                </a:rPr>
                <a:t>, студенты </a:t>
              </a:r>
              <a:r>
                <a:rPr lang="ru-RU" sz="1750" dirty="0" err="1">
                  <a:latin typeface="Calibri" panose="020F0502020204030204" pitchFamily="34" charset="0"/>
                  <a:cs typeface="Calibri" panose="020F0502020204030204" pitchFamily="34" charset="0"/>
                </a:rPr>
                <a:t>спо</a:t>
              </a:r>
              <a:r>
                <a:rPr lang="ru-RU" sz="1750" dirty="0">
                  <a:latin typeface="Calibri" panose="020F0502020204030204" pitchFamily="34" charset="0"/>
                  <a:cs typeface="Calibri" panose="020F0502020204030204" pitchFamily="34" charset="0"/>
                </a:rPr>
                <a:t>, которым необходимо получить знания в конкретном иностранном языке </a:t>
              </a:r>
            </a:p>
          </p:txBody>
        </p:sp>
        <p:sp>
          <p:nvSpPr>
            <p:cNvPr id="191" name="Google Shape;191;g29c4a28cde2_0_14"/>
            <p:cNvSpPr txBox="1"/>
            <p:nvPr/>
          </p:nvSpPr>
          <p:spPr>
            <a:xfrm>
              <a:off x="11698619" y="5718307"/>
              <a:ext cx="3169361" cy="2140320"/>
            </a:xfrm>
            <a:prstGeom prst="rect">
              <a:avLst/>
            </a:prstGeom>
            <a:noFill/>
            <a:ln>
              <a:solidFill>
                <a:srgbClr val="595FD9"/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lang="ru-RU" sz="20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</a:t>
              </a:r>
              <a:r>
                <a:rPr lang="ru-RU" sz="18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Каналы </a:t>
              </a:r>
              <a:r>
                <a:rPr lang="ru-RU" sz="1800" b="1" i="0" u="none" strike="noStrike" cap="none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распространения</a:t>
              </a:r>
              <a:endParaRPr lang="ru-RU" sz="1600" dirty="0">
                <a:ea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66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Т</a:t>
              </a:r>
              <a:r>
                <a:rPr lang="ru-RU" sz="1660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ематические </a:t>
              </a:r>
              <a:r>
                <a:rPr lang="ru-RU" sz="166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чаты в </a:t>
              </a:r>
              <a:r>
                <a:rPr lang="ru-RU" sz="1660" dirty="0" err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телеграм</a:t>
              </a:r>
              <a:r>
                <a:rPr lang="ru-RU" sz="166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 каналах, VK, </a:t>
              </a:r>
              <a:r>
                <a:rPr lang="ru-RU" sz="1660" dirty="0" err="1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блогеры</a:t>
              </a:r>
              <a:endParaRPr sz="166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g29c4a28cde2_0_14"/>
            <p:cNvSpPr txBox="1"/>
            <p:nvPr/>
          </p:nvSpPr>
          <p:spPr>
            <a:xfrm>
              <a:off x="14852649" y="1935879"/>
              <a:ext cx="3446158" cy="4613435"/>
            </a:xfrm>
            <a:prstGeom prst="rect">
              <a:avLst/>
            </a:prstGeom>
            <a:noFill/>
            <a:ln>
              <a:solidFill>
                <a:srgbClr val="595FD9"/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1. </a:t>
              </a:r>
              <a:r>
                <a:rPr lang="ru-RU" sz="1800" b="1" i="0" u="none" strike="noStrike" cap="none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Скрытое преимущество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lvl="0">
                <a:buSzPts val="1800"/>
              </a:pPr>
              <a:r>
                <a:rPr lang="ru-RU" sz="1750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Онлайн-школа «</a:t>
              </a:r>
              <a:r>
                <a:rPr lang="ru-RU" sz="1750" dirty="0" err="1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EasyEng»помогает</a:t>
              </a:r>
              <a:r>
                <a:rPr lang="ru-RU" sz="1750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ru-RU" sz="175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детям полюбить иностранные языки благодаря интерактивному обучению и специальным </a:t>
              </a:r>
              <a:r>
                <a:rPr lang="ru-RU" sz="1750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методикам.</a:t>
              </a:r>
              <a:endParaRPr sz="175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g29c4a28cde2_0_14"/>
            <p:cNvSpPr txBox="1"/>
            <p:nvPr/>
          </p:nvSpPr>
          <p:spPr>
            <a:xfrm>
              <a:off x="2050015" y="8268609"/>
              <a:ext cx="9532119" cy="1962335"/>
            </a:xfrm>
            <a:prstGeom prst="rect">
              <a:avLst/>
            </a:prstGeom>
            <a:noFill/>
            <a:ln>
              <a:solidFill>
                <a:srgbClr val="595FD9"/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6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7. Структура </a:t>
              </a:r>
              <a:r>
                <a:rPr lang="ru-RU" sz="1600" b="1" i="0" u="none" strike="noStrike" cap="none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расходов</a:t>
              </a:r>
              <a:endParaRPr lang="ru-RU" sz="16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>
                <a:buSzPts val="1800"/>
              </a:pPr>
              <a:r>
                <a:rPr lang="ru-RU" sz="16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Затраты </a:t>
              </a:r>
              <a:r>
                <a:rPr lang="ru-RU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на </a:t>
              </a:r>
              <a:r>
                <a:rPr lang="ru-RU" sz="16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разработку: сайта, чат-бота, учебно-методические материалы</a:t>
              </a:r>
            </a:p>
            <a:p>
              <a:pPr lvl="0">
                <a:buSzPts val="1800"/>
              </a:pPr>
              <a:r>
                <a:rPr lang="ru-RU" sz="16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Постоянные затраты: з\п </a:t>
              </a:r>
              <a:r>
                <a:rPr lang="ru-RU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модератора </a:t>
              </a:r>
              <a:r>
                <a:rPr lang="ru-RU" sz="16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бота и </a:t>
              </a:r>
              <a:r>
                <a:rPr lang="ru-RU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преподавателям</a:t>
              </a:r>
              <a:r>
                <a:rPr lang="ru-RU" sz="16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, покупка </a:t>
              </a:r>
              <a:r>
                <a:rPr lang="ru-RU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актуальных тестов и обучающих материалов </a:t>
              </a:r>
              <a:endParaRPr lang="ru-RU" sz="1600" dirty="0" smtClean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lvl="0">
                <a:buSzPts val="1800"/>
              </a:pPr>
              <a:r>
                <a:rPr lang="ru-RU" sz="16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Переменные затраты: реклама, налоги</a:t>
              </a:r>
              <a:endParaRPr sz="16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4" name="Google Shape;194;g29c4a28cde2_0_14"/>
            <p:cNvSpPr txBox="1"/>
            <p:nvPr/>
          </p:nvSpPr>
          <p:spPr>
            <a:xfrm>
              <a:off x="11726631" y="8362420"/>
              <a:ext cx="6478817" cy="958318"/>
            </a:xfrm>
            <a:prstGeom prst="rect">
              <a:avLst/>
            </a:prstGeom>
            <a:noFill/>
            <a:ln>
              <a:solidFill>
                <a:srgbClr val="595FD9"/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lang="ru-RU" sz="18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Потоки доходов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lvl="0">
                <a:buSzPts val="1800"/>
              </a:pPr>
              <a:r>
                <a:rPr lang="ru-RU" sz="18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П</a:t>
              </a:r>
              <a:r>
                <a:rPr lang="ru-RU" sz="1800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родажа </a:t>
              </a:r>
              <a:r>
                <a:rPr lang="ru-RU" sz="18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курсов </a:t>
              </a:r>
              <a:r>
                <a:rPr lang="ru-RU" sz="1800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обучающих, реклама.</a:t>
              </a:r>
              <a:endParaRPr sz="180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4" name="Прямая соединительная линия 3"/>
          <p:cNvCxnSpPr/>
          <p:nvPr/>
        </p:nvCxnSpPr>
        <p:spPr>
          <a:xfrm>
            <a:off x="6721625" y="494677"/>
            <a:ext cx="2268000" cy="0"/>
          </a:xfrm>
          <a:prstGeom prst="line">
            <a:avLst/>
          </a:prstGeom>
          <a:ln w="28575">
            <a:solidFill>
              <a:srgbClr val="595FD9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9"/>
          <p:cNvSpPr txBox="1"/>
          <p:nvPr/>
        </p:nvSpPr>
        <p:spPr>
          <a:xfrm>
            <a:off x="1422222" y="394544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ФИНАНСОВЫЕ ПОКАЗАТЕЛИ ПРОЕКТА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4395" y="2807854"/>
            <a:ext cx="4319758" cy="3592139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823088"/>
              </p:ext>
            </p:extLst>
          </p:nvPr>
        </p:nvGraphicFramePr>
        <p:xfrm>
          <a:off x="550256" y="1393354"/>
          <a:ext cx="6224139" cy="2828999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074713">
                  <a:extLst>
                    <a:ext uri="{9D8B030D-6E8A-4147-A177-3AD203B41FA5}">
                      <a16:colId xmlns:a16="http://schemas.microsoft.com/office/drawing/2014/main" val="1538789206"/>
                    </a:ext>
                  </a:extLst>
                </a:gridCol>
                <a:gridCol w="2074713">
                  <a:extLst>
                    <a:ext uri="{9D8B030D-6E8A-4147-A177-3AD203B41FA5}">
                      <a16:colId xmlns:a16="http://schemas.microsoft.com/office/drawing/2014/main" val="566666085"/>
                    </a:ext>
                  </a:extLst>
                </a:gridCol>
                <a:gridCol w="2074713">
                  <a:extLst>
                    <a:ext uri="{9D8B030D-6E8A-4147-A177-3AD203B41FA5}">
                      <a16:colId xmlns:a16="http://schemas.microsoft.com/office/drawing/2014/main" val="1733629276"/>
                    </a:ext>
                  </a:extLst>
                </a:gridCol>
              </a:tblGrid>
              <a:tr h="1800272">
                <a:tc>
                  <a:txBody>
                    <a:bodyPr/>
                    <a:lstStyle/>
                    <a:p>
                      <a:r>
                        <a:rPr kumimoji="0" lang="ru-RU" sz="1800" u="none" strike="noStrike" kern="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Себестоимость разработки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u="none" strike="noStrike" cap="none" dirty="0" smtClean="0">
                          <a:sym typeface="Arial"/>
                        </a:rPr>
                        <a:t>Точка окупаемости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u="none" strike="noStrike" cap="none" dirty="0" smtClean="0">
                          <a:sym typeface="Arial"/>
                        </a:rPr>
                        <a:t>потенциальная прибыль за 12 мес.</a:t>
                      </a:r>
                      <a:endParaRPr lang="ru-RU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140745"/>
                  </a:ext>
                </a:extLst>
              </a:tr>
              <a:tr h="1028727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292</a:t>
                      </a:r>
                      <a:r>
                        <a:rPr lang="ru-RU" sz="1800" baseline="0" dirty="0" smtClean="0"/>
                        <a:t> 000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руб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6 </a:t>
                      </a:r>
                      <a:r>
                        <a:rPr lang="ru-RU" sz="1800" dirty="0" err="1" smtClean="0"/>
                        <a:t>мес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7</a:t>
                      </a:r>
                      <a:r>
                        <a:rPr lang="ru-RU" sz="1800" baseline="0" dirty="0" smtClean="0"/>
                        <a:t> 094 375</a:t>
                      </a:r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94984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0"/>
          <p:cNvSpPr txBox="1"/>
          <p:nvPr/>
        </p:nvSpPr>
        <p:spPr>
          <a:xfrm>
            <a:off x="1276619" y="271975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НАША КОМАНДА</a:t>
            </a:r>
            <a:endParaRPr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47958" y="1025236"/>
            <a:ext cx="10880615" cy="50522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-373" t="5326" r="-1093" b="39792"/>
          <a:stretch/>
        </p:blipFill>
        <p:spPr>
          <a:xfrm>
            <a:off x="389930" y="2237729"/>
            <a:ext cx="1706726" cy="1555989"/>
          </a:xfrm>
          <a:prstGeom prst="ellipse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-975" b="25257"/>
          <a:stretch/>
        </p:blipFill>
        <p:spPr>
          <a:xfrm>
            <a:off x="3326504" y="2236770"/>
            <a:ext cx="1659717" cy="1556948"/>
          </a:xfrm>
          <a:prstGeom prst="ellipse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60040" y="3922202"/>
            <a:ext cx="2272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err="1" smtClean="0"/>
              <a:t>Резникова</a:t>
            </a:r>
            <a:r>
              <a:rPr lang="ru-RU" sz="1800" dirty="0" smtClean="0"/>
              <a:t> Злата – лидер команды </a:t>
            </a:r>
            <a:endParaRPr lang="ru-RU" sz="1800" dirty="0"/>
          </a:p>
        </p:txBody>
      </p:sp>
      <p:sp>
        <p:nvSpPr>
          <p:cNvPr id="10" name="TextBox 9"/>
          <p:cNvSpPr txBox="1"/>
          <p:nvPr/>
        </p:nvSpPr>
        <p:spPr>
          <a:xfrm>
            <a:off x="3419606" y="3803433"/>
            <a:ext cx="17628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/>
              <a:t>Алимова Эвелина – аналитик </a:t>
            </a:r>
            <a:endParaRPr lang="ru-RU" sz="18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/>
          <a:srcRect l="24029" t="38043" r="13084" b="15738"/>
          <a:stretch/>
        </p:blipFill>
        <p:spPr>
          <a:xfrm>
            <a:off x="5979634" y="2251871"/>
            <a:ext cx="1668076" cy="1634579"/>
          </a:xfrm>
          <a:prstGeom prst="ellipse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/>
          <a:srcRect l="-739" t="11978" r="-1953" b="16028"/>
          <a:stretch/>
        </p:blipFill>
        <p:spPr>
          <a:xfrm>
            <a:off x="8737157" y="2254255"/>
            <a:ext cx="1746116" cy="1632196"/>
          </a:xfrm>
          <a:prstGeom prst="ellipse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975159" y="3898530"/>
            <a:ext cx="15898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err="1" smtClean="0"/>
              <a:t>Усикова</a:t>
            </a:r>
            <a:r>
              <a:rPr lang="ru-RU" sz="1800" dirty="0" smtClean="0"/>
              <a:t> Валерия – дизайнер </a:t>
            </a:r>
            <a:endParaRPr lang="ru-RU" sz="1800" dirty="0"/>
          </a:p>
        </p:txBody>
      </p:sp>
      <p:sp>
        <p:nvSpPr>
          <p:cNvPr id="14" name="TextBox 13"/>
          <p:cNvSpPr txBox="1"/>
          <p:nvPr/>
        </p:nvSpPr>
        <p:spPr>
          <a:xfrm>
            <a:off x="8737157" y="3898530"/>
            <a:ext cx="16994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err="1" smtClean="0"/>
              <a:t>Хаджикеева</a:t>
            </a:r>
            <a:r>
              <a:rPr lang="ru-RU" sz="1800" dirty="0" smtClean="0"/>
              <a:t> </a:t>
            </a:r>
            <a:r>
              <a:rPr lang="ru-RU" sz="1800" dirty="0" err="1" smtClean="0"/>
              <a:t>Марита</a:t>
            </a:r>
            <a:r>
              <a:rPr lang="ru-RU" sz="1800" dirty="0" smtClean="0"/>
              <a:t> – программист 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1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sz="4800" b="1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1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28054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1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1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1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1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1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1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1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1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1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1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1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1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1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1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1"/>
          <p:cNvPicPr preferRelativeResize="0"/>
          <p:nvPr/>
        </p:nvPicPr>
        <p:blipFill rotWithShape="1">
          <a:blip r:embed="rId30">
            <a:alphaModFix/>
          </a:blip>
          <a:srcRect/>
          <a:stretch/>
        </p:blipFill>
        <p:spPr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1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1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1"/>
          <p:cNvPicPr preferRelativeResize="0"/>
          <p:nvPr/>
        </p:nvPicPr>
        <p:blipFill rotWithShape="1">
          <a:blip r:embed="rId33">
            <a:alphaModFix/>
          </a:blip>
          <a:srcRect/>
          <a:stretch/>
        </p:blipFill>
        <p:spPr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1"/>
          <p:cNvPicPr preferRelativeResize="0"/>
          <p:nvPr/>
        </p:nvPicPr>
        <p:blipFill rotWithShape="1">
          <a:blip r:embed="rId34">
            <a:alphaModFix/>
          </a:blip>
          <a:srcRect/>
          <a:stretch/>
        </p:blipFill>
        <p:spPr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1"/>
          <p:cNvPicPr preferRelativeResize="0"/>
          <p:nvPr/>
        </p:nvPicPr>
        <p:blipFill rotWithShape="1">
          <a:blip r:embed="rId35">
            <a:alphaModFix/>
          </a:blip>
          <a:srcRect/>
          <a:stretch/>
        </p:blipFill>
        <p:spPr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1"/>
          <p:cNvPicPr preferRelativeResize="0"/>
          <p:nvPr/>
        </p:nvPicPr>
        <p:blipFill rotWithShape="1">
          <a:blip r:embed="rId36">
            <a:alphaModFix/>
          </a:blip>
          <a:srcRect/>
          <a:stretch/>
        </p:blipFill>
        <p:spPr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1"/>
          <p:cNvPicPr preferRelativeResize="0"/>
          <p:nvPr/>
        </p:nvPicPr>
        <p:blipFill rotWithShape="1">
          <a:blip r:embed="rId37">
            <a:alphaModFix/>
          </a:blip>
          <a:srcRect/>
          <a:stretch/>
        </p:blipFill>
        <p:spPr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1"/>
          <p:cNvPicPr preferRelativeResize="0"/>
          <p:nvPr/>
        </p:nvPicPr>
        <p:blipFill rotWithShape="1">
          <a:blip r:embed="rId38">
            <a:alphaModFix/>
          </a:blip>
          <a:srcRect/>
          <a:stretch/>
        </p:blipFill>
        <p:spPr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1"/>
          <p:cNvPicPr preferRelativeResize="0"/>
          <p:nvPr/>
        </p:nvPicPr>
        <p:blipFill rotWithShape="1">
          <a:blip r:embed="rId39">
            <a:alphaModFix/>
          </a:blip>
          <a:srcRect/>
          <a:stretch/>
        </p:blipFill>
        <p:spPr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1"/>
          <p:cNvPicPr preferRelativeResize="0"/>
          <p:nvPr/>
        </p:nvPicPr>
        <p:blipFill rotWithShape="1">
          <a:blip r:embed="rId40">
            <a:alphaModFix/>
          </a:blip>
          <a:srcRect/>
          <a:stretch/>
        </p:blipFill>
        <p:spPr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1"/>
          <p:cNvPicPr preferRelativeResize="0"/>
          <p:nvPr/>
        </p:nvPicPr>
        <p:blipFill rotWithShape="1">
          <a:blip r:embed="rId41">
            <a:alphaModFix/>
          </a:blip>
          <a:srcRect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1"/>
          <p:cNvPicPr preferRelativeResize="0"/>
          <p:nvPr/>
        </p:nvPicPr>
        <p:blipFill rotWithShape="1">
          <a:blip r:embed="rId42">
            <a:alphaModFix/>
          </a:blip>
          <a:srcRect/>
          <a:stretch/>
        </p:blipFill>
        <p:spPr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1"/>
          <p:cNvPicPr preferRelativeResize="0"/>
          <p:nvPr/>
        </p:nvPicPr>
        <p:blipFill rotWithShape="1">
          <a:blip r:embed="rId43">
            <a:alphaModFix/>
          </a:blip>
          <a:srcRect/>
          <a:stretch/>
        </p:blipFill>
        <p:spPr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1"/>
          <p:cNvPicPr preferRelativeResize="0"/>
          <p:nvPr/>
        </p:nvPicPr>
        <p:blipFill rotWithShape="1">
          <a:blip r:embed="rId44">
            <a:alphaModFix/>
          </a:blip>
          <a:srcRect/>
          <a:stretch/>
        </p:blipFill>
        <p:spPr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1"/>
          <p:cNvPicPr preferRelativeResize="0"/>
          <p:nvPr/>
        </p:nvPicPr>
        <p:blipFill rotWithShape="1">
          <a:blip r:embed="rId45">
            <a:alphaModFix/>
          </a:blip>
          <a:srcRect/>
          <a:stretch/>
        </p:blipFill>
        <p:spPr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1"/>
          <p:cNvPicPr preferRelativeResize="0"/>
          <p:nvPr/>
        </p:nvPicPr>
        <p:blipFill rotWithShape="1">
          <a:blip r:embed="rId46">
            <a:alphaModFix/>
          </a:blip>
          <a:srcRect/>
          <a:stretch/>
        </p:blipFill>
        <p:spPr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1"/>
          <p:cNvPicPr preferRelativeResize="0"/>
          <p:nvPr/>
        </p:nvPicPr>
        <p:blipFill rotWithShape="1">
          <a:blip r:embed="rId47">
            <a:alphaModFix/>
          </a:blip>
          <a:srcRect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11"/>
          <p:cNvSpPr txBox="1"/>
          <p:nvPr/>
        </p:nvSpPr>
        <p:spPr>
          <a:xfrm>
            <a:off x="360040" y="1052736"/>
            <a:ext cx="1099254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ru-RU" sz="1800" dirty="0" err="1" smtClean="0"/>
              <a:t>Резникова</a:t>
            </a:r>
            <a:r>
              <a:rPr lang="ru-RU" sz="1800" dirty="0" smtClean="0"/>
              <a:t> Злата 89283059358</a:t>
            </a:r>
            <a:endParaRPr sz="1800" b="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478</Words>
  <Application>Microsoft Office PowerPoint</Application>
  <PresentationFormat>Широкоэкранный</PresentationFormat>
  <Paragraphs>68</Paragraphs>
  <Slides>12</Slides>
  <Notes>12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Times New Roman</vt:lpstr>
      <vt:lpstr>Специальное оформление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Дрепа</dc:creator>
  <cp:lastModifiedBy>HP</cp:lastModifiedBy>
  <cp:revision>13</cp:revision>
  <dcterms:created xsi:type="dcterms:W3CDTF">2023-10-22T07:00:01Z</dcterms:created>
  <dcterms:modified xsi:type="dcterms:W3CDTF">2023-11-26T18:31:50Z</dcterms:modified>
</cp:coreProperties>
</file>