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ED32E1E-6F78-4BA9-BDAE-222426252E64}">
  <a:tblStyle styleId="{CED32E1E-6F78-4BA9-BDAE-222426252E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712498a26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712498a26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разработке</a:t>
            </a:r>
            <a:endParaRPr/>
          </a:p>
        </p:txBody>
      </p:sp>
      <p:sp>
        <p:nvSpPr>
          <p:cNvPr id="223" name="Google Shape;223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92b177ed6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92b177ed6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разработка</a:t>
            </a:r>
            <a:endParaRPr/>
          </a:p>
        </p:txBody>
      </p:sp>
      <p:sp>
        <p:nvSpPr>
          <p:cNvPr id="277" name="Google Shape;27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932f70cdc0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2932f70cdc0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932f70cdc0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2932f70cdc0_1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моя сильная сторона - S ранг в ре. согласна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1" name="Google Shape;421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8" name="Google Shape;43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6457950" y="4767263"/>
            <a:ext cx="2057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6" name="Google Shape;86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4" name="Google Shape;94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5" name="Google Shape;95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3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mc:AlternateContent>
    <mc:Choice Requires="p14">
      <p:transition spd="slow" p14:dur="3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Relationship Id="rId4" Type="http://schemas.openxmlformats.org/officeDocument/2006/relationships/image" Target="../media/image17.jp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>
            <p:ph type="title"/>
          </p:nvPr>
        </p:nvSpPr>
        <p:spPr>
          <a:xfrm>
            <a:off x="456825" y="1257875"/>
            <a:ext cx="42252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57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MicroTree</a:t>
            </a:r>
            <a:endParaRPr b="1" sz="57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1" name="Google Shape;111;p26"/>
          <p:cNvSpPr txBox="1"/>
          <p:nvPr>
            <p:ph idx="1" type="body"/>
          </p:nvPr>
        </p:nvSpPr>
        <p:spPr>
          <a:xfrm>
            <a:off x="456827" y="2509975"/>
            <a:ext cx="47007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500"/>
              <a:t>Безвирусный посадочный материал для озеленения городов и ландшафтного дизайна. </a:t>
            </a:r>
            <a:endParaRPr sz="1500"/>
          </a:p>
        </p:txBody>
      </p:sp>
      <p:sp>
        <p:nvSpPr>
          <p:cNvPr id="112" name="Google Shape;112;p26"/>
          <p:cNvSpPr/>
          <p:nvPr/>
        </p:nvSpPr>
        <p:spPr>
          <a:xfrm>
            <a:off x="5224761" y="0"/>
            <a:ext cx="2832600" cy="10986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6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6"/>
          <p:cNvSpPr/>
          <p:nvPr/>
        </p:nvSpPr>
        <p:spPr>
          <a:xfrm>
            <a:off x="5224750" y="1098450"/>
            <a:ext cx="2832600" cy="40557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6"/>
          <p:cNvPicPr preferRelativeResize="0"/>
          <p:nvPr/>
        </p:nvPicPr>
        <p:blipFill rotWithShape="1">
          <a:blip r:embed="rId3">
            <a:alphaModFix/>
          </a:blip>
          <a:srcRect b="0" l="29656" r="29566" t="0"/>
          <a:stretch/>
        </p:blipFill>
        <p:spPr>
          <a:xfrm>
            <a:off x="5501975" y="1512500"/>
            <a:ext cx="2339702" cy="3227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7"/>
          <p:cNvSpPr txBox="1"/>
          <p:nvPr>
            <p:ph idx="1" type="body"/>
          </p:nvPr>
        </p:nvSpPr>
        <p:spPr>
          <a:xfrm>
            <a:off x="457200" y="1814538"/>
            <a:ext cx="67482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Мировой рынок биотехнологий в 2025 году достигнет уровня в </a:t>
            </a:r>
            <a:r>
              <a:rPr b="1"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 трлн. долларов</a:t>
            </a:r>
            <a:r>
              <a:rPr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США, темпы роста по клонированным растениям достигают до </a:t>
            </a:r>
            <a:r>
              <a:rPr b="1"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15 %</a:t>
            </a:r>
            <a:r>
              <a:rPr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ежегодно. Доля России на рынке биотехнологий составляет </a:t>
            </a:r>
            <a:r>
              <a:rPr b="1"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0,1 %</a:t>
            </a:r>
            <a:r>
              <a:rPr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25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125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rPr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Во Франции </a:t>
            </a:r>
            <a:r>
              <a:rPr b="1"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94%</a:t>
            </a:r>
            <a:r>
              <a:rPr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всей продукции цветочных культур получают методом культуры изолированных тканей. В США около </a:t>
            </a:r>
            <a:r>
              <a:rPr b="1"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100</a:t>
            </a:r>
            <a:r>
              <a:rPr lang="ru" sz="12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коммерческих предприятий получают посадочный материал декоративных, овощных, полевых, плодовых и лесных культур методом клонального микроразмножения.</a:t>
            </a:r>
            <a:endParaRPr sz="125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5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6" name="Google Shape;126;p2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7"/>
          <p:cNvSpPr/>
          <p:nvPr/>
        </p:nvSpPr>
        <p:spPr>
          <a:xfrm>
            <a:off x="7229232" y="321819"/>
            <a:ext cx="265500" cy="48336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7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" sz="3000" u="none" cap="none" strike="noStrike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АКТУАЛЬНОСТЬ ПРОЕКТА</a:t>
            </a:r>
            <a:endParaRPr i="0" sz="3000" u="none" cap="none" strike="noStrike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grpSp>
        <p:nvGrpSpPr>
          <p:cNvPr id="132" name="Google Shape;132;p2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8" name="Google Shape;138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ЦЕЛЕВАЯ АУДИТОРИЯ</a:t>
            </a:r>
            <a:endParaRPr sz="30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457200" y="2235974"/>
            <a:ext cx="7993200" cy="24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b="1" lang="ru">
                <a:solidFill>
                  <a:srgbClr val="274E13"/>
                </a:solidFill>
              </a:rPr>
              <a:t>Фирмы ландшафтного дизайна</a:t>
            </a:r>
            <a:r>
              <a:rPr b="1" lang="ru">
                <a:solidFill>
                  <a:srgbClr val="132C40"/>
                </a:solidFill>
              </a:rPr>
              <a:t>.</a:t>
            </a:r>
            <a:endParaRPr b="1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Для создания проектов озеленения территории, требующих крупных денежных затрат и сложных композиционных элементов.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b="1" lang="ru">
                <a:solidFill>
                  <a:srgbClr val="274E13"/>
                </a:solidFill>
              </a:rPr>
              <a:t>Предприятия благоустройства.</a:t>
            </a:r>
            <a:endParaRPr b="1">
              <a:solidFill>
                <a:srgbClr val="274E13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 целью осуществления работ, связанных с организацией их основной деятельности (лесопарки, зеленые зоны городов, объекты рекреации и т.п.).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b="1" lang="ru">
                <a:solidFill>
                  <a:srgbClr val="274E13"/>
                </a:solidFill>
              </a:rPr>
              <a:t>Возможная ЦА</a:t>
            </a:r>
            <a:r>
              <a:rPr b="1" lang="ru">
                <a:solidFill>
                  <a:srgbClr val="132C40"/>
                </a:solidFill>
              </a:rPr>
              <a:t>:</a:t>
            </a:r>
            <a:r>
              <a:rPr lang="ru">
                <a:solidFill>
                  <a:srgbClr val="132C40"/>
                </a:solidFill>
              </a:rPr>
              <a:t> фирмы аффилированные с МПР, декоративные питомники, теплицы, крестьянские фермерские хозяйства.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6" name="Google Shape;14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ПРОБЛЕМА</a:t>
            </a:r>
            <a:endParaRPr sz="30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59" name="Google Shape;159;p29"/>
          <p:cNvSpPr txBox="1"/>
          <p:nvPr>
            <p:ph idx="1" type="body"/>
          </p:nvPr>
        </p:nvSpPr>
        <p:spPr>
          <a:xfrm>
            <a:off x="456818" y="2282331"/>
            <a:ext cx="6568200" cy="25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274E13"/>
                </a:solidFill>
              </a:rPr>
              <a:t>Некачественный посадочный материал</a:t>
            </a:r>
            <a:endParaRPr b="1" sz="1400">
              <a:solidFill>
                <a:srgbClr val="274E1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74E13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Плохо адаптированный к среде обитания.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Плохая приживаемость растений.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274E13"/>
                </a:solidFill>
              </a:rPr>
              <a:t>Непредвиденные издержки по сопровождению работ</a:t>
            </a:r>
            <a:endParaRPr b="1" sz="1400">
              <a:solidFill>
                <a:srgbClr val="274E1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74E13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Замена погибших растений за счет исполнителя работы.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Трудозатраты по исправлению брака.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Судебные издержки и репутационные риски.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0" name="Google Shape;16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564225" y="526075"/>
            <a:ext cx="439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b="1" sz="4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5077275" y="79675"/>
            <a:ext cx="3370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Данные проведенного опроса</a:t>
            </a:r>
            <a:endParaRPr sz="17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3" name="Google Shape;173;p29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7275" y="526077"/>
            <a:ext cx="3156501" cy="1951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РЕШЕНИЕ</a:t>
            </a:r>
            <a:endParaRPr sz="30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79" name="Google Shape;179;p30"/>
          <p:cNvSpPr txBox="1"/>
          <p:nvPr>
            <p:ph idx="1" type="body"/>
          </p:nvPr>
        </p:nvSpPr>
        <p:spPr>
          <a:xfrm>
            <a:off x="401725" y="2340375"/>
            <a:ext cx="8266500" cy="23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400"/>
              <a:buChar char="●"/>
            </a:pPr>
            <a:r>
              <a:rPr b="1" lang="ru" sz="1400">
                <a:solidFill>
                  <a:srgbClr val="274E13"/>
                </a:solidFill>
              </a:rPr>
              <a:t>Новое технологическое решение — использование метода клонального микроразмножения</a:t>
            </a:r>
            <a:endParaRPr b="1" sz="1400">
              <a:solidFill>
                <a:srgbClr val="274E1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274E13"/>
                </a:solidFill>
              </a:rPr>
              <a:t> </a:t>
            </a:r>
            <a:endParaRPr b="1" sz="1400">
              <a:solidFill>
                <a:srgbClr val="274E13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400"/>
              <a:buChar char="●"/>
            </a:pPr>
            <a:r>
              <a:rPr b="1" lang="ru" sz="1400">
                <a:solidFill>
                  <a:srgbClr val="274E13"/>
                </a:solidFill>
              </a:rPr>
              <a:t>Посадочный материал с максимальным процентом приживаемости</a:t>
            </a:r>
            <a:r>
              <a:rPr lang="ru" sz="1400">
                <a:solidFill>
                  <a:srgbClr val="274E13"/>
                </a:solidFill>
              </a:rPr>
              <a:t>:</a:t>
            </a:r>
            <a:endParaRPr sz="1400">
              <a:solidFill>
                <a:srgbClr val="274E1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Доступный и дешевый посадочный материал, адаптированный к местным условиям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Безвирусные, устойчивые к заболеваниям растения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400"/>
              <a:buChar char="●"/>
            </a:pPr>
            <a:r>
              <a:rPr b="1" lang="ru" sz="1400">
                <a:solidFill>
                  <a:srgbClr val="274E13"/>
                </a:solidFill>
              </a:rPr>
              <a:t>Наиболее востребованные растения:</a:t>
            </a:r>
            <a:r>
              <a:rPr lang="ru" sz="1400"/>
              <a:t> Туя западная (</a:t>
            </a:r>
            <a:r>
              <a:rPr i="1" lang="ru" sz="1400">
                <a:highlight>
                  <a:srgbClr val="FFFFFF"/>
                </a:highlight>
              </a:rPr>
              <a:t>Thuja occidentalis L.</a:t>
            </a:r>
            <a:r>
              <a:rPr lang="ru" sz="1400"/>
              <a:t>), можжевельник обыкновенный (</a:t>
            </a:r>
            <a:r>
              <a:rPr i="1" lang="ru" sz="1400">
                <a:highlight>
                  <a:srgbClr val="FFFFFF"/>
                </a:highlight>
              </a:rPr>
              <a:t>Juniperus communis L.</a:t>
            </a:r>
            <a:r>
              <a:rPr lang="ru" sz="1400"/>
              <a:t>), Спирея (</a:t>
            </a:r>
            <a:r>
              <a:rPr i="1" lang="ru" sz="1400">
                <a:highlight>
                  <a:srgbClr val="FFFFFF"/>
                </a:highlight>
              </a:rPr>
              <a:t>Spiraea</a:t>
            </a:r>
            <a:r>
              <a:rPr lang="ru" sz="1400"/>
              <a:t>) + 12 видов деревьев и кустарников 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80" name="Google Shape;18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623325" y="526075"/>
            <a:ext cx="354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!</a:t>
            </a:r>
            <a:endParaRPr b="1" sz="4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>
            <p:ph type="title"/>
          </p:nvPr>
        </p:nvSpPr>
        <p:spPr>
          <a:xfrm>
            <a:off x="316225" y="106350"/>
            <a:ext cx="29433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Туя Западная </a:t>
            </a:r>
            <a:endParaRPr sz="19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(Thuja occidentalis)</a:t>
            </a:r>
            <a:endParaRPr sz="19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3386050" y="4538250"/>
            <a:ext cx="2719200" cy="35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latin typeface="Raleway"/>
                <a:ea typeface="Raleway"/>
                <a:cs typeface="Raleway"/>
                <a:sym typeface="Raleway"/>
              </a:rPr>
              <a:t>ИСТОЧНИК:: https://clck.ru/36Daf8</a:t>
            </a:r>
            <a:br>
              <a:rPr lang="ru" sz="1100"/>
            </a:br>
            <a:endParaRPr sz="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367225" y="4483038"/>
            <a:ext cx="28413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latin typeface="Raleway"/>
                <a:ea typeface="Raleway"/>
                <a:cs typeface="Raleway"/>
                <a:sym typeface="Raleway"/>
              </a:rPr>
              <a:t>ИСТОЧНИК: https://clck.ru/36Dagu</a:t>
            </a:r>
            <a:endParaRPr sz="5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31"/>
          <p:cNvSpPr txBox="1"/>
          <p:nvPr>
            <p:ph type="title"/>
          </p:nvPr>
        </p:nvSpPr>
        <p:spPr>
          <a:xfrm>
            <a:off x="3181225" y="106350"/>
            <a:ext cx="33375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Можжевельник Обыкновенный </a:t>
            </a:r>
            <a:endParaRPr sz="19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(Juniperus communis)</a:t>
            </a:r>
            <a:endParaRPr sz="19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6688650" y="176875"/>
            <a:ext cx="2131800" cy="47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Спирея (Spiraea)</a:t>
            </a:r>
            <a:endParaRPr sz="19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7162400" y="4567500"/>
            <a:ext cx="13539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latin typeface="Raleway"/>
                <a:ea typeface="Raleway"/>
                <a:cs typeface="Raleway"/>
                <a:sym typeface="Raleway"/>
              </a:rPr>
              <a:t>ИСТОЧНИК:  https://clck.ru/36DZ7b</a:t>
            </a:r>
            <a:endParaRPr sz="5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4" name="Google Shape;20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7700" y="1129875"/>
            <a:ext cx="3159847" cy="332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1"/>
          <p:cNvPicPr preferRelativeResize="0"/>
          <p:nvPr/>
        </p:nvPicPr>
        <p:blipFill rotWithShape="1">
          <a:blip r:embed="rId4">
            <a:alphaModFix/>
          </a:blip>
          <a:srcRect b="3110" l="0" r="0" t="0"/>
          <a:stretch/>
        </p:blipFill>
        <p:spPr>
          <a:xfrm>
            <a:off x="6513416" y="1129875"/>
            <a:ext cx="2451184" cy="33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 rotWithShape="1">
          <a:blip r:embed="rId5">
            <a:alphaModFix/>
          </a:blip>
          <a:srcRect b="0" l="44888" r="0" t="0"/>
          <a:stretch/>
        </p:blipFill>
        <p:spPr>
          <a:xfrm>
            <a:off x="131475" y="1172025"/>
            <a:ext cx="2699336" cy="3281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356132" y="1631193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ЦЕННОСТЬ, ЦЕННОСТНОЕ ПРЕДЛОЖЕНИЕ</a:t>
            </a:r>
            <a:endParaRPr sz="30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150025" y="2257750"/>
            <a:ext cx="8388300" cy="24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Мы выращиваем </a:t>
            </a:r>
            <a:r>
              <a:rPr b="1" lang="ru" sz="1400">
                <a:solidFill>
                  <a:srgbClr val="132C40"/>
                </a:solidFill>
              </a:rPr>
              <a:t>лиственные и хвойные древесные растения и кустарники</a:t>
            </a:r>
            <a:r>
              <a:rPr lang="ru" sz="1400">
                <a:solidFill>
                  <a:srgbClr val="132C40"/>
                </a:solidFill>
              </a:rPr>
              <a:t> при помощи инновационного и высокотехнологичного способа выращивания качественного </a:t>
            </a:r>
            <a:r>
              <a:rPr b="1" lang="ru" sz="1400">
                <a:solidFill>
                  <a:srgbClr val="132C40"/>
                </a:solidFill>
              </a:rPr>
              <a:t>посадочного материала</a:t>
            </a:r>
            <a:r>
              <a:rPr lang="ru" sz="1400">
                <a:solidFill>
                  <a:srgbClr val="132C40"/>
                </a:solidFill>
              </a:rPr>
              <a:t>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Решим все проблемы, связанные с приживаемостью растений в ходе реализации проектов озеленения и/или ландшафтного дизайна.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 txBox="1"/>
          <p:nvPr>
            <p:ph type="title"/>
          </p:nvPr>
        </p:nvSpPr>
        <p:spPr>
          <a:xfrm>
            <a:off x="285032" y="343343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РЫНОК</a:t>
            </a:r>
            <a:endParaRPr sz="30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6647" y="1704684"/>
            <a:ext cx="3069900" cy="2908200"/>
          </a:xfrm>
          <a:prstGeom prst="ellipse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1348397" y="2433034"/>
            <a:ext cx="2126400" cy="2162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1627397" y="3166234"/>
            <a:ext cx="1568400" cy="14358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33"/>
          <p:cNvSpPr txBox="1"/>
          <p:nvPr/>
        </p:nvSpPr>
        <p:spPr>
          <a:xfrm>
            <a:off x="2115197" y="1704684"/>
            <a:ext cx="59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TAM</a:t>
            </a:r>
            <a:endParaRPr b="0" i="0" sz="14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0" name="Google Shape;240;p33"/>
          <p:cNvSpPr txBox="1"/>
          <p:nvPr/>
        </p:nvSpPr>
        <p:spPr>
          <a:xfrm>
            <a:off x="2115197" y="2435447"/>
            <a:ext cx="59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SAM</a:t>
            </a:r>
            <a:endParaRPr b="0" i="0" sz="14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1" name="Google Shape;241;p33"/>
          <p:cNvSpPr txBox="1"/>
          <p:nvPr/>
        </p:nvSpPr>
        <p:spPr>
          <a:xfrm>
            <a:off x="1479047" y="3317059"/>
            <a:ext cx="1865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SOM</a:t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>
                <a:latin typeface="Trebuchet MS"/>
                <a:ea typeface="Trebuchet MS"/>
                <a:cs typeface="Trebuchet MS"/>
                <a:sym typeface="Trebuchet MS"/>
              </a:rPr>
              <a:t>34</a:t>
            </a:r>
            <a:r>
              <a:rPr b="1" i="0" lang="ru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млн. руб.</a:t>
            </a:r>
            <a:endParaRPr b="1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2" name="Google Shape;242;p33"/>
          <p:cNvSpPr txBox="1"/>
          <p:nvPr/>
        </p:nvSpPr>
        <p:spPr>
          <a:xfrm>
            <a:off x="3814550" y="3850450"/>
            <a:ext cx="4623000" cy="615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При текущей мощности производства </a:t>
            </a:r>
            <a:r>
              <a:rPr lang="ru">
                <a:latin typeface="Trebuchet MS"/>
                <a:ea typeface="Trebuchet MS"/>
                <a:cs typeface="Trebuchet MS"/>
                <a:sym typeface="Trebuchet MS"/>
              </a:rPr>
              <a:t>108</a:t>
            </a:r>
            <a:r>
              <a:rPr b="0" i="0" lang="ru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тыс. саженцев</a:t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33"/>
          <p:cNvSpPr txBox="1"/>
          <p:nvPr/>
        </p:nvSpPr>
        <p:spPr>
          <a:xfrm>
            <a:off x="401669" y="1279962"/>
            <a:ext cx="2348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600" u="none" cap="none" strike="noStrike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B2B2C</a:t>
            </a:r>
            <a:endParaRPr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600" u="none" cap="none" strike="noStrike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B2B2B</a:t>
            </a:r>
            <a:endParaRPr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4" name="Google Shape;244;p33"/>
          <p:cNvSpPr txBox="1"/>
          <p:nvPr/>
        </p:nvSpPr>
        <p:spPr>
          <a:xfrm>
            <a:off x="1479047" y="2012149"/>
            <a:ext cx="18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rPr>
              <a:t>94 млрд. руб </a:t>
            </a:r>
            <a:endParaRPr b="1" i="0" sz="1400" u="none" cap="none" strike="noStrike">
              <a:solidFill>
                <a:srgbClr val="F2F2F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33"/>
          <p:cNvSpPr txBox="1"/>
          <p:nvPr/>
        </p:nvSpPr>
        <p:spPr>
          <a:xfrm>
            <a:off x="3814560" y="1626979"/>
            <a:ext cx="4575600" cy="5556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rPr>
              <a:t>Потребность в посадочном материале в РФ 117.5 млн. саженцев</a:t>
            </a:r>
            <a:endParaRPr b="0" i="0" sz="1400" u="none" cap="none" strike="noStrike">
              <a:solidFill>
                <a:srgbClr val="F2F2F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33"/>
          <p:cNvSpPr txBox="1"/>
          <p:nvPr/>
        </p:nvSpPr>
        <p:spPr>
          <a:xfrm>
            <a:off x="1627397" y="2740499"/>
            <a:ext cx="156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rPr>
              <a:t>6.4 млрд. руб. </a:t>
            </a:r>
            <a:endParaRPr b="1" i="0" sz="1400" u="none" cap="none" strike="noStrike">
              <a:solidFill>
                <a:srgbClr val="F2F2F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p33"/>
          <p:cNvSpPr txBox="1"/>
          <p:nvPr/>
        </p:nvSpPr>
        <p:spPr>
          <a:xfrm>
            <a:off x="4263822" y="2570398"/>
            <a:ext cx="3953400" cy="6480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rPr>
              <a:t>Потребность в посадочном материале в ТО 8 млн. саженцев</a:t>
            </a:r>
            <a:endParaRPr b="0" i="0" sz="1400" u="none" cap="none" strike="noStrike">
              <a:solidFill>
                <a:srgbClr val="F2F2F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 txBox="1"/>
          <p:nvPr>
            <p:ph type="title"/>
          </p:nvPr>
        </p:nvSpPr>
        <p:spPr>
          <a:xfrm>
            <a:off x="86629" y="899975"/>
            <a:ext cx="70764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ЭКОНОМИЧЕСКИЕ ПОКАЗАТЕЛИ</a:t>
            </a:r>
            <a:endParaRPr b="1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3" name="Google Shape;253;p34"/>
          <p:cNvSpPr txBox="1"/>
          <p:nvPr>
            <p:ph type="title"/>
          </p:nvPr>
        </p:nvSpPr>
        <p:spPr>
          <a:xfrm>
            <a:off x="86629" y="1771963"/>
            <a:ext cx="70764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ARPPU</a:t>
            </a:r>
            <a:r>
              <a:rPr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-средний доход с платящего</a:t>
            </a:r>
            <a:endParaRPr b="1" sz="3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4" name="Google Shape;254;p34"/>
          <p:cNvSpPr txBox="1"/>
          <p:nvPr>
            <p:ph type="title"/>
          </p:nvPr>
        </p:nvSpPr>
        <p:spPr>
          <a:xfrm>
            <a:off x="6139642" y="1767313"/>
            <a:ext cx="26397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3 394 000</a:t>
            </a:r>
            <a:endParaRPr b="1" sz="43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5" name="Google Shape;255;p34"/>
          <p:cNvSpPr txBox="1"/>
          <p:nvPr>
            <p:ph type="title"/>
          </p:nvPr>
        </p:nvSpPr>
        <p:spPr>
          <a:xfrm>
            <a:off x="86629" y="2906275"/>
            <a:ext cx="70764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CM-Contribution Margine. </a:t>
            </a:r>
            <a:r>
              <a:rPr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Эффективность продажи товаров</a:t>
            </a:r>
            <a:endParaRPr sz="3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6" name="Google Shape;256;p34"/>
          <p:cNvSpPr txBox="1"/>
          <p:nvPr>
            <p:ph type="title"/>
          </p:nvPr>
        </p:nvSpPr>
        <p:spPr>
          <a:xfrm>
            <a:off x="6139639" y="2890825"/>
            <a:ext cx="26397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13 509 400</a:t>
            </a:r>
            <a:endParaRPr sz="20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7" name="Google Shape;257;p34"/>
          <p:cNvSpPr txBox="1"/>
          <p:nvPr>
            <p:ph type="title"/>
          </p:nvPr>
        </p:nvSpPr>
        <p:spPr>
          <a:xfrm>
            <a:off x="86629" y="2356288"/>
            <a:ext cx="70764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Rev-</a:t>
            </a:r>
            <a:r>
              <a:rPr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оборот</a:t>
            </a:r>
            <a:endParaRPr sz="3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8" name="Google Shape;258;p34"/>
          <p:cNvSpPr txBox="1"/>
          <p:nvPr>
            <p:ph type="title"/>
          </p:nvPr>
        </p:nvSpPr>
        <p:spPr>
          <a:xfrm>
            <a:off x="6148528" y="2395338"/>
            <a:ext cx="26397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34 020 000</a:t>
            </a:r>
            <a:endParaRPr sz="20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9" name="Google Shape;25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34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266" name="Google Shape;266;p3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p3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8" name="Google Shape;268;p3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9" name="Google Shape;269;p3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0" name="Google Shape;270;p3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71" name="Google Shape;271;p34"/>
          <p:cNvSpPr txBox="1"/>
          <p:nvPr>
            <p:ph type="title"/>
          </p:nvPr>
        </p:nvSpPr>
        <p:spPr>
          <a:xfrm>
            <a:off x="86629" y="3471700"/>
            <a:ext cx="70764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NPV </a:t>
            </a:r>
            <a:r>
              <a:rPr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за 5 лет существования проекта </a:t>
            </a:r>
            <a:endParaRPr sz="3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2" name="Google Shape;272;p34"/>
          <p:cNvSpPr txBox="1"/>
          <p:nvPr>
            <p:ph type="title"/>
          </p:nvPr>
        </p:nvSpPr>
        <p:spPr>
          <a:xfrm>
            <a:off x="6139639" y="3456250"/>
            <a:ext cx="26397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24 000 000</a:t>
            </a:r>
            <a:endParaRPr sz="20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3" name="Google Shape;273;p34"/>
          <p:cNvSpPr txBox="1"/>
          <p:nvPr>
            <p:ph type="title"/>
          </p:nvPr>
        </p:nvSpPr>
        <p:spPr>
          <a:xfrm>
            <a:off x="86629" y="4122850"/>
            <a:ext cx="70764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Срок окупаемости проекта </a:t>
            </a:r>
            <a:endParaRPr sz="3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4" name="Google Shape;274;p34"/>
          <p:cNvSpPr txBox="1"/>
          <p:nvPr>
            <p:ph type="title"/>
          </p:nvPr>
        </p:nvSpPr>
        <p:spPr>
          <a:xfrm>
            <a:off x="6139639" y="4107400"/>
            <a:ext cx="26397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 года</a:t>
            </a:r>
            <a:endParaRPr sz="20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5"/>
          <p:cNvSpPr txBox="1"/>
          <p:nvPr>
            <p:ph type="title"/>
          </p:nvPr>
        </p:nvSpPr>
        <p:spPr>
          <a:xfrm>
            <a:off x="527042" y="2759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БИЗНЕС-МОДЕЛЬ</a:t>
            </a:r>
            <a:endParaRPr sz="30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282" name="Google Shape;28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5"/>
          <p:cNvSpPr/>
          <p:nvPr/>
        </p:nvSpPr>
        <p:spPr>
          <a:xfrm>
            <a:off x="3490458" y="1316612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Л</a:t>
            </a: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АБОРОТОРИЯ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1" name="Google Shape;291;p35"/>
          <p:cNvSpPr/>
          <p:nvPr/>
        </p:nvSpPr>
        <p:spPr>
          <a:xfrm>
            <a:off x="3490458" y="2472798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ПИТОМНИК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3490458" y="1894705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ТЕПЛИЦА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3" name="Google Shape;293;p35"/>
          <p:cNvSpPr/>
          <p:nvPr/>
        </p:nvSpPr>
        <p:spPr>
          <a:xfrm>
            <a:off x="1742987" y="2472797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</a:t>
            </a: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ЗРОСЛЫЕ САЖАНЦЫ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4" name="Google Shape;294;p35"/>
          <p:cNvSpPr txBox="1"/>
          <p:nvPr/>
        </p:nvSpPr>
        <p:spPr>
          <a:xfrm>
            <a:off x="5139017" y="1441881"/>
            <a:ext cx="2262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Ч</a:t>
            </a:r>
            <a:r>
              <a:rPr b="1" lang="ru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ЕРЕНКИ С КОРНЕМ</a:t>
            </a:r>
            <a:endParaRPr b="1" sz="1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5" name="Google Shape;295;p35"/>
          <p:cNvSpPr txBox="1"/>
          <p:nvPr/>
        </p:nvSpPr>
        <p:spPr>
          <a:xfrm>
            <a:off x="5139017" y="2019975"/>
            <a:ext cx="2262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ПМЗК</a:t>
            </a:r>
            <a:endParaRPr b="1" sz="1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6" name="Google Shape;296;p35"/>
          <p:cNvSpPr/>
          <p:nvPr/>
        </p:nvSpPr>
        <p:spPr>
          <a:xfrm>
            <a:off x="3490458" y="3441028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ПРОДАЖА</a:t>
            </a:r>
            <a:endParaRPr sz="1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7" name="Google Shape;297;p35"/>
          <p:cNvSpPr txBox="1"/>
          <p:nvPr/>
        </p:nvSpPr>
        <p:spPr>
          <a:xfrm>
            <a:off x="2043112" y="4409253"/>
            <a:ext cx="44379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ПЛАН А</a:t>
            </a:r>
            <a:endParaRPr sz="36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8" name="Google Shape;298;p35"/>
          <p:cNvSpPr/>
          <p:nvPr/>
        </p:nvSpPr>
        <p:spPr>
          <a:xfrm>
            <a:off x="527054" y="3805527"/>
            <a:ext cx="11046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СВОЁ</a:t>
            </a:r>
            <a:endParaRPr sz="1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9" name="Google Shape;299;p35"/>
          <p:cNvSpPr/>
          <p:nvPr/>
        </p:nvSpPr>
        <p:spPr>
          <a:xfrm>
            <a:off x="5265567" y="2472811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МОЛОДЫЕ САЖАНЦЫ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00" name="Google Shape;300;p35"/>
          <p:cNvSpPr/>
          <p:nvPr/>
        </p:nvSpPr>
        <p:spPr>
          <a:xfrm rot="2251023">
            <a:off x="2806126" y="3179662"/>
            <a:ext cx="589658" cy="28477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1" name="Google Shape;301;p35"/>
          <p:cNvSpPr/>
          <p:nvPr/>
        </p:nvSpPr>
        <p:spPr>
          <a:xfrm rot="8394650">
            <a:off x="5288098" y="3179629"/>
            <a:ext cx="589771" cy="28486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2" name="Google Shape;302;p35"/>
          <p:cNvSpPr/>
          <p:nvPr/>
        </p:nvSpPr>
        <p:spPr>
          <a:xfrm rot="2535">
            <a:off x="5033649" y="2580325"/>
            <a:ext cx="406800" cy="28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3" name="Google Shape;303;p35"/>
          <p:cNvSpPr/>
          <p:nvPr/>
        </p:nvSpPr>
        <p:spPr>
          <a:xfrm rot="-10797465">
            <a:off x="3083649" y="2583475"/>
            <a:ext cx="406800" cy="28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6"/>
          <p:cNvSpPr/>
          <p:nvPr/>
        </p:nvSpPr>
        <p:spPr>
          <a:xfrm>
            <a:off x="636304" y="3441019"/>
            <a:ext cx="11046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АУТСОРСИНГ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6"/>
          <p:cNvSpPr/>
          <p:nvPr/>
        </p:nvSpPr>
        <p:spPr>
          <a:xfrm>
            <a:off x="3463733" y="1316612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Л</a:t>
            </a: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АБОРОТОРИЯ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0" name="Google Shape;310;p36"/>
          <p:cNvSpPr/>
          <p:nvPr/>
        </p:nvSpPr>
        <p:spPr>
          <a:xfrm>
            <a:off x="636304" y="4139802"/>
            <a:ext cx="11046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СВОЁ</a:t>
            </a:r>
            <a:endParaRPr sz="1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1" name="Google Shape;31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6"/>
          <p:cNvSpPr txBox="1"/>
          <p:nvPr/>
        </p:nvSpPr>
        <p:spPr>
          <a:xfrm>
            <a:off x="5139017" y="1441881"/>
            <a:ext cx="2262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Ч</a:t>
            </a:r>
            <a:r>
              <a:rPr b="1" lang="ru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ЕРЕНКИ С КОРНЕМ</a:t>
            </a:r>
            <a:endParaRPr b="1" sz="1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8" name="Google Shape;318;p36"/>
          <p:cNvSpPr txBox="1"/>
          <p:nvPr/>
        </p:nvSpPr>
        <p:spPr>
          <a:xfrm>
            <a:off x="5139017" y="2019975"/>
            <a:ext cx="2262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ПМЗК</a:t>
            </a:r>
            <a:endParaRPr b="1" sz="1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9" name="Google Shape;319;p36"/>
          <p:cNvSpPr/>
          <p:nvPr/>
        </p:nvSpPr>
        <p:spPr>
          <a:xfrm>
            <a:off x="3490458" y="1894705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ТЕПЛИЦА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0" name="Google Shape;320;p36"/>
          <p:cNvSpPr/>
          <p:nvPr/>
        </p:nvSpPr>
        <p:spPr>
          <a:xfrm>
            <a:off x="1742987" y="2472797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</a:t>
            </a: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ЗРОСЛЫЕ САЖАНЦЫ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1" name="Google Shape;321;p36"/>
          <p:cNvSpPr/>
          <p:nvPr/>
        </p:nvSpPr>
        <p:spPr>
          <a:xfrm>
            <a:off x="3490458" y="3441028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ПРОДАЖА</a:t>
            </a:r>
            <a:endParaRPr sz="1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5265567" y="2472811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МОЛОДЫЕ САЖАНЦЫ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3" name="Google Shape;323;p36"/>
          <p:cNvSpPr/>
          <p:nvPr/>
        </p:nvSpPr>
        <p:spPr>
          <a:xfrm rot="2251023">
            <a:off x="2806126" y="3179662"/>
            <a:ext cx="589658" cy="28477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4" name="Google Shape;324;p36"/>
          <p:cNvSpPr/>
          <p:nvPr/>
        </p:nvSpPr>
        <p:spPr>
          <a:xfrm rot="8394650">
            <a:off x="5288098" y="3179629"/>
            <a:ext cx="589771" cy="28486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5" name="Google Shape;325;p36"/>
          <p:cNvSpPr/>
          <p:nvPr/>
        </p:nvSpPr>
        <p:spPr>
          <a:xfrm rot="2535">
            <a:off x="5033649" y="2580325"/>
            <a:ext cx="406800" cy="28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6" name="Google Shape;326;p36"/>
          <p:cNvSpPr/>
          <p:nvPr/>
        </p:nvSpPr>
        <p:spPr>
          <a:xfrm rot="-10797465">
            <a:off x="3083649" y="2583475"/>
            <a:ext cx="406800" cy="28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7" name="Google Shape;327;p36"/>
          <p:cNvSpPr/>
          <p:nvPr/>
        </p:nvSpPr>
        <p:spPr>
          <a:xfrm>
            <a:off x="3490458" y="2472798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ПИТОМНИК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8" name="Google Shape;328;p3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329" name="Google Shape;329;p3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3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1" name="Google Shape;331;p3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2" name="Google Shape;332;p3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3" name="Google Shape;333;p3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4" name="Google Shape;334;p36"/>
          <p:cNvSpPr txBox="1"/>
          <p:nvPr/>
        </p:nvSpPr>
        <p:spPr>
          <a:xfrm>
            <a:off x="2043112" y="4409253"/>
            <a:ext cx="44379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ПЛАН Б</a:t>
            </a:r>
            <a:endParaRPr sz="36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3" name="Google Shape;34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4" name="Google Shape;34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" name="Google Shape;345;p3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346" name="Google Shape;346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7" name="Google Shape;347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8" name="Google Shape;348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9" name="Google Shape;349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0" name="Google Shape;350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51" name="Google Shape;351;p37"/>
          <p:cNvSpPr/>
          <p:nvPr/>
        </p:nvSpPr>
        <p:spPr>
          <a:xfrm>
            <a:off x="648004" y="3394219"/>
            <a:ext cx="11046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АУТСОРСИНГ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7"/>
          <p:cNvSpPr/>
          <p:nvPr/>
        </p:nvSpPr>
        <p:spPr>
          <a:xfrm>
            <a:off x="3475433" y="1269812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Л</a:t>
            </a: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АБОРОТОРИЯ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3" name="Google Shape;353;p37"/>
          <p:cNvSpPr/>
          <p:nvPr/>
        </p:nvSpPr>
        <p:spPr>
          <a:xfrm>
            <a:off x="648004" y="4093002"/>
            <a:ext cx="11046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СВОЁ</a:t>
            </a:r>
            <a:endParaRPr sz="1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4" name="Google Shape;354;p37"/>
          <p:cNvSpPr txBox="1"/>
          <p:nvPr/>
        </p:nvSpPr>
        <p:spPr>
          <a:xfrm>
            <a:off x="5150717" y="1395081"/>
            <a:ext cx="2262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Ч</a:t>
            </a:r>
            <a:r>
              <a:rPr b="1" lang="ru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ЕРЕНКИ С КОРНЕМ</a:t>
            </a:r>
            <a:endParaRPr b="1" sz="1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5" name="Google Shape;355;p37"/>
          <p:cNvSpPr txBox="1"/>
          <p:nvPr/>
        </p:nvSpPr>
        <p:spPr>
          <a:xfrm>
            <a:off x="5150717" y="1973175"/>
            <a:ext cx="2262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ПМЗК</a:t>
            </a:r>
            <a:endParaRPr b="1" sz="14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6" name="Google Shape;356;p37"/>
          <p:cNvSpPr/>
          <p:nvPr/>
        </p:nvSpPr>
        <p:spPr>
          <a:xfrm>
            <a:off x="3502158" y="1847905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ТЕПЛИЦА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7" name="Google Shape;357;p37"/>
          <p:cNvSpPr/>
          <p:nvPr/>
        </p:nvSpPr>
        <p:spPr>
          <a:xfrm>
            <a:off x="1754687" y="2425997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</a:t>
            </a: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ЗРОСЛЫЕ САЖАНЦЫ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8" name="Google Shape;358;p37"/>
          <p:cNvSpPr/>
          <p:nvPr/>
        </p:nvSpPr>
        <p:spPr>
          <a:xfrm>
            <a:off x="3502158" y="3394228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127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ПРОДАЖА</a:t>
            </a:r>
            <a:endParaRPr sz="1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9" name="Google Shape;359;p37"/>
          <p:cNvSpPr/>
          <p:nvPr/>
        </p:nvSpPr>
        <p:spPr>
          <a:xfrm>
            <a:off x="5277267" y="2426011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МОЛОДЫЕ САЖАНЦЫ</a:t>
            </a:r>
            <a:endParaRPr i="0" sz="14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60" name="Google Shape;360;p37"/>
          <p:cNvSpPr/>
          <p:nvPr/>
        </p:nvSpPr>
        <p:spPr>
          <a:xfrm rot="2251023">
            <a:off x="2817826" y="3132862"/>
            <a:ext cx="589658" cy="28477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1" name="Google Shape;361;p37"/>
          <p:cNvSpPr/>
          <p:nvPr/>
        </p:nvSpPr>
        <p:spPr>
          <a:xfrm rot="8394650">
            <a:off x="5299798" y="3132829"/>
            <a:ext cx="589771" cy="28486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2" name="Google Shape;362;p37"/>
          <p:cNvSpPr/>
          <p:nvPr/>
        </p:nvSpPr>
        <p:spPr>
          <a:xfrm rot="2535">
            <a:off x="5045349" y="2533525"/>
            <a:ext cx="406800" cy="28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3" name="Google Shape;363;p37"/>
          <p:cNvSpPr/>
          <p:nvPr/>
        </p:nvSpPr>
        <p:spPr>
          <a:xfrm>
            <a:off x="3502158" y="2425998"/>
            <a:ext cx="1543200" cy="527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ПИТОМНИК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7"/>
          <p:cNvSpPr txBox="1"/>
          <p:nvPr/>
        </p:nvSpPr>
        <p:spPr>
          <a:xfrm>
            <a:off x="2054812" y="4362453"/>
            <a:ext cx="44379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ПЛАН В</a:t>
            </a:r>
            <a:endParaRPr sz="36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65" name="Google Shape;365;p37"/>
          <p:cNvSpPr/>
          <p:nvPr/>
        </p:nvSpPr>
        <p:spPr>
          <a:xfrm rot="-10797465">
            <a:off x="3083649" y="2583475"/>
            <a:ext cx="406800" cy="28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8"/>
          <p:cNvSpPr txBox="1"/>
          <p:nvPr>
            <p:ph type="title"/>
          </p:nvPr>
        </p:nvSpPr>
        <p:spPr>
          <a:xfrm>
            <a:off x="401717" y="1641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ТЕКУЩИЕ РЕЗУЛЬТАТЫ</a:t>
            </a:r>
            <a:endParaRPr b="1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71" name="Google Shape;371;p38"/>
          <p:cNvSpPr txBox="1"/>
          <p:nvPr>
            <p:ph idx="1" type="body"/>
          </p:nvPr>
        </p:nvSpPr>
        <p:spPr>
          <a:xfrm>
            <a:off x="451650" y="865100"/>
            <a:ext cx="8240700" cy="2116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В результате научных </a:t>
            </a:r>
            <a:r>
              <a:rPr lang="ru" sz="1500"/>
              <a:t>исследований была разработана технология введение в культуру</a:t>
            </a:r>
            <a:r>
              <a:rPr b="1" lang="ru" sz="1500"/>
              <a:t> in vitro</a:t>
            </a:r>
            <a:r>
              <a:rPr lang="ru" sz="1500"/>
              <a:t> различных декоративных пород.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Организация-партнер исследований апробировала данную технологию опубликовав </a:t>
            </a:r>
            <a:r>
              <a:rPr b="1" lang="ru" sz="1500"/>
              <a:t>восемь</a:t>
            </a:r>
            <a:r>
              <a:rPr lang="ru" sz="1500"/>
              <a:t> научно-методический работ, из которых </a:t>
            </a:r>
            <a:r>
              <a:rPr b="1" lang="ru" sz="1500"/>
              <a:t>две</a:t>
            </a:r>
            <a:r>
              <a:rPr lang="ru" sz="1500"/>
              <a:t> опубликованы в рецензируемых журналах международной базы цитирования </a:t>
            </a:r>
            <a:r>
              <a:rPr b="1" lang="ru" sz="1500"/>
              <a:t>SCOPUS</a:t>
            </a:r>
            <a:r>
              <a:rPr lang="ru" sz="1500"/>
              <a:t>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72" name="Google Shape;372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3" name="Google Shape;373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4" name="Google Shape;374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5" name="Google Shape;375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6" name="Google Shape;37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7" name="Google Shape;37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8" name="Google Shape;37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9" name="Google Shape;37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1" name="Google Shape;381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A050136" id="382" name="Google Shape;38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4975" y="2792712"/>
            <a:ext cx="2849920" cy="1937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050143" id="383" name="Google Shape;38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4891" y="2792712"/>
            <a:ext cx="3260984" cy="193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9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КОМАНДА СТАРТАПА</a:t>
            </a:r>
            <a:endParaRPr sz="30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389" name="Google Shape;389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0" name="Google Shape;390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3" name="Google Shape;393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4" name="Google Shape;394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5" name="Google Shape;395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6" name="Google Shape;396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7" name="Google Shape;397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8" name="Google Shape;398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9" name="Google Shape;399;p39"/>
          <p:cNvSpPr/>
          <p:nvPr/>
        </p:nvSpPr>
        <p:spPr>
          <a:xfrm>
            <a:off x="153101" y="1118125"/>
            <a:ext cx="1608900" cy="19335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0" name="Google Shape;400;p39"/>
          <p:cNvSpPr/>
          <p:nvPr/>
        </p:nvSpPr>
        <p:spPr>
          <a:xfrm>
            <a:off x="1886976" y="1118125"/>
            <a:ext cx="1608900" cy="19335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1" name="Google Shape;401;p39"/>
          <p:cNvSpPr/>
          <p:nvPr/>
        </p:nvSpPr>
        <p:spPr>
          <a:xfrm>
            <a:off x="3620851" y="1118125"/>
            <a:ext cx="1608900" cy="1933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2" name="Google Shape;402;p39"/>
          <p:cNvSpPr/>
          <p:nvPr/>
        </p:nvSpPr>
        <p:spPr>
          <a:xfrm>
            <a:off x="5354726" y="1118125"/>
            <a:ext cx="1608900" cy="1933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3" name="Google Shape;403;p39"/>
          <p:cNvSpPr/>
          <p:nvPr/>
        </p:nvSpPr>
        <p:spPr>
          <a:xfrm>
            <a:off x="7088601" y="1118125"/>
            <a:ext cx="1608900" cy="19335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4" name="Google Shape;404;p39"/>
          <p:cNvSpPr txBox="1"/>
          <p:nvPr/>
        </p:nvSpPr>
        <p:spPr>
          <a:xfrm>
            <a:off x="153100" y="3170600"/>
            <a:ext cx="160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ЛИДЕР (CEO)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05" name="Google Shape;405;p39"/>
          <p:cNvSpPr txBox="1"/>
          <p:nvPr/>
        </p:nvSpPr>
        <p:spPr>
          <a:xfrm>
            <a:off x="153100" y="3705075"/>
            <a:ext cx="160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Ярослав Жолохов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06" name="Google Shape;406;p39"/>
          <p:cNvSpPr txBox="1"/>
          <p:nvPr/>
        </p:nvSpPr>
        <p:spPr>
          <a:xfrm>
            <a:off x="1886975" y="3170575"/>
            <a:ext cx="160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ТЕХНОЛОГ (CTO)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07" name="Google Shape;407;p39"/>
          <p:cNvSpPr txBox="1"/>
          <p:nvPr/>
        </p:nvSpPr>
        <p:spPr>
          <a:xfrm>
            <a:off x="1886975" y="3705025"/>
            <a:ext cx="160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Никита </a:t>
            </a: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Рыбаков 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08" name="Google Shape;408;p39"/>
          <p:cNvSpPr txBox="1"/>
          <p:nvPr/>
        </p:nvSpPr>
        <p:spPr>
          <a:xfrm>
            <a:off x="3620850" y="3094375"/>
            <a:ext cx="16089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МАРКЕТОЛОГ (СMO)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09" name="Google Shape;409;p39"/>
          <p:cNvSpPr txBox="1"/>
          <p:nvPr/>
        </p:nvSpPr>
        <p:spPr>
          <a:xfrm>
            <a:off x="3620850" y="3705050"/>
            <a:ext cx="160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Никита Никулин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10" name="Google Shape;410;p39"/>
          <p:cNvSpPr txBox="1"/>
          <p:nvPr/>
        </p:nvSpPr>
        <p:spPr>
          <a:xfrm>
            <a:off x="5354725" y="3095725"/>
            <a:ext cx="16089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МЕНЕДЖЕР ПРОЕКТА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354725" y="3708075"/>
            <a:ext cx="160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Дарья Чикаткова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7088600" y="3094375"/>
            <a:ext cx="16089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ЗАВЕДУЮЩИЙ ЛАБОРАТОРИЕЙ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13" name="Google Shape;413;p39"/>
          <p:cNvSpPr txBox="1"/>
          <p:nvPr/>
        </p:nvSpPr>
        <p:spPr>
          <a:xfrm>
            <a:off x="7071450" y="3705025"/>
            <a:ext cx="160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 Айгюн </a:t>
            </a:r>
            <a:r>
              <a:rPr lang="ru" sz="15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Иманова</a:t>
            </a:r>
            <a:endParaRPr sz="15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pic>
        <p:nvPicPr>
          <p:cNvPr id="414" name="Google Shape;414;p39"/>
          <p:cNvPicPr preferRelativeResize="0"/>
          <p:nvPr/>
        </p:nvPicPr>
        <p:blipFill rotWithShape="1">
          <a:blip r:embed="rId3">
            <a:alphaModFix/>
          </a:blip>
          <a:srcRect b="41989" l="32054" r="32058" t="20419"/>
          <a:stretch/>
        </p:blipFill>
        <p:spPr>
          <a:xfrm>
            <a:off x="7254487" y="1194063"/>
            <a:ext cx="1277132" cy="178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9"/>
          <p:cNvPicPr preferRelativeResize="0"/>
          <p:nvPr/>
        </p:nvPicPr>
        <p:blipFill rotWithShape="1">
          <a:blip r:embed="rId4">
            <a:alphaModFix/>
          </a:blip>
          <a:srcRect b="15752" l="24507" r="12149" t="17978"/>
          <a:stretch/>
        </p:blipFill>
        <p:spPr>
          <a:xfrm>
            <a:off x="318975" y="1194075"/>
            <a:ext cx="1277149" cy="178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0662" y="1259875"/>
            <a:ext cx="1497025" cy="16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9"/>
          <p:cNvPicPr preferRelativeResize="0"/>
          <p:nvPr/>
        </p:nvPicPr>
        <p:blipFill rotWithShape="1">
          <a:blip r:embed="rId6">
            <a:alphaModFix/>
          </a:blip>
          <a:srcRect b="21599" l="0" r="0" t="0"/>
          <a:stretch/>
        </p:blipFill>
        <p:spPr>
          <a:xfrm>
            <a:off x="3814700" y="1178676"/>
            <a:ext cx="1277125" cy="17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11688" y="1194075"/>
            <a:ext cx="1187448" cy="178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0"/>
          <p:cNvSpPr txBox="1"/>
          <p:nvPr>
            <p:ph type="title"/>
          </p:nvPr>
        </p:nvSpPr>
        <p:spPr>
          <a:xfrm>
            <a:off x="1439292" y="6519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ПЛАНЫ РАЗВИТИЯ</a:t>
            </a:r>
            <a:endParaRPr sz="28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24" name="Google Shape;424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5" name="Google Shape;425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8" name="Google Shape;428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9" name="Google Shape;429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0" name="Google Shape;430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1" name="Google Shape;431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2" name="Google Shape;432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3" name="Google Shape;433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4" name="Google Shape;434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35" name="Google Shape;435;p40"/>
          <p:cNvGraphicFramePr/>
          <p:nvPr/>
        </p:nvGraphicFramePr>
        <p:xfrm>
          <a:off x="952500" y="142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{CED32E1E-6F78-4BA9-BDAE-222426252E64}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Проектные задачи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Продуктовые задачи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Закупка и доставка производственного оборудования (Ярослав Жолохов)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Уточнение оценки рынка (Никита Никулин)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Аренда и ремонт лаборатории (Никита Никулин)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Исследование конкурентов (Дарья Чикаткова)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Организация биотехнических работ (Айгюн Иманова)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Определение бизнес-модели (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Никита Рыбаков</a:t>
                      </a:r>
                      <a:r>
                        <a:rPr lang="ru"/>
                        <a:t>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Выращивание посадочного материала (Никита Рыбаков)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Запуск MVP (</a:t>
                      </a:r>
                      <a:r>
                        <a:rPr lang="ru"/>
                        <a:t>Никита Рыбаков</a:t>
                      </a:r>
                      <a:r>
                        <a:rPr lang="ru"/>
                        <a:t>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Получение земельного участка и постройка теплицы (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Дарья Чикаткова</a:t>
                      </a:r>
                      <a:r>
                        <a:rPr lang="ru"/>
                        <a:t>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Поиск инвестиций (Ярослав Жолохов)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1"/>
          <p:cNvSpPr txBox="1"/>
          <p:nvPr>
            <p:ph type="title"/>
          </p:nvPr>
        </p:nvSpPr>
        <p:spPr>
          <a:xfrm>
            <a:off x="1363792" y="53715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rgbClr val="274E13"/>
                </a:solidFill>
                <a:latin typeface="Oswald"/>
                <a:ea typeface="Oswald"/>
                <a:cs typeface="Oswald"/>
                <a:sym typeface="Oswald"/>
              </a:rPr>
              <a:t>КОНТАКТЫ ЛИДЕРА</a:t>
            </a:r>
            <a:endParaRPr b="1" sz="3000">
              <a:solidFill>
                <a:srgbClr val="274E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41" name="Google Shape;441;p41"/>
          <p:cNvSpPr txBox="1"/>
          <p:nvPr>
            <p:ph idx="1" type="body"/>
          </p:nvPr>
        </p:nvSpPr>
        <p:spPr>
          <a:xfrm>
            <a:off x="4395600" y="1955475"/>
            <a:ext cx="3603600" cy="16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800">
                <a:solidFill>
                  <a:srgbClr val="274E13"/>
                </a:solidFill>
              </a:rPr>
              <a:t>номер:</a:t>
            </a:r>
            <a:r>
              <a:rPr lang="ru" sz="1800">
                <a:solidFill>
                  <a:srgbClr val="132C40"/>
                </a:solidFill>
              </a:rPr>
              <a:t> +7 996 937 12 75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800">
                <a:solidFill>
                  <a:srgbClr val="274E13"/>
                </a:solidFill>
              </a:rPr>
              <a:t>почта:</a:t>
            </a:r>
            <a:r>
              <a:rPr lang="ru" sz="1800">
                <a:solidFill>
                  <a:srgbClr val="132C40"/>
                </a:solidFill>
              </a:rPr>
              <a:t> yaroslav97_97@mail.ru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442" name="Google Shape;442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3" name="Google Shape;443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4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7" name="Google Shape;447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8" name="Google Shape;448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9" name="Google Shape;449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0" name="Google Shape;450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1" name="Google Shape;451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2" name="Google Shape;452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3" name="Google Shape;453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p41"/>
          <p:cNvSpPr txBox="1"/>
          <p:nvPr/>
        </p:nvSpPr>
        <p:spPr>
          <a:xfrm>
            <a:off x="1070775" y="4297000"/>
            <a:ext cx="2448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74E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Ярослав Жолохов</a:t>
            </a:r>
            <a:endParaRPr sz="1900">
              <a:solidFill>
                <a:srgbClr val="274E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455" name="Google Shape;455;p41"/>
          <p:cNvSpPr/>
          <p:nvPr/>
        </p:nvSpPr>
        <p:spPr>
          <a:xfrm>
            <a:off x="1070675" y="1332963"/>
            <a:ext cx="2395500" cy="28632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56" name="Google Shape;456;p41"/>
          <p:cNvPicPr preferRelativeResize="0"/>
          <p:nvPr/>
        </p:nvPicPr>
        <p:blipFill rotWithShape="1">
          <a:blip r:embed="rId4">
            <a:alphaModFix/>
          </a:blip>
          <a:srcRect b="15752" l="24507" r="12149" t="17978"/>
          <a:stretch/>
        </p:blipFill>
        <p:spPr>
          <a:xfrm>
            <a:off x="1367550" y="1507874"/>
            <a:ext cx="1801743" cy="2513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