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20112038" cy="11315700"/>
  <p:notesSz cx="9144000" cy="6858000"/>
  <p:embeddedFontLst>
    <p:embeddedFont>
      <p:font typeface="Raleway SemiBold" charset="-52"/>
      <p:regular r:id="rId14"/>
      <p:bold r:id="rId15"/>
      <p:italic r:id="rId16"/>
      <p:boldItalic r:id="rId17"/>
    </p:embeddedFont>
    <p:embeddedFont>
      <p:font typeface="Helvetica Neue" charset="0"/>
      <p:regular r:id="rId18"/>
      <p:bold r:id="rId19"/>
      <p:italic r:id="rId20"/>
      <p:boldItalic r:id="rId21"/>
    </p:embeddedFont>
    <p:embeddedFont>
      <p:font typeface="Calibri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gza1HjZhQSRCr9TR5U7siKmutH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5BA41FD-3B0E-45FE-BA40-FBB6A6FD0FBE}">
  <a:tblStyle styleId="{95BA41FD-3B0E-45FE-BA40-FBB6A6FD0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684" y="-102"/>
      </p:cViewPr>
      <p:guideLst>
        <p:guide orient="horz" pos="3564"/>
        <p:guide pos="63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a86f6ad5fefa45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a86f6ad5fefa45a_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g1a86f6ad5fefa45a_0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0" Type="http://schemas.openxmlformats.org/officeDocument/2006/relationships/image" Target="../media/image10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>
            <a:spLocks noGrp="1"/>
          </p:cNvSpPr>
          <p:nvPr>
            <p:ph type="ctrTitle"/>
          </p:nvPr>
        </p:nvSpPr>
        <p:spPr>
          <a:xfrm>
            <a:off x="2514005" y="1851899"/>
            <a:ext cx="15084029" cy="3939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98"/>
              <a:buFont typeface="Arial"/>
              <a:buNone/>
              <a:defRPr sz="98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subTitle" idx="1"/>
          </p:nvPr>
        </p:nvSpPr>
        <p:spPr>
          <a:xfrm>
            <a:off x="2514005" y="5943363"/>
            <a:ext cx="15084029" cy="2732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959"/>
              <a:buNone/>
              <a:defRPr sz="3959"/>
            </a:lvl1pPr>
            <a:lvl2pPr lvl="1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None/>
              <a:defRPr sz="3299"/>
            </a:lvl2pPr>
            <a:lvl3pPr lvl="2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None/>
              <a:defRPr sz="2969"/>
            </a:lvl3pPr>
            <a:lvl4pPr lvl="3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4pPr>
            <a:lvl5pPr lvl="4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5pPr>
            <a:lvl6pPr lvl="5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6pPr>
            <a:lvl7pPr lvl="6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7pPr>
            <a:lvl8pPr lvl="7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8pPr>
            <a:lvl9pPr lvl="8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7" name="Google Shape;37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20112039" cy="1128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6356"/>
            <a:ext cx="20112039" cy="11313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3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>
            <a:spLocks noGrp="1"/>
          </p:cNvSpPr>
          <p:nvPr>
            <p:ph type="body" idx="1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body" idx="4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6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6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6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017470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u="none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/>
          <p:nvPr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sz="7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75;p17"/>
          <p:cNvGrpSpPr/>
          <p:nvPr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76" name="Google Shape;76;p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7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7"/>
            <p:cNvPicPr preferRelativeResize="0"/>
            <p:nvPr/>
          </p:nvPicPr>
          <p:blipFill rotWithShape="1">
            <a:blip r:embed="rId9">
              <a:alphaModFix/>
            </a:blip>
            <a:srcRect l="73075" b="2593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7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7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7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>
            <a:spLocks noGrp="1"/>
          </p:cNvSpPr>
          <p:nvPr>
            <p:ph type="pic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1385323" y="754380"/>
            <a:ext cx="6486655" cy="264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79"/>
              <a:buFont typeface="Arial"/>
              <a:buNone/>
              <a:defRPr sz="527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>
            <a:spLocks noGrp="1"/>
          </p:cNvSpPr>
          <p:nvPr>
            <p:ph type="pic" idx="2"/>
          </p:nvPr>
        </p:nvSpPr>
        <p:spPr>
          <a:xfrm>
            <a:off x="8550236" y="1629252"/>
            <a:ext cx="10181719" cy="8041481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20"/>
          <p:cNvSpPr txBox="1">
            <a:spLocks noGrp="1"/>
          </p:cNvSpPr>
          <p:nvPr>
            <p:ph type="body" idx="1"/>
          </p:nvPr>
        </p:nvSpPr>
        <p:spPr>
          <a:xfrm>
            <a:off x="1385323" y="3394710"/>
            <a:ext cx="6486655" cy="62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1pPr>
            <a:lvl2pPr marL="914400" lvl="1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9"/>
              <a:buNone/>
              <a:defRPr sz="2309"/>
            </a:lvl2pPr>
            <a:lvl3pPr marL="1371600" lvl="2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79"/>
            </a:lvl3pPr>
            <a:lvl4pPr marL="1828800" lvl="3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4pPr>
            <a:lvl5pPr marL="2286000" lvl="4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5pPr>
            <a:lvl6pPr marL="2743200" lvl="5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6pPr>
            <a:lvl7pPr marL="3200400" lvl="6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7pPr>
            <a:lvl8pPr marL="3657600" lvl="7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8pPr>
            <a:lvl9pPr marL="4114800" lvl="8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body" idx="1"/>
          </p:nvPr>
        </p:nvSpPr>
        <p:spPr>
          <a:xfrm rot="5400000">
            <a:off x="6466165" y="-2071181"/>
            <a:ext cx="7179708" cy="17346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 rot="5400000">
            <a:off x="11766239" y="3228893"/>
            <a:ext cx="9589533" cy="4336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 rot="5400000">
            <a:off x="2967223" y="-982064"/>
            <a:ext cx="9589533" cy="12758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2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20112038" cy="112805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1"/>
          <p:cNvSpPr txBox="1"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sz="72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body" idx="1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521906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619"/>
              <a:buFont typeface="Arial"/>
              <a:buChar char="•"/>
              <a:defRPr sz="461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dt" idx="10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ftr" idx="11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sldNum" idx="12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97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grpSp>
        <p:nvGrpSpPr>
          <p:cNvPr id="16" name="Google Shape;16;p11"/>
          <p:cNvGrpSpPr/>
          <p:nvPr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17" name="Google Shape;17;p11"/>
            <p:cNvGrpSpPr/>
            <p:nvPr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18" name="Google Shape;18;p11"/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9" name="Google Shape;19;p11"/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20" name="Google Shape;20;p11"/>
                <p:cNvPicPr preferRelativeResize="0"/>
                <p:nvPr/>
              </p:nvPicPr>
              <p:blipFill rotWithShape="1">
                <a:blip r:embed="rId15">
                  <a:alphaModFix/>
                </a:blip>
                <a:srcRect/>
                <a:stretch/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21;p11"/>
                <p:cNvPicPr preferRelativeResize="0"/>
                <p:nvPr/>
              </p:nvPicPr>
              <p:blipFill rotWithShape="1">
                <a:blip r:embed="rId16">
                  <a:alphaModFix/>
                </a:blip>
                <a:srcRect/>
                <a:stretch/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22;p11"/>
                <p:cNvPicPr preferRelativeResize="0"/>
                <p:nvPr/>
              </p:nvPicPr>
              <p:blipFill rotWithShape="1">
                <a:blip r:embed="rId17">
                  <a:alphaModFix/>
                </a:blip>
                <a:srcRect/>
                <a:stretch/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23;p11"/>
                <p:cNvPicPr preferRelativeResize="0"/>
                <p:nvPr/>
              </p:nvPicPr>
              <p:blipFill rotWithShape="1">
                <a:blip r:embed="rId18">
                  <a:alphaModFix/>
                </a:blip>
                <a:srcRect/>
                <a:stretch/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Google Shape;24;p11"/>
                <p:cNvPicPr preferRelativeResize="0"/>
                <p:nvPr/>
              </p:nvPicPr>
              <p:blipFill rotWithShape="1">
                <a:blip r:embed="rId19">
                  <a:alphaModFix/>
                </a:blip>
                <a:srcRect/>
                <a:stretch/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25;p11"/>
                <p:cNvPicPr preferRelativeResize="0"/>
                <p:nvPr/>
              </p:nvPicPr>
              <p:blipFill rotWithShape="1">
                <a:blip r:embed="rId20">
                  <a:alphaModFix/>
                </a:blip>
                <a:srcRect/>
                <a:stretch/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26;p11"/>
                <p:cNvPicPr preferRelativeResize="0"/>
                <p:nvPr/>
              </p:nvPicPr>
              <p:blipFill rotWithShape="1">
                <a:blip r:embed="rId21">
                  <a:alphaModFix/>
                </a:blip>
                <a:srcRect l="73075" r="16746" b="2593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27;p11"/>
                <p:cNvPicPr preferRelativeResize="0"/>
                <p:nvPr/>
              </p:nvPicPr>
              <p:blipFill rotWithShape="1">
                <a:blip r:embed="rId22">
                  <a:alphaModFix/>
                </a:blip>
                <a:srcRect/>
                <a:stretch/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28;p11"/>
                <p:cNvPicPr preferRelativeResize="0"/>
                <p:nvPr/>
              </p:nvPicPr>
              <p:blipFill rotWithShape="1">
                <a:blip r:embed="rId23">
                  <a:alphaModFix/>
                </a:blip>
                <a:srcRect/>
                <a:stretch/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9" name="Google Shape;29;p11"/>
            <p:cNvPicPr preferRelativeResize="0"/>
            <p:nvPr/>
          </p:nvPicPr>
          <p:blipFill rotWithShape="1">
            <a:blip r:embed="rId24">
              <a:alphaModFix/>
            </a:blip>
            <a:srcRect/>
            <a:stretch/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11"/>
            <p:cNvPicPr preferRelativeResize="0"/>
            <p:nvPr/>
          </p:nvPicPr>
          <p:blipFill rotWithShape="1">
            <a:blip r:embed="rId25">
              <a:alphaModFix/>
            </a:blip>
            <a:srcRect/>
            <a:stretch/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roteplo.org/blog/teploobmenniki_dlya_basseinov" TargetMode="External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hyperlink" Target="https://www.teploprofi.com/proizvoditeli-teploobmennikov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>
            <a:spLocks noGrp="1"/>
          </p:cNvSpPr>
          <p:nvPr>
            <p:ph type="ctrTitle"/>
          </p:nvPr>
        </p:nvSpPr>
        <p:spPr>
          <a:xfrm>
            <a:off x="888125" y="3704528"/>
            <a:ext cx="74001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ru-RU" sz="31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Создание прототипа змеевикового теплообменника заданной тепловой мощности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1" name="Google Shape;121;p1"/>
          <p:cNvSpPr txBox="1">
            <a:spLocks noGrp="1"/>
          </p:cNvSpPr>
          <p:nvPr>
            <p:ph type="subTitle" idx="1"/>
          </p:nvPr>
        </p:nvSpPr>
        <p:spPr>
          <a:xfrm>
            <a:off x="888063" y="7523701"/>
            <a:ext cx="7400100" cy="14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 sz="1700">
                <a:solidFill>
                  <a:srgbClr val="D2D0CE"/>
                </a:solidFill>
              </a:rPr>
              <a:t>Новая технология для эффективной и экономичной передачи тепла</a:t>
            </a:r>
            <a:endParaRPr sz="1700"/>
          </a:p>
        </p:txBody>
      </p:sp>
      <p:sp>
        <p:nvSpPr>
          <p:cNvPr id="122" name="Google Shape;122;p1"/>
          <p:cNvSpPr txBox="1"/>
          <p:nvPr/>
        </p:nvSpPr>
        <p:spPr>
          <a:xfrm>
            <a:off x="910336" y="9744726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Обозначение версионности документа</a:t>
            </a:r>
            <a:endParaRPr/>
          </a:p>
        </p:txBody>
      </p:sp>
      <p:pic>
        <p:nvPicPr>
          <p:cNvPr id="123" name="Google Shape;12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969" y="3201529"/>
            <a:ext cx="10294625" cy="237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20722" y="433171"/>
            <a:ext cx="988211" cy="112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710796" y="433170"/>
            <a:ext cx="1727979" cy="109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98620" y="1611079"/>
            <a:ext cx="1342380" cy="102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349321" y="1610286"/>
            <a:ext cx="3274800" cy="107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152607" y="1646657"/>
            <a:ext cx="2337949" cy="103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707810" y="1646256"/>
            <a:ext cx="3031427" cy="102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5899238" y="1458093"/>
            <a:ext cx="4148480" cy="144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11">
            <a:alphaModFix/>
          </a:blip>
          <a:srcRect l="73075" r="16746" b="2593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106829" y="379722"/>
            <a:ext cx="2337949" cy="108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477015" y="467022"/>
            <a:ext cx="3458971" cy="1065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692332" y="99642"/>
            <a:ext cx="4969938" cy="162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1024905" y="320833"/>
            <a:ext cx="3127702" cy="1541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"/>
          <p:cNvSpPr txBox="1">
            <a:spLocks noGrp="1"/>
          </p:cNvSpPr>
          <p:nvPr>
            <p:ph type="body" idx="1"/>
          </p:nvPr>
        </p:nvSpPr>
        <p:spPr>
          <a:xfrm>
            <a:off x="894600" y="1728875"/>
            <a:ext cx="91548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800"/>
              <a:t>Новая технология для эффективной и экономичной передачи тепла в различных отраслях промышленности и бытового хозяйства</a:t>
            </a:r>
            <a:endParaRPr sz="1800"/>
          </a:p>
        </p:txBody>
      </p:sp>
      <p:sp>
        <p:nvSpPr>
          <p:cNvPr id="141" name="Google Shape;141;p2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lang="ru-RU" b="1"/>
              <a:t> </a:t>
            </a:r>
            <a:r>
              <a:rPr lang="ru-RU" b="1"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  <p:sp>
        <p:nvSpPr>
          <p:cNvPr id="142" name="Google Shape;142;p2"/>
          <p:cNvSpPr txBox="1">
            <a:spLocks noGrp="1"/>
          </p:cNvSpPr>
          <p:nvPr>
            <p:ph type="body" idx="2"/>
          </p:nvPr>
        </p:nvSpPr>
        <p:spPr>
          <a:xfrm>
            <a:off x="894594" y="3135750"/>
            <a:ext cx="91548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469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●"/>
            </a:pPr>
            <a:r>
              <a:rPr lang="ru-RU" sz="2600">
                <a:solidFill>
                  <a:srgbClr val="1F1F1F"/>
                </a:solidFill>
              </a:rPr>
              <a:t>Змеевиковые теплообменники - это ключевой элемент оборудования теплообмена в различных отраслях промышленности и бытового хозяйства.</a:t>
            </a:r>
            <a:endParaRPr sz="2600">
              <a:solidFill>
                <a:srgbClr val="1F1F1F"/>
              </a:solidFill>
            </a:endParaRPr>
          </a:p>
          <a:p>
            <a:pPr marL="457200" lvl="0" indent="-469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●"/>
            </a:pPr>
            <a:r>
              <a:rPr lang="ru-RU" sz="2600">
                <a:solidFill>
                  <a:srgbClr val="1F1F1F"/>
                </a:solidFill>
              </a:rPr>
              <a:t>Существующие змеевиковые теплообменники имеют ограниченную тепловую мощность и не всегда соответствуют требованиям конкретных приложений.</a:t>
            </a:r>
            <a:endParaRPr sz="2600">
              <a:solidFill>
                <a:srgbClr val="1F1F1F"/>
              </a:solidFill>
            </a:endParaRPr>
          </a:p>
          <a:p>
            <a:pPr marL="457200" lvl="0" indent="-469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●"/>
            </a:pPr>
            <a:r>
              <a:rPr lang="ru-RU" sz="2600">
                <a:solidFill>
                  <a:srgbClr val="1F1F1F"/>
                </a:solidFill>
              </a:rPr>
              <a:t>Наш стартап предлагает создать прототип змеевикового теплообменника с заданной тепловой мощностью, который будет адаптирован к различным условиям работы и потребностям заказчиков.</a:t>
            </a:r>
            <a:endParaRPr sz="2400"/>
          </a:p>
        </p:txBody>
      </p:sp>
      <p:pic>
        <p:nvPicPr>
          <p:cNvPr id="143" name="Google Shape;14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51577" y="2749048"/>
            <a:ext cx="7941601" cy="794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"/>
          <p:cNvSpPr txBox="1">
            <a:spLocks noGrp="1"/>
          </p:cNvSpPr>
          <p:nvPr>
            <p:ph type="body" idx="1"/>
          </p:nvPr>
        </p:nvSpPr>
        <p:spPr>
          <a:xfrm>
            <a:off x="894589" y="2184431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Проблема клиента, которую вы решаете.</a:t>
            </a:r>
            <a:endParaRPr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49" name="Google Shape;149;p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Проблема</a:t>
            </a:r>
            <a:endParaRPr/>
          </a:p>
        </p:txBody>
      </p:sp>
      <p:sp>
        <p:nvSpPr>
          <p:cNvPr id="150" name="Google Shape;150;p3"/>
          <p:cNvSpPr txBox="1">
            <a:spLocks noGrp="1"/>
          </p:cNvSpPr>
          <p:nvPr>
            <p:ph type="body" idx="2"/>
          </p:nvPr>
        </p:nvSpPr>
        <p:spPr>
          <a:xfrm>
            <a:off x="894588" y="3439886"/>
            <a:ext cx="8793162" cy="7057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46355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●"/>
            </a:pPr>
            <a:r>
              <a:rPr lang="ru-RU" sz="2700">
                <a:solidFill>
                  <a:srgbClr val="1F1F1F"/>
                </a:solidFill>
              </a:rPr>
              <a:t>Проблема: Существующие змеевиковые теплообменники неэффективны, дороги и недолговечны.</a:t>
            </a:r>
            <a:endParaRPr sz="2700">
              <a:solidFill>
                <a:srgbClr val="1F1F1F"/>
              </a:solidFill>
            </a:endParaRPr>
          </a:p>
          <a:p>
            <a:pPr marL="457200" lvl="0" indent="-463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●"/>
            </a:pPr>
            <a:r>
              <a:rPr lang="ru-RU" sz="2700">
                <a:solidFill>
                  <a:srgbClr val="1F1F1F"/>
                </a:solidFill>
              </a:rPr>
              <a:t>Причины: Ограниченная тепловая мощность, большие габариты и масса, высокое гидравлическое сопротивление.</a:t>
            </a:r>
            <a:endParaRPr sz="2700">
              <a:solidFill>
                <a:srgbClr val="1F1F1F"/>
              </a:solidFill>
            </a:endParaRPr>
          </a:p>
          <a:p>
            <a:pPr marL="457200" lvl="0" indent="-463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●"/>
            </a:pPr>
            <a:r>
              <a:rPr lang="ru-RU" sz="2700">
                <a:solidFill>
                  <a:srgbClr val="1F1F1F"/>
                </a:solidFill>
              </a:rPr>
              <a:t>Последствия: Увеличение затрат на эксплуатацию и обслуживание, снижение качества и надежности.</a:t>
            </a:r>
            <a:endParaRPr sz="2200"/>
          </a:p>
        </p:txBody>
      </p:sp>
      <p:sp>
        <p:nvSpPr>
          <p:cNvPr id="151" name="Google Shape;151;p3"/>
          <p:cNvSpPr txBox="1">
            <a:spLocks noGrp="1"/>
          </p:cNvSpPr>
          <p:nvPr>
            <p:ph type="body" idx="3"/>
          </p:nvPr>
        </p:nvSpPr>
        <p:spPr>
          <a:xfrm>
            <a:off x="10544366" y="3439886"/>
            <a:ext cx="8793162" cy="7057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rgbClr val="1F1F1F"/>
                </a:solidFill>
              </a:rPr>
              <a:t>Существующие варианты решения проблем змеевиковых теплообменников не являются оптимальными, так как они имеют следующие недостатки:</a:t>
            </a:r>
            <a:endParaRPr sz="2700">
              <a:solidFill>
                <a:srgbClr val="1F1F1F"/>
              </a:solidFill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1F1F1F"/>
              </a:buClr>
              <a:buSzPts val="2700"/>
              <a:buFont typeface="Arial"/>
              <a:buChar char="●"/>
            </a:pPr>
            <a:r>
              <a:rPr lang="ru-RU" sz="2700">
                <a:solidFill>
                  <a:srgbClr val="1F1F1F"/>
                </a:solidFill>
              </a:rPr>
              <a:t>Увеличение тепловой мощности приводит к увеличению размеров и стоимости.</a:t>
            </a:r>
            <a:endParaRPr sz="2700">
              <a:solidFill>
                <a:srgbClr val="1F1F1F"/>
              </a:solidFill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700"/>
              <a:buFont typeface="Arial"/>
              <a:buChar char="●"/>
            </a:pPr>
            <a:r>
              <a:rPr lang="ru-RU" sz="2700">
                <a:solidFill>
                  <a:srgbClr val="1F1F1F"/>
                </a:solidFill>
              </a:rPr>
              <a:t>Уменьшение гидравлического сопротивления приводит к снижению эффективности.</a:t>
            </a:r>
            <a:endParaRPr sz="2700">
              <a:solidFill>
                <a:srgbClr val="1F1F1F"/>
              </a:solidFill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700"/>
              <a:buFont typeface="Arial"/>
              <a:buChar char="●"/>
            </a:pPr>
            <a:r>
              <a:rPr lang="ru-RU" sz="2700">
                <a:solidFill>
                  <a:srgbClr val="1F1F1F"/>
                </a:solidFill>
              </a:rPr>
              <a:t>Увеличение долговечности приводит к повышению стоимости.</a:t>
            </a:r>
            <a:endParaRPr sz="2700">
              <a:solidFill>
                <a:srgbClr val="1F1F1F"/>
              </a:solidFill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700"/>
              <a:buFont typeface="Arial"/>
              <a:buChar char="●"/>
            </a:pPr>
            <a:r>
              <a:rPr lang="ru-RU" sz="2700">
                <a:solidFill>
                  <a:srgbClr val="1F1F1F"/>
                </a:solidFill>
              </a:rPr>
              <a:t>Устранение загрязнения требует регулярной очистки и промывки.</a:t>
            </a:r>
            <a:endParaRPr sz="2100"/>
          </a:p>
        </p:txBody>
      </p:sp>
      <p:sp>
        <p:nvSpPr>
          <p:cNvPr id="152" name="Google Shape;152;p3"/>
          <p:cNvSpPr txBox="1">
            <a:spLocks noGrp="1"/>
          </p:cNvSpPr>
          <p:nvPr>
            <p:ph type="body" idx="4"/>
          </p:nvPr>
        </p:nvSpPr>
        <p:spPr>
          <a:xfrm>
            <a:off x="10533917" y="2184431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Почему существующих вариантов решения </a:t>
            </a:r>
            <a:br>
              <a:rPr lang="ru-RU"/>
            </a:br>
            <a:r>
              <a:rPr lang="ru-RU"/>
              <a:t>не достаточно?</a:t>
            </a:r>
            <a:endParaRPr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Решение</a:t>
            </a:r>
            <a:endParaRPr/>
          </a:p>
        </p:txBody>
      </p:sp>
      <p:sp>
        <p:nvSpPr>
          <p:cNvPr id="158" name="Google Shape;158;p4"/>
          <p:cNvSpPr txBox="1">
            <a:spLocks noGrp="1"/>
          </p:cNvSpPr>
          <p:nvPr>
            <p:ph type="body" idx="2"/>
          </p:nvPr>
        </p:nvSpPr>
        <p:spPr>
          <a:xfrm>
            <a:off x="894600" y="2868550"/>
            <a:ext cx="18432600" cy="43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1F1F1F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1F1F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Решение:</a:t>
            </a:r>
            <a:endParaRPr sz="2300">
              <a:solidFill>
                <a:srgbClr val="1F1F1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1F1F1F"/>
              </a:buClr>
              <a:buSzPts val="2300"/>
              <a:buFont typeface="Helvetica Neue"/>
              <a:buChar char="●"/>
            </a:pPr>
            <a:r>
              <a:rPr lang="ru-RU" sz="2300">
                <a:solidFill>
                  <a:srgbClr val="1F1F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Улучшенная конструкция змеевика обеспечивает более эффективное теплообмен.</a:t>
            </a:r>
            <a:endParaRPr sz="2300">
              <a:solidFill>
                <a:srgbClr val="1F1F1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300"/>
              <a:buFont typeface="Helvetica Neue"/>
              <a:buChar char="●"/>
            </a:pPr>
            <a:r>
              <a:rPr lang="ru-RU" sz="2300">
                <a:solidFill>
                  <a:srgbClr val="1F1F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Использование новых материалов повышает долговечность и устойчивость к загрязнению.</a:t>
            </a:r>
            <a:endParaRPr sz="2300">
              <a:solidFill>
                <a:srgbClr val="1F1F1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300"/>
              <a:buFont typeface="Helvetica Neue"/>
              <a:buChar char="●"/>
            </a:pPr>
            <a:r>
              <a:rPr lang="ru-RU" sz="2300">
                <a:solidFill>
                  <a:srgbClr val="1F1F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Автоматическая система очистки поддерживает высокую эффективность.</a:t>
            </a:r>
            <a:endParaRPr sz="2300">
              <a:solidFill>
                <a:srgbClr val="1F1F1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1F1F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Применение:</a:t>
            </a:r>
            <a:endParaRPr sz="2300">
              <a:solidFill>
                <a:srgbClr val="1F1F1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1F1F1F"/>
              </a:buClr>
              <a:buSzPts val="2300"/>
              <a:buFont typeface="Helvetica Neue"/>
              <a:buChar char="●"/>
            </a:pPr>
            <a:r>
              <a:rPr lang="ru-RU" sz="2300">
                <a:solidFill>
                  <a:srgbClr val="1F1F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Охлаждение и кондиционирование воздуха</a:t>
            </a:r>
            <a:endParaRPr sz="2300">
              <a:solidFill>
                <a:srgbClr val="1F1F1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300"/>
              <a:buFont typeface="Helvetica Neue"/>
              <a:buChar char="●"/>
            </a:pPr>
            <a:r>
              <a:rPr lang="ru-RU" sz="2300">
                <a:solidFill>
                  <a:srgbClr val="1F1F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Производство продуктов питания и напитков</a:t>
            </a:r>
            <a:endParaRPr sz="2200"/>
          </a:p>
        </p:txBody>
      </p:sp>
      <p:pic>
        <p:nvPicPr>
          <p:cNvPr id="159" name="Google Shape;159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3825" y="7476113"/>
            <a:ext cx="6142961" cy="305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351" y="7436674"/>
            <a:ext cx="5772800" cy="31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266775" y="7436675"/>
            <a:ext cx="7384315" cy="313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Рынок</a:t>
            </a:r>
            <a:endParaRPr/>
          </a:p>
        </p:txBody>
      </p:sp>
      <p:sp>
        <p:nvSpPr>
          <p:cNvPr id="167" name="Google Shape;167;p5"/>
          <p:cNvSpPr txBox="1">
            <a:spLocks noGrp="1"/>
          </p:cNvSpPr>
          <p:nvPr>
            <p:ph type="body" idx="2"/>
          </p:nvPr>
        </p:nvSpPr>
        <p:spPr>
          <a:xfrm>
            <a:off x="894600" y="3375725"/>
            <a:ext cx="10388700" cy="69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1F1F1F"/>
                </a:solidFill>
              </a:rPr>
              <a:t>Рынок теплообменников для подогрева воды в бассейнах в России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Потенциал рынка: 32 млрд рублей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Доступный рынок: 3,2 млрд рублей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Прогнозируемый доход: 160 млн рублей</a:t>
            </a:r>
            <a:endParaRPr sz="2200">
              <a:solidFill>
                <a:srgbClr val="1F1F1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1F1F1F"/>
                </a:solidFill>
              </a:rPr>
              <a:t>Расчет рынка по методологии TAM SAM SOM: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05000"/>
              </a:lnSpc>
              <a:spcBef>
                <a:spcPts val="40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Потенциальный рынок: 1 млн бассейнов * 32 тыс. рублей/бассейн = 32 млрд рублей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Доступный рынок: 10% * 32 млрд рублей = 3,2 млрд рублей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Прогнозируемый доход: 5% * 3,2 млрд рублей = 160 млн рублей</a:t>
            </a:r>
            <a:endParaRPr sz="2200">
              <a:solidFill>
                <a:srgbClr val="1F1F1F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1F1F1F"/>
                </a:solidFill>
              </a:rPr>
              <a:t>Дополнительная информация: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Количество частных бассейнов в России: 1 млн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Средняя стоимость подогрева воды в бассейне: 32 тыс. рублей/год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Рост спроса на теплообменники: 10% за последний год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Количество производителей и поставщиков: 20</a:t>
            </a:r>
            <a:endParaRPr sz="2200">
              <a:solidFill>
                <a:srgbClr val="1F1F1F"/>
              </a:solidFill>
            </a:endParaRPr>
          </a:p>
          <a:p>
            <a:pPr marL="457200" lvl="0" indent="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2200"/>
          </a:p>
        </p:txBody>
      </p:sp>
      <p:pic>
        <p:nvPicPr>
          <p:cNvPr id="168" name="Google Shape;16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94575" y="3375722"/>
            <a:ext cx="6996900" cy="69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Бизнес</a:t>
            </a:r>
            <a:r>
              <a:rPr lang="ru-RU"/>
              <a:t> </a:t>
            </a:r>
            <a:r>
              <a:rPr lang="ru-RU" b="1"/>
              <a:t>- модель</a:t>
            </a:r>
            <a:endParaRPr/>
          </a:p>
        </p:txBody>
      </p:sp>
      <p:sp>
        <p:nvSpPr>
          <p:cNvPr id="174" name="Google Shape;174;p6"/>
          <p:cNvSpPr txBox="1">
            <a:spLocks noGrp="1"/>
          </p:cNvSpPr>
          <p:nvPr>
            <p:ph type="body" idx="2"/>
          </p:nvPr>
        </p:nvSpPr>
        <p:spPr>
          <a:xfrm>
            <a:off x="894575" y="2942400"/>
            <a:ext cx="18432600" cy="38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Целевая аудитория: владельцы и операторы личных и коммерческих бассейнов, заинтересованные в энергосбережении.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Конкурентное преимущество: адаптивная конструкция теплообменника, оптимизирующая процесс теплообмена и минимизирующая потери тепла.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Источник дохода: продажа теплообменника, услуги по установке, обслуживанию и ремонту, а также дополнительные сервисы, основанные на информационных технологиях.</a:t>
            </a:r>
            <a:endParaRPr sz="2200">
              <a:solidFill>
                <a:srgbClr val="1F1F1F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endParaRPr sz="2300"/>
          </a:p>
        </p:txBody>
      </p:sp>
      <p:pic>
        <p:nvPicPr>
          <p:cNvPr id="175" name="Google Shape;17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3687" y="5820425"/>
            <a:ext cx="11404650" cy="4894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a86f6ad5fefa45a_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Конкуренты</a:t>
            </a:r>
            <a:endParaRPr/>
          </a:p>
        </p:txBody>
      </p:sp>
      <p:graphicFrame>
        <p:nvGraphicFramePr>
          <p:cNvPr id="182" name="Google Shape;182;g1a86f6ad5fefa45a_0"/>
          <p:cNvGraphicFramePr/>
          <p:nvPr/>
        </p:nvGraphicFramePr>
        <p:xfrm>
          <a:off x="1248663" y="2707825"/>
          <a:ext cx="17884400" cy="3888486"/>
        </p:xfrm>
        <a:graphic>
          <a:graphicData uri="http://schemas.openxmlformats.org/drawingml/2006/table">
            <a:tbl>
              <a:tblPr>
                <a:noFill/>
                <a:tableStyleId>{95BA41FD-3B0E-45FE-BA40-FBB6A6FD0FBE}</a:tableStyleId>
              </a:tblPr>
              <a:tblGrid>
                <a:gridCol w="2865750"/>
                <a:gridCol w="3607800"/>
                <a:gridCol w="3793325"/>
                <a:gridCol w="3128550"/>
                <a:gridCol w="4488975"/>
              </a:tblGrid>
              <a:tr h="470300"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 b="1">
                          <a:solidFill>
                            <a:schemeClr val="dk1"/>
                          </a:solidFill>
                        </a:rPr>
                        <a:t>Критерий</a:t>
                      </a:r>
                      <a:endParaRPr sz="2300" b="1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 b="1">
                          <a:solidFill>
                            <a:schemeClr val="dk1"/>
                          </a:solidFill>
                        </a:rPr>
                        <a:t>Наше решение</a:t>
                      </a:r>
                      <a:endParaRPr sz="2300" b="1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 b="1">
                          <a:solidFill>
                            <a:schemeClr val="dk1"/>
                          </a:solidFill>
                        </a:rPr>
                        <a:t>Elecro</a:t>
                      </a:r>
                      <a:endParaRPr sz="2300" b="1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 b="1">
                          <a:solidFill>
                            <a:schemeClr val="dk1"/>
                          </a:solidFill>
                        </a:rPr>
                        <a:t>Aquaviva</a:t>
                      </a:r>
                      <a:endParaRPr sz="2300" b="1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 b="1">
                          <a:solidFill>
                            <a:schemeClr val="dk1"/>
                          </a:solidFill>
                        </a:rPr>
                        <a:t>Techno System</a:t>
                      </a:r>
                      <a:endParaRPr sz="2300" b="1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</a:tr>
              <a:tr h="470300"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Мощность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13-50 кВт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30-122 кВт1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28-120 кВт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40-400 кВт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</a:tr>
              <a:tr h="470300"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Материал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Новые сплавы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Titan, Incoloy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304L, 316L, Titan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316L, Titan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</a:tr>
              <a:tr h="470300"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Конструкция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Улучшенный змеевик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Кожухотрубный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Пластинчатый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Пластинчатый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</a:tr>
              <a:tr h="470300"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Система очистки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Автоматическая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Нет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Нет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Нет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</a:tr>
              <a:tr h="470300"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Применение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Разные отрасли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Бассейны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Бассейны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Бассейны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</a:tr>
              <a:tr h="470300"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Цена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13 000-50 000 руб.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37 822-139 012 руб.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17 491-57 682 руб.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114300" marR="114300" lvl="0" indent="0" algn="l" rtl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204 956-289 310 руб.</a:t>
                      </a:r>
                      <a:endParaRPr sz="2300">
                        <a:solidFill>
                          <a:schemeClr val="dk1"/>
                        </a:solidFill>
                      </a:endParaRPr>
                    </a:p>
                  </a:txBody>
                  <a:tcPr marL="38100" marR="38100" marT="76200" marB="76200" anchor="ctr"/>
                </a:tc>
              </a:tr>
            </a:tbl>
          </a:graphicData>
        </a:graphic>
      </p:graphicFrame>
      <p:pic>
        <p:nvPicPr>
          <p:cNvPr id="183" name="Google Shape;183;g1a86f6ad5fefa45a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775" y="6737970"/>
            <a:ext cx="8505825" cy="288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1a86f6ad5fefa45a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07550" y="7634550"/>
            <a:ext cx="8105775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g1a86f6ad5fefa45a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813325" y="6803850"/>
            <a:ext cx="7010350" cy="4080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Текущие</a:t>
            </a:r>
            <a:r>
              <a:rPr lang="ru-RU"/>
              <a:t> </a:t>
            </a:r>
            <a:r>
              <a:rPr lang="ru-RU" b="1"/>
              <a:t>результаты</a:t>
            </a:r>
            <a:endParaRPr/>
          </a:p>
        </p:txBody>
      </p:sp>
      <p:sp>
        <p:nvSpPr>
          <p:cNvPr id="191" name="Google Shape;191;p7"/>
          <p:cNvSpPr txBox="1">
            <a:spLocks noGrp="1"/>
          </p:cNvSpPr>
          <p:nvPr>
            <p:ph type="body" idx="2"/>
          </p:nvPr>
        </p:nvSpPr>
        <p:spPr>
          <a:xfrm>
            <a:off x="894600" y="2942400"/>
            <a:ext cx="18432600" cy="33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1F1F1F"/>
                </a:solidFill>
              </a:rPr>
              <a:t>Мы провели расчет теплообменника с змеевиковой трубкой.</a:t>
            </a:r>
            <a:endParaRPr sz="2200">
              <a:solidFill>
                <a:srgbClr val="1F1F1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1F1F1F"/>
                </a:solidFill>
              </a:rPr>
              <a:t>Результаты показали, что наш змеевиковый теплообменник имеет большую поверхность теплообмена, высокий коэффициент теплоотдачи и низкие потери тепла.</a:t>
            </a:r>
            <a:endParaRPr sz="2200">
              <a:solidFill>
                <a:srgbClr val="1F1F1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1F1F1F"/>
                </a:solidFill>
              </a:rPr>
              <a:t>Мы создали MVP теплообменника и провели его испытания.</a:t>
            </a:r>
            <a:endParaRPr sz="2200">
              <a:solidFill>
                <a:srgbClr val="1F1F1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1F1F1F"/>
                </a:solidFill>
              </a:rPr>
              <a:t>Выводы: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Наш теплообменник обладает более высокими эксплуатационными характеристиками, чем существующие аналоги.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MVP теплообменника соответствует заявленным требованиям.</a:t>
            </a:r>
            <a:endParaRPr sz="2700">
              <a:solidFill>
                <a:srgbClr val="0C0C0C"/>
              </a:solidFill>
            </a:endParaRPr>
          </a:p>
        </p:txBody>
      </p:sp>
      <p:pic>
        <p:nvPicPr>
          <p:cNvPr id="192" name="Google Shape;19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1814" y="7140251"/>
            <a:ext cx="7142300" cy="28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9750" y="6885700"/>
            <a:ext cx="3315300" cy="332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14734737" y="6695162"/>
            <a:ext cx="3759525" cy="371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Ключевые члены вашей команды (CEO, CTO и СMO), опыт и компетенции;</a:t>
            </a:r>
            <a:endParaRPr/>
          </a:p>
          <a:p>
            <a:pPr marL="15875" lvl="0" indent="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200" name="Google Shape;200;p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Команда</a:t>
            </a:r>
            <a:endParaRPr/>
          </a:p>
        </p:txBody>
      </p:sp>
      <p:sp>
        <p:nvSpPr>
          <p:cNvPr id="201" name="Google Shape;201;p8"/>
          <p:cNvSpPr txBox="1">
            <a:spLocks noGrp="1"/>
          </p:cNvSpPr>
          <p:nvPr>
            <p:ph type="body" idx="2"/>
          </p:nvPr>
        </p:nvSpPr>
        <p:spPr>
          <a:xfrm>
            <a:off x="88574" y="5656747"/>
            <a:ext cx="38991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Научный руководитель :</a:t>
            </a:r>
            <a:endParaRPr/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к.т.н., доцент каф.ТОТиГ</a:t>
            </a:r>
            <a:endParaRPr/>
          </a:p>
        </p:txBody>
      </p:sp>
      <p:pic>
        <p:nvPicPr>
          <p:cNvPr id="202" name="Google Shape;202;p8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b="24947"/>
          <a:stretch/>
        </p:blipFill>
        <p:spPr>
          <a:xfrm>
            <a:off x="1085925" y="2724900"/>
            <a:ext cx="2139901" cy="214139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8"/>
          <p:cNvSpPr txBox="1">
            <a:spLocks noGrp="1"/>
          </p:cNvSpPr>
          <p:nvPr>
            <p:ph type="body" idx="4"/>
          </p:nvPr>
        </p:nvSpPr>
        <p:spPr>
          <a:xfrm>
            <a:off x="88563" y="50773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70000" lnSpcReduction="20000"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Габдушев Руслан Жамангараевич</a:t>
            </a:r>
            <a:endParaRPr/>
          </a:p>
        </p:txBody>
      </p:sp>
      <p:sp>
        <p:nvSpPr>
          <p:cNvPr id="204" name="Google Shape;204;p8"/>
          <p:cNvSpPr txBox="1">
            <a:spLocks noGrp="1"/>
          </p:cNvSpPr>
          <p:nvPr>
            <p:ph type="body" idx="5"/>
          </p:nvPr>
        </p:nvSpPr>
        <p:spPr>
          <a:xfrm>
            <a:off x="5019525" y="5656746"/>
            <a:ext cx="4063800" cy="5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Должность: Лидер команды</a:t>
            </a:r>
            <a:endParaRPr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pic>
        <p:nvPicPr>
          <p:cNvPr id="205" name="Google Shape;205;p8"/>
          <p:cNvPicPr preferRelativeResize="0">
            <a:picLocks noGrp="1"/>
          </p:cNvPicPr>
          <p:nvPr>
            <p:ph type="pic" idx="6"/>
          </p:nvPr>
        </p:nvPicPr>
        <p:blipFill rotWithShape="1">
          <a:blip r:embed="rId4">
            <a:alphaModFix/>
          </a:blip>
          <a:srcRect l="46462" t="32994" r="17164" b="39605"/>
          <a:stretch/>
        </p:blipFill>
        <p:spPr>
          <a:xfrm>
            <a:off x="5946033" y="2724900"/>
            <a:ext cx="2139900" cy="214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8"/>
          <p:cNvSpPr txBox="1">
            <a:spLocks noGrp="1"/>
          </p:cNvSpPr>
          <p:nvPr>
            <p:ph type="body" idx="7"/>
          </p:nvPr>
        </p:nvSpPr>
        <p:spPr>
          <a:xfrm>
            <a:off x="4948672" y="50773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ru-RU" sz="1990"/>
              <a:t>Корчагин Олег </a:t>
            </a:r>
            <a:endParaRPr sz="1990"/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ru-RU" sz="1990"/>
              <a:t>Павлович</a:t>
            </a:r>
            <a:endParaRPr sz="1990"/>
          </a:p>
        </p:txBody>
      </p:sp>
      <p:sp>
        <p:nvSpPr>
          <p:cNvPr id="207" name="Google Shape;207;p8"/>
          <p:cNvSpPr txBox="1">
            <a:spLocks noGrp="1"/>
          </p:cNvSpPr>
          <p:nvPr>
            <p:ph type="body" idx="8"/>
          </p:nvPr>
        </p:nvSpPr>
        <p:spPr>
          <a:xfrm>
            <a:off x="10161500" y="5656746"/>
            <a:ext cx="38991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Должность: Спикер</a:t>
            </a:r>
            <a:endParaRPr/>
          </a:p>
        </p:txBody>
      </p:sp>
      <p:pic>
        <p:nvPicPr>
          <p:cNvPr id="208" name="Google Shape;208;p8"/>
          <p:cNvPicPr preferRelativeResize="0">
            <a:picLocks noGrp="1"/>
          </p:cNvPicPr>
          <p:nvPr>
            <p:ph type="pic" idx="9"/>
          </p:nvPr>
        </p:nvPicPr>
        <p:blipFill rotWithShape="1">
          <a:blip r:embed="rId5">
            <a:alphaModFix/>
          </a:blip>
          <a:srcRect t="21857" b="21851"/>
          <a:stretch/>
        </p:blipFill>
        <p:spPr>
          <a:xfrm>
            <a:off x="11158842" y="2795450"/>
            <a:ext cx="2139899" cy="21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8"/>
          <p:cNvSpPr txBox="1">
            <a:spLocks noGrp="1"/>
          </p:cNvSpPr>
          <p:nvPr>
            <p:ph type="body" idx="13"/>
          </p:nvPr>
        </p:nvSpPr>
        <p:spPr>
          <a:xfrm>
            <a:off x="10161505" y="5077352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900"/>
              <a:t>Иванов Илья </a:t>
            </a:r>
            <a:endParaRPr sz="1900"/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900"/>
              <a:t>Алексеевич</a:t>
            </a:r>
            <a:endParaRPr sz="1900"/>
          </a:p>
        </p:txBody>
      </p:sp>
      <p:sp>
        <p:nvSpPr>
          <p:cNvPr id="210" name="Google Shape;210;p8"/>
          <p:cNvSpPr txBox="1">
            <a:spLocks noGrp="1"/>
          </p:cNvSpPr>
          <p:nvPr>
            <p:ph type="body" idx="14"/>
          </p:nvPr>
        </p:nvSpPr>
        <p:spPr>
          <a:xfrm>
            <a:off x="15135300" y="5656746"/>
            <a:ext cx="3899100" cy="5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Должность: Аналитик</a:t>
            </a:r>
            <a:endParaRPr/>
          </a:p>
        </p:txBody>
      </p:sp>
      <p:pic>
        <p:nvPicPr>
          <p:cNvPr id="211" name="Google Shape;211;p8"/>
          <p:cNvPicPr preferRelativeResize="0">
            <a:picLocks noGrp="1"/>
          </p:cNvPicPr>
          <p:nvPr>
            <p:ph type="pic" idx="15"/>
          </p:nvPr>
        </p:nvPicPr>
        <p:blipFill rotWithShape="1">
          <a:blip r:embed="rId6">
            <a:alphaModFix/>
          </a:blip>
          <a:srcRect t="1238" b="1238"/>
          <a:stretch/>
        </p:blipFill>
        <p:spPr>
          <a:xfrm>
            <a:off x="15987888" y="2724900"/>
            <a:ext cx="2139900" cy="214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8"/>
          <p:cNvSpPr txBox="1">
            <a:spLocks noGrp="1"/>
          </p:cNvSpPr>
          <p:nvPr>
            <p:ph type="body" idx="16"/>
          </p:nvPr>
        </p:nvSpPr>
        <p:spPr>
          <a:xfrm>
            <a:off x="14793976" y="50773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70000" lnSpcReduction="20000"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Кожин Иван </a:t>
            </a:r>
            <a:endParaRPr/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Дмитриевич</a:t>
            </a:r>
            <a:endParaRPr/>
          </a:p>
        </p:txBody>
      </p:sp>
      <p:sp>
        <p:nvSpPr>
          <p:cNvPr id="213" name="Google Shape;213;p8"/>
          <p:cNvSpPr txBox="1">
            <a:spLocks noGrp="1"/>
          </p:cNvSpPr>
          <p:nvPr>
            <p:ph type="body" idx="14"/>
          </p:nvPr>
        </p:nvSpPr>
        <p:spPr>
          <a:xfrm>
            <a:off x="2785876" y="9967244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Должность: Менеджер</a:t>
            </a:r>
            <a:endParaRPr/>
          </a:p>
        </p:txBody>
      </p:sp>
      <p:pic>
        <p:nvPicPr>
          <p:cNvPr id="214" name="Google Shape;214;p8"/>
          <p:cNvPicPr preferRelativeResize="0">
            <a:picLocks noGrp="1"/>
          </p:cNvPicPr>
          <p:nvPr>
            <p:ph type="pic" idx="15"/>
          </p:nvPr>
        </p:nvPicPr>
        <p:blipFill rotWithShape="1">
          <a:blip r:embed="rId7">
            <a:alphaModFix/>
          </a:blip>
          <a:srcRect l="-3395" t="17279" r="-3395" b="2572"/>
          <a:stretch/>
        </p:blipFill>
        <p:spPr>
          <a:xfrm>
            <a:off x="3783213" y="7023350"/>
            <a:ext cx="2139900" cy="21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8"/>
          <p:cNvSpPr txBox="1">
            <a:spLocks noGrp="1"/>
          </p:cNvSpPr>
          <p:nvPr>
            <p:ph type="body" idx="16"/>
          </p:nvPr>
        </p:nvSpPr>
        <p:spPr>
          <a:xfrm>
            <a:off x="2785876" y="93465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ru-RU" sz="1979"/>
              <a:t>Машнин Илья</a:t>
            </a:r>
            <a:endParaRPr sz="1979"/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ru-RU" sz="1979"/>
              <a:t> Евгеньевич</a:t>
            </a:r>
            <a:endParaRPr sz="1979"/>
          </a:p>
        </p:txBody>
      </p:sp>
      <p:sp>
        <p:nvSpPr>
          <p:cNvPr id="216" name="Google Shape;216;p8"/>
          <p:cNvSpPr txBox="1">
            <a:spLocks noGrp="1"/>
          </p:cNvSpPr>
          <p:nvPr>
            <p:ph type="body" idx="14"/>
          </p:nvPr>
        </p:nvSpPr>
        <p:spPr>
          <a:xfrm>
            <a:off x="7473551" y="9967244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Должность: Аналитик</a:t>
            </a:r>
            <a:endParaRPr/>
          </a:p>
        </p:txBody>
      </p:sp>
      <p:pic>
        <p:nvPicPr>
          <p:cNvPr id="217" name="Google Shape;217;p8"/>
          <p:cNvPicPr preferRelativeResize="0">
            <a:picLocks noGrp="1"/>
          </p:cNvPicPr>
          <p:nvPr>
            <p:ph type="pic" idx="15"/>
          </p:nvPr>
        </p:nvPicPr>
        <p:blipFill rotWithShape="1">
          <a:blip r:embed="rId8">
            <a:alphaModFix/>
          </a:blip>
          <a:srcRect l="24541" t="18615" r="17728" b="28347"/>
          <a:stretch/>
        </p:blipFill>
        <p:spPr>
          <a:xfrm>
            <a:off x="8400801" y="6932625"/>
            <a:ext cx="2139901" cy="2141401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8"/>
          <p:cNvSpPr txBox="1">
            <a:spLocks noGrp="1"/>
          </p:cNvSpPr>
          <p:nvPr>
            <p:ph type="body" idx="16"/>
          </p:nvPr>
        </p:nvSpPr>
        <p:spPr>
          <a:xfrm>
            <a:off x="12625876" y="9354077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ru-RU" sz="1979"/>
              <a:t>Попов Данила </a:t>
            </a:r>
            <a:endParaRPr sz="1979"/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ru-RU" sz="1979"/>
              <a:t>Владимирович</a:t>
            </a:r>
            <a:endParaRPr sz="1979"/>
          </a:p>
        </p:txBody>
      </p:sp>
      <p:sp>
        <p:nvSpPr>
          <p:cNvPr id="219" name="Google Shape;219;p8"/>
          <p:cNvSpPr txBox="1">
            <a:spLocks noGrp="1"/>
          </p:cNvSpPr>
          <p:nvPr>
            <p:ph type="body" idx="14"/>
          </p:nvPr>
        </p:nvSpPr>
        <p:spPr>
          <a:xfrm>
            <a:off x="12686376" y="9967244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Должность: Бухгалтер </a:t>
            </a:r>
            <a:endParaRPr/>
          </a:p>
        </p:txBody>
      </p:sp>
      <p:pic>
        <p:nvPicPr>
          <p:cNvPr id="220" name="Google Shape;220;p8"/>
          <p:cNvPicPr preferRelativeResize="0">
            <a:picLocks noGrp="1"/>
          </p:cNvPicPr>
          <p:nvPr>
            <p:ph type="pic" idx="15"/>
          </p:nvPr>
        </p:nvPicPr>
        <p:blipFill rotWithShape="1">
          <a:blip r:embed="rId9">
            <a:alphaModFix/>
          </a:blip>
          <a:srcRect l="9819" r="9819" b="39690"/>
          <a:stretch/>
        </p:blipFill>
        <p:spPr>
          <a:xfrm>
            <a:off x="13683713" y="6932625"/>
            <a:ext cx="2139901" cy="2141404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8"/>
          <p:cNvSpPr txBox="1">
            <a:spLocks noGrp="1"/>
          </p:cNvSpPr>
          <p:nvPr>
            <p:ph type="body" idx="16"/>
          </p:nvPr>
        </p:nvSpPr>
        <p:spPr>
          <a:xfrm>
            <a:off x="7473551" y="93465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ru-RU" sz="1979"/>
              <a:t>Иващенко Мирослав</a:t>
            </a:r>
            <a:endParaRPr sz="1979"/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ru-RU" sz="1979"/>
              <a:t>Романович</a:t>
            </a:r>
            <a:endParaRPr sz="1979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lang="ru-RU" b="1"/>
              <a:t>Планы развития</a:t>
            </a:r>
            <a:endParaRPr/>
          </a:p>
        </p:txBody>
      </p:sp>
      <p:sp>
        <p:nvSpPr>
          <p:cNvPr id="227" name="Google Shape;227;p9"/>
          <p:cNvSpPr txBox="1">
            <a:spLocks noGrp="1"/>
          </p:cNvSpPr>
          <p:nvPr>
            <p:ph type="body" idx="2"/>
          </p:nvPr>
        </p:nvSpPr>
        <p:spPr>
          <a:xfrm>
            <a:off x="894600" y="3600000"/>
            <a:ext cx="8793300" cy="41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1F1F1F"/>
                </a:solidFill>
              </a:rPr>
              <a:t>Планы на будущее: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Подтвердить эффективность и надежность нашего теплообменника в реальных условиях.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Расширить производственную мощность и увеличить рыночную долю.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Подтвердить качество и безопасность нашего продукта.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Предложить более гибкие и оптимальные решения для разных типов бассейнов.</a:t>
            </a:r>
            <a:endParaRPr sz="2200">
              <a:solidFill>
                <a:srgbClr val="1F1F1F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ru-RU" sz="2200">
                <a:solidFill>
                  <a:srgbClr val="1F1F1F"/>
                </a:solidFill>
              </a:rPr>
              <a:t>Выйти на новые рынки с высоким спросом на наши продукты.</a:t>
            </a:r>
            <a:endParaRPr sz="2200">
              <a:solidFill>
                <a:srgbClr val="1F1F1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2100"/>
          </a:p>
        </p:txBody>
      </p:sp>
      <p:pic>
        <p:nvPicPr>
          <p:cNvPr id="228" name="Google Shape;22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06475" y="3062225"/>
            <a:ext cx="7712125" cy="771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"/>
          <p:cNvSpPr txBox="1">
            <a:spLocks noGrp="1"/>
          </p:cNvSpPr>
          <p:nvPr>
            <p:ph type="title"/>
          </p:nvPr>
        </p:nvSpPr>
        <p:spPr>
          <a:xfrm>
            <a:off x="1034254" y="2537440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234" name="Google Shape;234;p10"/>
          <p:cNvSpPr txBox="1"/>
          <p:nvPr/>
        </p:nvSpPr>
        <p:spPr>
          <a:xfrm>
            <a:off x="1034254" y="5948671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77099" marR="0" lvl="0" indent="-377099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 </a:t>
            </a: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3799867" y="5933451"/>
            <a:ext cx="3701700" cy="6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</a:rPr>
              <a:t>в разработке</a:t>
            </a: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600"/>
          </a:p>
        </p:txBody>
      </p:sp>
      <p:sp>
        <p:nvSpPr>
          <p:cNvPr id="236" name="Google Shape;236;p10"/>
          <p:cNvSpPr/>
          <p:nvPr/>
        </p:nvSpPr>
        <p:spPr>
          <a:xfrm>
            <a:off x="3799887" y="6603076"/>
            <a:ext cx="3701654" cy="608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 (</a:t>
            </a:r>
            <a:r>
              <a:rPr lang="ru-RU" sz="3200">
                <a:solidFill>
                  <a:schemeClr val="dk1"/>
                </a:solidFill>
              </a:rPr>
              <a:t>987</a:t>
            </a: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ru-RU" sz="3200">
                <a:solidFill>
                  <a:schemeClr val="dk1"/>
                </a:solidFill>
              </a:rPr>
              <a:t>956</a:t>
            </a: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3200">
                <a:solidFill>
                  <a:schemeClr val="dk1"/>
                </a:solidFill>
              </a:rPr>
              <a:t>56</a:t>
            </a: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3200">
                <a:solidFill>
                  <a:schemeClr val="dk1"/>
                </a:solidFill>
              </a:rPr>
              <a:t>37</a:t>
            </a:r>
            <a:endParaRPr/>
          </a:p>
        </p:txBody>
      </p:sp>
      <p:sp>
        <p:nvSpPr>
          <p:cNvPr id="237" name="Google Shape;237;p10"/>
          <p:cNvSpPr/>
          <p:nvPr/>
        </p:nvSpPr>
        <p:spPr>
          <a:xfrm>
            <a:off x="3799875" y="7446100"/>
            <a:ext cx="44469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</a:rPr>
              <a:t>Gabduschew</a:t>
            </a: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@mail.ru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662</Words>
  <Application>Microsoft Office PowerPoint</Application>
  <PresentationFormat>Произвольный</PresentationFormat>
  <Paragraphs>127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Raleway SemiBold</vt:lpstr>
      <vt:lpstr>Helvetica Neue</vt:lpstr>
      <vt:lpstr>Calibri</vt:lpstr>
      <vt:lpstr>Тема Office</vt:lpstr>
      <vt:lpstr>Создание прототипа змеевикового теплообменника заданной тепловой мощности</vt:lpstr>
      <vt:lpstr>Актуальность проекта</vt:lpstr>
      <vt:lpstr>Проблема</vt:lpstr>
      <vt:lpstr>Решение</vt:lpstr>
      <vt:lpstr>Рынок</vt:lpstr>
      <vt:lpstr>Бизнес - модель</vt:lpstr>
      <vt:lpstr>Конкуренты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прототипа змеевикового теплообменника заданной тепловой мощности</dc:title>
  <dc:creator>Acer</dc:creator>
  <cp:lastModifiedBy>User</cp:lastModifiedBy>
  <cp:revision>1</cp:revision>
  <dcterms:created xsi:type="dcterms:W3CDTF">2023-10-12T08:46:59Z</dcterms:created>
  <dcterms:modified xsi:type="dcterms:W3CDTF">2023-12-19T09:45:48Z</dcterms:modified>
</cp:coreProperties>
</file>