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</p:sldIdLst>
  <p:sldSz cx="18288000" cy="10287000"/>
  <p:notesSz cx="6858000" cy="9144000"/>
  <p:embeddedFontLst>
    <p:embeddedFont>
      <p:font typeface="Arial Black" panose="020B0A04020102020204" pitchFamily="34" charset="0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Darker Grotesque" panose="020B0604020202020204" charset="0"/>
      <p:regular r:id="rId22"/>
    </p:embeddedFont>
    <p:embeddedFont>
      <p:font typeface="Darker Grotesque Bold" panose="020B0604020202020204" charset="0"/>
      <p:bold r:id="rId23"/>
    </p:embeddedFont>
    <p:embeddedFont>
      <p:font typeface="Trebuchet MS" panose="020B060302020202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CCFFCC"/>
    <a:srgbClr val="FFFF99"/>
    <a:srgbClr val="FFF2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69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B0697-07CB-40CB-B11C-D5BC670A989C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C6235-9A87-4E7E-A5A6-B5D416D1DD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319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C6235-9A87-4E7E-A5A6-B5D416D1DD3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407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669CEB8-7D8F-4A3F-B47C-71D152A26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8" y="0"/>
            <a:ext cx="10287000" cy="10287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137779" y="1149486"/>
            <a:ext cx="11327642" cy="11995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105"/>
              </a:lnSpc>
            </a:pPr>
            <a:r>
              <a:rPr lang="ru-RU" sz="9600" b="1" i="0" dirty="0">
                <a:effectLst/>
                <a:latin typeface="Arial Black" panose="020B0A04020102020204" pitchFamily="34" charset="0"/>
              </a:rPr>
              <a:t>МОСТЫ ПОЛЕЙ</a:t>
            </a:r>
            <a:endParaRPr lang="en-US" sz="9600" b="1" i="0" dirty="0">
              <a:effectLst/>
              <a:latin typeface="Arial Black" panose="020B0A040201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911988" y="5897649"/>
            <a:ext cx="4457074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Голобородько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 Александр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Darker Grotesque"/>
              <a:cs typeface="Arial" panose="020B0604020202020204" pitchFamily="34" charset="0"/>
              <a:sym typeface="Darker Grotesque"/>
            </a:endParaRPr>
          </a:p>
          <a:p>
            <a:pPr>
              <a:lnSpc>
                <a:spcPts val="3220"/>
              </a:lnSpc>
            </a:pPr>
            <a:r>
              <a:rPr lang="en-US" sz="28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Food Experts</a:t>
            </a:r>
          </a:p>
        </p:txBody>
      </p:sp>
      <p:sp>
        <p:nvSpPr>
          <p:cNvPr id="13" name="Freeform 13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</p:spPr>
      </p:sp>
      <p:sp>
        <p:nvSpPr>
          <p:cNvPr id="14" name="TextBox 14"/>
          <p:cNvSpPr txBox="1"/>
          <p:nvPr/>
        </p:nvSpPr>
        <p:spPr>
          <a:xfrm>
            <a:off x="66503" y="9763323"/>
            <a:ext cx="515567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ru-RU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09616" y="514683"/>
            <a:ext cx="9725574" cy="1813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</a:pPr>
            <a:r>
              <a:rPr lang="en-US" sz="5400" dirty="0">
                <a:solidFill>
                  <a:srgbClr val="000000"/>
                </a:solidFill>
                <a:latin typeface="Arial Black" panose="020B0A04020102020204" pitchFamily="34" charset="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АКТУАЛЬНОСТЬ ПРОЕКТА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09616" y="2328370"/>
            <a:ext cx="11782802" cy="7471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23850" lvl="1">
              <a:lnSpc>
                <a:spcPts val="3900"/>
              </a:lnSpc>
            </a:pP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Современный потребитель всё больше ценит качество, происхождение и аутентичность продуктов, особенно в сфере общественного питания. </a:t>
            </a:r>
          </a:p>
          <a:p>
            <a:pPr marL="323850" lvl="1">
              <a:lnSpc>
                <a:spcPts val="3900"/>
              </a:lnSpc>
            </a:pP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Наблюдается рост интереса к локальным продуктам, здоровому питанию и прозрачности пищевых цепочек. В то же время, рынок стрит-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фуда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и быстрого питания часто сталкивается с вызовами, связанными с поддержанием высокого качества, обеспечением свежести продуктов и построением доверия потребителей. Проект «МОСТЫ ПОЛЕЙ" отвечает на эти запросы, предлагая уникальное сочетание аутентичной крымской кухни, гарантий качества от проверенных локальных производителей и современных технологических решений, которые делают процесс выбора и потребления пищи более информативным, доверительным и персонализированным.</a:t>
            </a:r>
            <a:endParaRPr lang="en-US" sz="3000" b="1" dirty="0">
              <a:solidFill>
                <a:srgbClr val="000000"/>
              </a:solidFill>
              <a:latin typeface="Trebuchet MS" panose="020B0603020202020204"/>
              <a:ea typeface="Darker Grotesque"/>
              <a:cs typeface="Darker Grotesque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</p:spPr>
      </p:sp>
      <p:sp>
        <p:nvSpPr>
          <p:cNvPr id="12" name="TextBox 12"/>
          <p:cNvSpPr txBox="1"/>
          <p:nvPr/>
        </p:nvSpPr>
        <p:spPr>
          <a:xfrm>
            <a:off x="66503" y="9763323"/>
            <a:ext cx="515567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ru-RU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2</a:t>
            </a:r>
          </a:p>
          <a:p>
            <a:pPr algn="ctr">
              <a:lnSpc>
                <a:spcPts val="3220"/>
              </a:lnSpc>
              <a:spcBef>
                <a:spcPct val="0"/>
              </a:spcBef>
            </a:pPr>
            <a:endParaRPr lang="en-US" sz="2800" b="1" dirty="0">
              <a:solidFill>
                <a:srgbClr val="FFFFFF"/>
              </a:solidFill>
              <a:latin typeface="Darker Grotesque Bold"/>
              <a:ea typeface="Darker Grotesque Bold"/>
              <a:cs typeface="Darker Grotesque Bold"/>
              <a:sym typeface="Darker Grotesque Bold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AFD4730-1457-46C3-A483-B5FCE2F67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93237">
            <a:off x="12291950" y="4247573"/>
            <a:ext cx="6978169" cy="697816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FBDE568-2D68-45A3-84A0-08FED33B54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467470" y="6929203"/>
            <a:ext cx="4620712" cy="4620712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7432741" y="8797455"/>
            <a:ext cx="442104" cy="442104"/>
          </a:xfrm>
          <a:custGeom>
            <a:avLst/>
            <a:gdLst/>
            <a:ahLst/>
            <a:cxnLst/>
            <a:rect l="l" t="t" r="r" b="b"/>
            <a:pathLst>
              <a:path w="442104" h="442104">
                <a:moveTo>
                  <a:pt x="0" y="0"/>
                </a:moveTo>
                <a:lnTo>
                  <a:pt x="442104" y="0"/>
                </a:lnTo>
                <a:lnTo>
                  <a:pt x="442104" y="442104"/>
                </a:lnTo>
                <a:lnTo>
                  <a:pt x="0" y="4421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7830" t="-51003" r="-74578" b="-67751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696466" y="786112"/>
            <a:ext cx="11363467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5400" b="1" dirty="0">
                <a:solidFill>
                  <a:srgbClr val="000000"/>
                </a:solidFill>
                <a:latin typeface="Arial Black" panose="020B0A04020102020204" pitchFamily="34" charset="0"/>
              </a:rPr>
              <a:t>ОСНОВНАЯ ПРОБЛЕМА</a:t>
            </a:r>
            <a:endParaRPr lang="ru-RU" sz="5400" b="0" i="0" dirty="0">
              <a:solidFill>
                <a:srgbClr val="000000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90714" y="2015625"/>
            <a:ext cx="12094774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Для потребителей:</a:t>
            </a:r>
          </a:p>
          <a:p>
            <a:pPr algn="l"/>
            <a:endParaRPr lang="ru-RU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algn="l"/>
            <a:r>
              <a:rPr lang="ru-RU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Отсутствие прозрачности в происхождении продуктов, используемых в стрит-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фуде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что снижает доверие к качеству и безопасности.</a:t>
            </a:r>
          </a:p>
          <a:p>
            <a:pPr lvl="1" algn="l"/>
            <a:r>
              <a:rPr lang="ru-RU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Трудность в поиске действительно аутентичных крымских блюд, приготовленных из качественных, локальных ингредиентов.</a:t>
            </a:r>
          </a:p>
          <a:p>
            <a:pPr lvl="1" algn="l"/>
            <a:r>
              <a:rPr lang="ru-RU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Недостаток персонализированных рекомендаций, основанных на вкусовых предпочтениях и реальном опыте других потребителей.</a:t>
            </a:r>
          </a:p>
          <a:p>
            <a:pPr lvl="1" algn="l"/>
            <a:endParaRPr lang="ru-RU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Для производителей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</a:t>
            </a:r>
            <a:endParaRPr lang="ru-RU" sz="2000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ru-RU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algn="l"/>
            <a:r>
              <a:rPr lang="ru-RU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Сложность прямого доступа к потребителям и рестораторам, что ведет к зависимости от посредников и снижению маржи.</a:t>
            </a:r>
          </a:p>
          <a:p>
            <a:pPr lvl="1" algn="l"/>
            <a:r>
              <a:rPr lang="ru-RU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Недостаток эффективных инструментов для демонстрации качества и уникальности своей продукции.</a:t>
            </a:r>
          </a:p>
          <a:p>
            <a:pPr lvl="1" algn="l"/>
            <a:endParaRPr lang="ru-RU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Для рестораторов/точек стрит-</a:t>
            </a:r>
            <a:r>
              <a:rPr lang="ru-RU" sz="20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фуда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algn="l"/>
            <a:endParaRPr lang="ru-RU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algn="l"/>
            <a:r>
              <a:rPr lang="ru-RU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Трудности в поиске надёжных поставщиков локальных, качественных продуктов.</a:t>
            </a:r>
          </a:p>
          <a:p>
            <a:pPr lvl="1" algn="l"/>
            <a:r>
              <a:rPr lang="ru-RU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Отсутствие единой платформы для эффективного сотрудничества с фермерами, что усложняет закупки и логистику.</a:t>
            </a:r>
          </a:p>
        </p:txBody>
      </p:sp>
      <p:sp>
        <p:nvSpPr>
          <p:cNvPr id="13" name="Freeform 13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</p:spPr>
      </p:sp>
      <p:sp>
        <p:nvSpPr>
          <p:cNvPr id="14" name="TextBox 14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ru-RU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3</a:t>
            </a:r>
            <a:endParaRPr lang="en-US" sz="2800" b="1" dirty="0">
              <a:latin typeface="Arial" panose="020B0604020202020204" pitchFamily="34" charset="0"/>
              <a:ea typeface="Darker Grotesque Bold"/>
              <a:cs typeface="Arial" panose="020B0604020202020204" pitchFamily="34" charset="0"/>
              <a:sym typeface="Darker Grotesque Bold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7CD4CAB-1CB8-49A9-AC0D-6A3EE63BE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81846">
            <a:off x="12012272" y="-2239753"/>
            <a:ext cx="6978169" cy="697816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305286" y="912949"/>
            <a:ext cx="5787127" cy="9030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5"/>
              </a:lnSpc>
            </a:pPr>
            <a:r>
              <a:rPr lang="en-US" sz="6800" dirty="0">
                <a:solidFill>
                  <a:srgbClr val="000000"/>
                </a:solidFill>
                <a:latin typeface="Arial Black" panose="020B0A04020102020204" pitchFamily="34" charset="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РЕШЕНИЕ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82070" y="3700903"/>
            <a:ext cx="7837075" cy="5937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Централизованную базу данных о крымской продукции: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Собирает информацию о блюдах и ингредиентах, уделяя особое внимание локальным продуктам.</a:t>
            </a:r>
          </a:p>
          <a:p>
            <a:pPr algn="l"/>
            <a:endParaRPr lang="ru-RU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Систему пользовательских отзывов и оценок: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Становится основным драйвером доверия и выбора для потребителей.</a:t>
            </a:r>
          </a:p>
          <a:p>
            <a:pPr algn="l"/>
            <a:endParaRPr lang="ru-RU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Интеграцию с QR-кодами: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Позволяет мгновенно получить доступ к отзывам и расширенной информации о конкретном продукте или блюде.</a:t>
            </a:r>
          </a:p>
          <a:p>
            <a:pPr algn="l"/>
            <a:endParaRPr lang="ru-RU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Искусственный интеллект (ИИ):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Для персонализации рекомендаций блюд и продуктов, а также для прогнозирования спроса.</a:t>
            </a:r>
          </a:p>
          <a:p>
            <a:pPr algn="l"/>
            <a:endParaRPr lang="ru-RU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B2B-модуль для сотрудничества фермеров и рестораторов: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Упрощает поиск поставщиков, закупки, логистику и обеспечивает гарантии качества.</a:t>
            </a:r>
          </a:p>
          <a:p>
            <a:pPr algn="l">
              <a:lnSpc>
                <a:spcPts val="3510"/>
              </a:lnSpc>
            </a:pPr>
            <a:endParaRPr dirty="0"/>
          </a:p>
        </p:txBody>
      </p:sp>
      <p:sp>
        <p:nvSpPr>
          <p:cNvPr id="11" name="TextBox 11"/>
          <p:cNvSpPr txBox="1"/>
          <p:nvPr/>
        </p:nvSpPr>
        <p:spPr>
          <a:xfrm>
            <a:off x="582070" y="2453075"/>
            <a:ext cx="12765440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10"/>
              </a:lnSpc>
            </a:pP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Платформа “МОСТЫ ПОЛЕЙ" предлагает экосистему, объединяющую:</a:t>
            </a:r>
            <a:endParaRPr lang="en-US" sz="3200" b="1" dirty="0">
              <a:solidFill>
                <a:srgbClr val="000000"/>
              </a:solidFill>
              <a:latin typeface="Trebuchet MS" panose="020B0603020202020204"/>
              <a:ea typeface="Darker Grotesque"/>
              <a:cs typeface="Darker Grotesque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</p:spPr>
      </p:sp>
      <p:sp>
        <p:nvSpPr>
          <p:cNvPr id="13" name="TextBox 13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ru-RU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4</a:t>
            </a:r>
            <a:endParaRPr lang="en-US" sz="2800" b="1" dirty="0">
              <a:latin typeface="Arial" panose="020B0604020202020204" pitchFamily="34" charset="0"/>
              <a:ea typeface="Darker Grotesque Bold"/>
              <a:cs typeface="Arial" panose="020B0604020202020204" pitchFamily="34" charset="0"/>
              <a:sym typeface="Darker Grotesque Bold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9B399BB-880E-4E79-BD33-7CF33B6D9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739" y="0"/>
            <a:ext cx="10287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82775" y="591106"/>
            <a:ext cx="13278615" cy="1813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</a:pPr>
            <a:r>
              <a:rPr lang="en-US" sz="6800" dirty="0">
                <a:solidFill>
                  <a:srgbClr val="000000"/>
                </a:solidFill>
                <a:latin typeface="Arial Black" panose="020B0A04020102020204" pitchFamily="34" charset="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ПРЕДЛАГАЕМОЕ РЕШЕНИЕ (КОНЕЧНЫЙ ПРОДУКТ)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34662" y="2733378"/>
            <a:ext cx="16482197" cy="6278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Потребительский сегмент:</a:t>
            </a:r>
          </a:p>
          <a:p>
            <a:pPr algn="l"/>
            <a:endParaRPr lang="ru-RU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algn="l"/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Мобильное приложение с AR-функцией: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Сканирование QR-кода на блюде/продукте открывает доступ к: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Отзывам других покупателей.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Оценкам качества и вкуса.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Краткой информации о ключевых ингредиентах.</a:t>
            </a:r>
          </a:p>
          <a:p>
            <a:pPr lvl="1" algn="l"/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Персонализированные рекомендации: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ИИ предлагает блюда и продукты на основе истории покупок, отмеченных предпочтений и популярных отзывов.</a:t>
            </a:r>
          </a:p>
          <a:p>
            <a:pPr lvl="1" algn="l"/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База данных продукции: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Каталог крымских блюд и продуктов с возможностью фильтрации, поиска и просмотра отзывов.</a:t>
            </a:r>
          </a:p>
          <a:p>
            <a:pPr lvl="1" algn="l"/>
            <a:endParaRPr lang="ru-RU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B2B-сегмент (фермеры и рестораторы):</a:t>
            </a:r>
            <a:endParaRPr lang="ru-RU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algn="l"/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Маркетплейс: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Возможность для фермеров выставлять свою продукцию, а для рестораторов — размещать заказы.</a:t>
            </a:r>
          </a:p>
          <a:p>
            <a:pPr lvl="1" algn="l"/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Система рейтингов и отзывов: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Оценка поставщиков и покупателей.</a:t>
            </a:r>
          </a:p>
          <a:p>
            <a:pPr lvl="1" algn="l"/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Инструменты управления заказами и логистикой: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Упрощение процесса закупки.</a:t>
            </a:r>
          </a:p>
          <a:p>
            <a:pPr lvl="1" algn="l"/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Гарантия платформы: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Контроль качества, верификация поставщиков, урегулирование споров.</a:t>
            </a:r>
          </a:p>
        </p:txBody>
      </p:sp>
      <p:sp>
        <p:nvSpPr>
          <p:cNvPr id="11" name="Freeform 11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</p:spPr>
      </p:sp>
      <p:sp>
        <p:nvSpPr>
          <p:cNvPr id="12" name="TextBox 12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ru-RU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5</a:t>
            </a:r>
            <a:endParaRPr lang="en-US" sz="2800" b="1" dirty="0">
              <a:latin typeface="Arial" panose="020B0604020202020204" pitchFamily="34" charset="0"/>
              <a:ea typeface="Darker Grotesque Bold"/>
              <a:cs typeface="Arial" panose="020B0604020202020204" pitchFamily="34" charset="0"/>
              <a:sym typeface="Darker Grotesque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BC91AD9-02B1-4857-9780-8AA06DA350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374" y="286603"/>
            <a:ext cx="10287000" cy="1028700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7432741" y="8345428"/>
            <a:ext cx="442104" cy="442104"/>
          </a:xfrm>
          <a:custGeom>
            <a:avLst/>
            <a:gdLst/>
            <a:ahLst/>
            <a:cxnLst/>
            <a:rect l="l" t="t" r="r" b="b"/>
            <a:pathLst>
              <a:path w="442104" h="442104">
                <a:moveTo>
                  <a:pt x="0" y="0"/>
                </a:moveTo>
                <a:lnTo>
                  <a:pt x="442104" y="0"/>
                </a:lnTo>
                <a:lnTo>
                  <a:pt x="442104" y="442104"/>
                </a:lnTo>
                <a:lnTo>
                  <a:pt x="0" y="4421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7830" t="-51003" r="-74578" b="-67751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648574" y="872066"/>
            <a:ext cx="10039634" cy="18136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5"/>
              </a:lnSpc>
            </a:pPr>
            <a:r>
              <a:rPr lang="en-US" sz="6800" dirty="0">
                <a:solidFill>
                  <a:srgbClr val="000000"/>
                </a:solidFill>
                <a:latin typeface="Arial Black" panose="020B0A04020102020204" pitchFamily="34" charset="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ЦЕЛЕВАЯ АУДИТОРИЯ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4287" y="2810650"/>
            <a:ext cx="11658448" cy="5047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endParaRPr lang="ru-RU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algn="l"/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Конечные потребители: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Жители городов, туристы, интересующиеся аутентичной кухней, здоровым питанием, качественными продуктами. Возраст 20-55 лет, городские жители, активные пользователи смартфонов.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ru-RU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 algn="l"/>
            <a:endParaRPr lang="ru-RU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algn="l"/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Фермеры и локальные производители: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Малые и средние хозяйства Крыма, заинтересованные в расширении каналов сбыта и получении справедливой цены за свою продукцию.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ru-RU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algn="l"/>
            <a:endParaRPr lang="ru-RU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ru-RU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</p:spPr>
      </p:sp>
      <p:sp>
        <p:nvSpPr>
          <p:cNvPr id="13" name="TextBox 13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ru-RU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6</a:t>
            </a:r>
            <a:endParaRPr lang="en-US" sz="2800" b="1" dirty="0">
              <a:latin typeface="Arial" panose="020B0604020202020204" pitchFamily="34" charset="0"/>
              <a:ea typeface="Darker Grotesque Bold"/>
              <a:cs typeface="Arial" panose="020B0604020202020204" pitchFamily="34" charset="0"/>
              <a:sym typeface="Darker Grotesque Bold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39F27C-B25D-4C40-8B4E-037B6CBB73A3}"/>
              </a:ext>
            </a:extLst>
          </p:cNvPr>
          <p:cNvSpPr txBox="1"/>
          <p:nvPr/>
        </p:nvSpPr>
        <p:spPr>
          <a:xfrm>
            <a:off x="582070" y="7461567"/>
            <a:ext cx="802853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Представители </a:t>
            </a:r>
            <a:r>
              <a:rPr lang="ru-RU" sz="2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HoReCa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(рестораны, кафе, точки стрит-</a:t>
            </a:r>
            <a:r>
              <a:rPr lang="ru-RU" sz="2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фуда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):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Владельцы и менеджеры, стремящиеся к повышению качества продукции, оптимизации закупок и поиску уникальных поставщиков.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52345" y="8651345"/>
            <a:ext cx="606955" cy="606955"/>
          </a:xfrm>
          <a:custGeom>
            <a:avLst/>
            <a:gdLst/>
            <a:ahLst/>
            <a:cxnLst/>
            <a:rect l="l" t="t" r="r" b="b"/>
            <a:pathLst>
              <a:path w="606955" h="606955">
                <a:moveTo>
                  <a:pt x="0" y="0"/>
                </a:moveTo>
                <a:lnTo>
                  <a:pt x="606955" y="0"/>
                </a:lnTo>
                <a:lnTo>
                  <a:pt x="606955" y="606955"/>
                </a:lnTo>
                <a:lnTo>
                  <a:pt x="0" y="606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8582" t="-46036" r="-55159" b="-5261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840321" y="2061337"/>
            <a:ext cx="644220" cy="644220"/>
          </a:xfrm>
          <a:custGeom>
            <a:avLst/>
            <a:gdLst/>
            <a:ahLst/>
            <a:cxnLst/>
            <a:rect l="l" t="t" r="r" b="b"/>
            <a:pathLst>
              <a:path w="644220" h="644220">
                <a:moveTo>
                  <a:pt x="0" y="0"/>
                </a:moveTo>
                <a:lnTo>
                  <a:pt x="644220" y="0"/>
                </a:lnTo>
                <a:lnTo>
                  <a:pt x="644220" y="644220"/>
                </a:lnTo>
                <a:lnTo>
                  <a:pt x="0" y="6442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67863" t="-42845" r="-149829" b="-12481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33416" y="1037869"/>
            <a:ext cx="6883865" cy="927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</a:pPr>
            <a:r>
              <a:rPr lang="en-US" sz="6800" dirty="0">
                <a:solidFill>
                  <a:srgbClr val="000000"/>
                </a:solidFill>
                <a:latin typeface="Arial Black" panose="020B0A04020102020204" pitchFamily="34" charset="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КОНКУРЕНТЫ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2813" y="2383447"/>
            <a:ext cx="11645330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Существующие агрегаторы доставки еды: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Яндекс.Еда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Delivery Club и др.) – конкурируют за внимание конечного потребителя, но обычно не фокусируются на глубокой прослеживаемости и аутентичности.</a:t>
            </a:r>
          </a:p>
          <a:p>
            <a:pPr algn="l"/>
            <a:endParaRPr lang="ru-RU" sz="3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</p:spPr>
      </p:sp>
      <p:sp>
        <p:nvSpPr>
          <p:cNvPr id="11" name="TextBox 11"/>
          <p:cNvSpPr txBox="1"/>
          <p:nvPr/>
        </p:nvSpPr>
        <p:spPr>
          <a:xfrm>
            <a:off x="66503" y="9763323"/>
            <a:ext cx="515567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ru-RU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7</a:t>
            </a:r>
          </a:p>
          <a:p>
            <a:pPr algn="ctr">
              <a:lnSpc>
                <a:spcPts val="3220"/>
              </a:lnSpc>
              <a:spcBef>
                <a:spcPct val="0"/>
              </a:spcBef>
            </a:pPr>
            <a:endParaRPr lang="en-US" sz="2800" b="1" dirty="0">
              <a:solidFill>
                <a:srgbClr val="FFFFFF"/>
              </a:solidFill>
              <a:latin typeface="Darker Grotesque Bold"/>
              <a:ea typeface="Darker Grotesque Bold"/>
              <a:cs typeface="Darker Grotesque Bold"/>
              <a:sym typeface="Darker Grotesque Bold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ED26CE4D-2299-4D4A-AE07-E6002F525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64343">
            <a:off x="11759370" y="948361"/>
            <a:ext cx="6359857" cy="222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354EE26-1777-4864-B7DC-A6EB80EDE438}"/>
              </a:ext>
            </a:extLst>
          </p:cNvPr>
          <p:cNvSpPr txBox="1"/>
          <p:nvPr/>
        </p:nvSpPr>
        <p:spPr>
          <a:xfrm>
            <a:off x="324286" y="5009870"/>
            <a:ext cx="1678162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Фудтех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-платформы для B2B: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Специализированные сервисы для ресторанов, но могут не иметь фокуса на локальных продуктах и стрит-</a:t>
            </a:r>
            <a:r>
              <a:rPr lang="ru-RU" sz="32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фуде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l"/>
            <a:endParaRPr lang="ru-RU" sz="3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Традиционные рынки и ярмарки:</a:t>
            </a:r>
            <a:r>
              <a:rPr lang="ru-RU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Конкурируют за фермеров и покупателей, ищущих свежие продукты.</a:t>
            </a:r>
          </a:p>
          <a:p>
            <a:pPr algn="l"/>
            <a:endParaRPr lang="ru-RU" sz="3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Прямые поставки от крупных фермерских хозяйств.</a:t>
            </a:r>
            <a:endParaRPr lang="ru-RU" sz="3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765327" y="713978"/>
            <a:ext cx="12585538" cy="2698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</a:pPr>
            <a:r>
              <a:rPr lang="en-US" sz="6800" dirty="0">
                <a:solidFill>
                  <a:srgbClr val="000000"/>
                </a:solidFill>
                <a:latin typeface="Arial Black" panose="020B0A04020102020204" pitchFamily="34" charset="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ЦЕННОСТЬ, ЦЕННОСТНОЕ ПРЕДЛОЖЕНИЕ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3877529"/>
            <a:ext cx="9573081" cy="5275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50"/>
              </a:lnSpc>
            </a:pPr>
            <a:r>
              <a:rPr lang="ru-RU" sz="35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Мы, платформа </a:t>
            </a:r>
            <a:r>
              <a:rPr lang="ru-RU" sz="3500" b="1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«МОСТЫ ПОЛЕЙ:</a:t>
            </a:r>
          </a:p>
          <a:p>
            <a:pPr algn="l">
              <a:lnSpc>
                <a:spcPts val="4550"/>
              </a:lnSpc>
            </a:pPr>
            <a:r>
              <a:rPr lang="ru-RU" sz="35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соединяем потребителей, фермеров и рестораторов, используя 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AR</a:t>
            </a:r>
            <a:r>
              <a:rPr lang="ru-RU" sz="35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, ИИ и прямой маркетплейс для обеспечения доверия к качеству, аутентичности вкусов и оптимизации цепочки поставок, что позволяет клиентам получать лучший гастрономический опыт, а партнерам – расширять бизнес и прибыль.</a:t>
            </a:r>
            <a:endParaRPr lang="en-US" sz="3500" dirty="0">
              <a:solidFill>
                <a:srgbClr val="000000"/>
              </a:solidFill>
              <a:latin typeface="Arial" panose="020B0604020202020204" pitchFamily="34" charset="0"/>
              <a:ea typeface="Darker Grotesque"/>
              <a:cs typeface="Arial" panose="020B0604020202020204" pitchFamily="34" charset="0"/>
              <a:sym typeface="Darker Grotesque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</p:spPr>
      </p:sp>
      <p:sp>
        <p:nvSpPr>
          <p:cNvPr id="14" name="TextBox 14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ru-RU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8</a:t>
            </a:r>
            <a:endParaRPr lang="en-US" sz="2800" b="1" dirty="0">
              <a:latin typeface="Arial" panose="020B0604020202020204" pitchFamily="34" charset="0"/>
              <a:ea typeface="Darker Grotesque Bold"/>
              <a:cs typeface="Arial" panose="020B0604020202020204" pitchFamily="34" charset="0"/>
              <a:sym typeface="Darker Grotesque Bold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4984016-41BD-4968-B03C-E6DA8F760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737" y="2691524"/>
            <a:ext cx="7976263" cy="45358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82775" y="903541"/>
            <a:ext cx="13278615" cy="927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</a:pPr>
            <a:r>
              <a:rPr lang="en-US" sz="6800" dirty="0">
                <a:solidFill>
                  <a:srgbClr val="000000"/>
                </a:solidFill>
                <a:latin typeface="Arial Black" panose="020B0A04020102020204" pitchFamily="34" charset="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РЫНОК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8574" y="2105421"/>
            <a:ext cx="9701339" cy="5463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ru-RU" sz="3000" b="1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Мы работаем на рынке B2B</a:t>
            </a:r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 </a:t>
            </a:r>
          </a:p>
          <a:p>
            <a:pPr algn="l">
              <a:lnSpc>
                <a:spcPts val="3900"/>
              </a:lnSpc>
            </a:pPr>
            <a:endParaRPr lang="ru-RU" sz="3000" dirty="0">
              <a:solidFill>
                <a:srgbClr val="000000"/>
              </a:solidFill>
              <a:latin typeface="Arial" panose="020B0604020202020204" pitchFamily="34" charset="0"/>
              <a:ea typeface="Darker Grotesque"/>
              <a:cs typeface="Arial" panose="020B0604020202020204" pitchFamily="34" charset="0"/>
              <a:sym typeface="Darker Grotesque"/>
            </a:endParaRPr>
          </a:p>
          <a:p>
            <a:pPr algn="l">
              <a:lnSpc>
                <a:spcPts val="3900"/>
              </a:lnSpc>
            </a:pPr>
            <a:r>
              <a:rPr lang="ru-RU" sz="30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Наша целевая аудитория (ЦА) – это около 1500 компаний/фермеров в Крыму, которые активно работают с продуктами питания и потенциально заинтересованы в прямом сотрудничестве.</a:t>
            </a:r>
            <a:endParaRPr lang="en-US" sz="3000" dirty="0">
              <a:solidFill>
                <a:srgbClr val="000000"/>
              </a:solidFill>
              <a:latin typeface="Arial" panose="020B0604020202020204" pitchFamily="34" charset="0"/>
              <a:ea typeface="Darker Grotesque"/>
              <a:cs typeface="Arial" panose="020B0604020202020204" pitchFamily="34" charset="0"/>
              <a:sym typeface="Darker Grotesque"/>
            </a:endParaRPr>
          </a:p>
          <a:p>
            <a:pPr algn="l">
              <a:lnSpc>
                <a:spcPts val="3900"/>
              </a:lnSpc>
            </a:pPr>
            <a:endParaRPr lang="en-US" sz="3000" dirty="0">
              <a:solidFill>
                <a:srgbClr val="000000"/>
              </a:solidFill>
              <a:latin typeface="Arial" panose="020B0604020202020204" pitchFamily="34" charset="0"/>
              <a:ea typeface="Darker Grotesque"/>
              <a:cs typeface="Arial" panose="020B0604020202020204" pitchFamily="34" charset="0"/>
              <a:sym typeface="Darker Grotesque"/>
            </a:endParaRPr>
          </a:p>
          <a:p>
            <a:pPr algn="l">
              <a:lnSpc>
                <a:spcPts val="3900"/>
              </a:lnSpc>
            </a:pPr>
            <a:r>
              <a:rPr lang="ru-RU" sz="30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Сегмент ресторанов и кафе: ~1000 компаний.</a:t>
            </a:r>
            <a:endParaRPr lang="en-US" sz="3000" dirty="0">
              <a:solidFill>
                <a:srgbClr val="000000"/>
              </a:solidFill>
              <a:latin typeface="Arial" panose="020B0604020202020204" pitchFamily="34" charset="0"/>
              <a:ea typeface="Darker Grotesque"/>
              <a:cs typeface="Arial" panose="020B0604020202020204" pitchFamily="34" charset="0"/>
              <a:sym typeface="Darker Grotesque"/>
            </a:endParaRPr>
          </a:p>
          <a:p>
            <a:pPr algn="l">
              <a:lnSpc>
                <a:spcPts val="3900"/>
              </a:lnSpc>
            </a:pPr>
            <a:endParaRPr lang="en-US" sz="3000" dirty="0">
              <a:solidFill>
                <a:srgbClr val="000000"/>
              </a:solidFill>
              <a:latin typeface="Arial" panose="020B0604020202020204" pitchFamily="34" charset="0"/>
              <a:ea typeface="Darker Grotesque"/>
              <a:cs typeface="Arial" panose="020B0604020202020204" pitchFamily="34" charset="0"/>
              <a:sym typeface="Darker Grotesque"/>
            </a:endParaRPr>
          </a:p>
          <a:p>
            <a:pPr algn="l">
              <a:lnSpc>
                <a:spcPts val="3900"/>
              </a:lnSpc>
            </a:pPr>
            <a:r>
              <a:rPr lang="ru-RU" sz="30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Сегмент фермеров и производителей: ~500 компаний.</a:t>
            </a:r>
            <a:endParaRPr lang="en-US" sz="3000" dirty="0">
              <a:solidFill>
                <a:srgbClr val="000000"/>
              </a:solidFill>
              <a:latin typeface="Arial" panose="020B0604020202020204" pitchFamily="34" charset="0"/>
              <a:ea typeface="Darker Grotesque"/>
              <a:cs typeface="Arial" panose="020B0604020202020204" pitchFamily="34" charset="0"/>
              <a:sym typeface="Darker Grotesque"/>
            </a:endParaRPr>
          </a:p>
          <a:p>
            <a:pPr algn="l">
              <a:lnSpc>
                <a:spcPts val="3900"/>
              </a:lnSpc>
            </a:pPr>
            <a:endParaRPr lang="en-US" sz="3000" dirty="0">
              <a:solidFill>
                <a:srgbClr val="000000"/>
              </a:solidFill>
              <a:latin typeface="Arial" panose="020B0604020202020204" pitchFamily="34" charset="0"/>
              <a:ea typeface="Darker Grotesque"/>
              <a:cs typeface="Arial" panose="020B0604020202020204" pitchFamily="34" charset="0"/>
              <a:sym typeface="Darker Grotesque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</p:spPr>
      </p:sp>
      <p:sp>
        <p:nvSpPr>
          <p:cNvPr id="12" name="TextBox 12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ru-RU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9</a:t>
            </a:r>
            <a:endParaRPr lang="en-US" sz="2800" b="1" dirty="0">
              <a:latin typeface="Arial" panose="020B0604020202020204" pitchFamily="34" charset="0"/>
              <a:ea typeface="Darker Grotesque Bold"/>
              <a:cs typeface="Arial" panose="020B0604020202020204" pitchFamily="34" charset="0"/>
              <a:sym typeface="Darker Grotesque Bold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DFBEECD-2455-41AE-8110-142D2FD427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716" y="-245660"/>
            <a:ext cx="9071806" cy="90718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F6E12F0-FA73-4839-B8AC-84A7EBCCEEFD}"/>
              </a:ext>
            </a:extLst>
          </p:cNvPr>
          <p:cNvSpPr txBox="1"/>
          <p:nvPr/>
        </p:nvSpPr>
        <p:spPr>
          <a:xfrm>
            <a:off x="648574" y="7826121"/>
            <a:ext cx="153625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Мы планируем в первый год работы заработать около 4 500 000 рублей (20% от общего потенциального объема рынка), ориентируясь на привлечение 20% нашей ЦА (300 компаний/фермеров), которые будут активно использовать платформу.</a:t>
            </a:r>
            <a:endParaRPr lang="en-US" sz="3000" dirty="0">
              <a:solidFill>
                <a:srgbClr val="000000"/>
              </a:solidFill>
              <a:latin typeface="Arial" panose="020B0604020202020204" pitchFamily="34" charset="0"/>
              <a:ea typeface="Darker Grotesque"/>
              <a:cs typeface="Arial" panose="020B0604020202020204" pitchFamily="34" charset="0"/>
              <a:sym typeface="Darker Grotesque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DF87F75-4F40-471C-8242-C92F58A9F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0" y="0"/>
            <a:ext cx="771525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6"/>
          <p:cNvSpPr txBox="1"/>
          <p:nvPr/>
        </p:nvSpPr>
        <p:spPr>
          <a:xfrm>
            <a:off x="746424" y="636157"/>
            <a:ext cx="10133731" cy="927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</a:pPr>
            <a:r>
              <a:rPr lang="en-US" sz="6800" dirty="0">
                <a:solidFill>
                  <a:srgbClr val="000000"/>
                </a:solidFill>
                <a:latin typeface="Arial Black" panose="020B0A04020102020204" pitchFamily="34" charset="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БИЗНЕС-МОДЕЛЬ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5921" y="1814741"/>
            <a:ext cx="9719542" cy="8669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Комиссия с B2B-транзакций: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Процент от каждой сделки, совершённой между фермерами и рестораторами через платформу.</a:t>
            </a:r>
            <a:endParaRPr lang="en-US" sz="2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ru-RU" sz="2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Подписка для рестораторов: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Доступ к расширенным функциям платформы (например, приоритетные уведомления о поступлении редких продуктов, расширенная аналитика).</a:t>
            </a:r>
            <a:endParaRPr lang="en-US" sz="2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ru-RU" sz="2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Платное продвижение для фермеров: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Возможность для фермеров выделять свою продукцию в каталоге, получать приоритетные места в рекомендациях.</a:t>
            </a:r>
            <a:endParaRPr lang="en-US" sz="2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ru-RU" sz="2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Аналитика и отчётность (для B2B):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Продажа данных о трендах рынка, спросе, ценах.</a:t>
            </a:r>
            <a:endParaRPr lang="en-US" sz="2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ru-RU" sz="2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(В перспективе) Комиссия с конечных потребителей: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Если будет реализована функция доставки через платформу.</a:t>
            </a:r>
          </a:p>
          <a:p>
            <a:pPr algn="l">
              <a:lnSpc>
                <a:spcPts val="3900"/>
              </a:lnSpc>
            </a:pPr>
            <a:endParaRPr lang="en-US" sz="3200" dirty="0">
              <a:solidFill>
                <a:srgbClr val="00000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</p:spPr>
      </p:sp>
      <p:sp>
        <p:nvSpPr>
          <p:cNvPr id="12" name="TextBox 12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ru-RU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10</a:t>
            </a:r>
            <a:endParaRPr lang="en-US" sz="2800" b="1" dirty="0">
              <a:latin typeface="Arial" panose="020B0604020202020204" pitchFamily="34" charset="0"/>
              <a:ea typeface="Darker Grotesque Bold"/>
              <a:cs typeface="Arial" panose="020B0604020202020204" pitchFamily="34" charset="0"/>
              <a:sym typeface="Darker Grotesque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94169" y="1028700"/>
            <a:ext cx="13278615" cy="927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</a:pPr>
            <a:r>
              <a:rPr lang="en-US" sz="6800" dirty="0">
                <a:solidFill>
                  <a:srgbClr val="000000"/>
                </a:solidFill>
                <a:latin typeface="Arial Black" panose="020B0A04020102020204" pitchFamily="34" charset="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ТЕКУЩИЕ РЕЗУЛЬТАТЫ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2538" y="4277007"/>
            <a:ext cx="13050246" cy="2652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0"/>
              </a:lnSpc>
            </a:pP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1. Собрали команду</a:t>
            </a:r>
          </a:p>
          <a:p>
            <a:pPr algn="l">
              <a:lnSpc>
                <a:spcPts val="4160"/>
              </a:lnSpc>
            </a:pP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2. Сформулировали идею</a:t>
            </a:r>
          </a:p>
          <a:p>
            <a:pPr algn="l">
              <a:lnSpc>
                <a:spcPts val="4160"/>
              </a:lnSpc>
            </a:pP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3. Создали логотип</a:t>
            </a:r>
          </a:p>
          <a:p>
            <a:pPr algn="l">
              <a:lnSpc>
                <a:spcPts val="4160"/>
              </a:lnSpc>
            </a:pP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4. Сформировали паспорт проекта</a:t>
            </a:r>
          </a:p>
          <a:p>
            <a:pPr algn="l">
              <a:lnSpc>
                <a:spcPts val="4160"/>
              </a:lnSpc>
            </a:pP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5. Сделали презентацию</a:t>
            </a:r>
            <a:endParaRPr lang="en-US" sz="3200" dirty="0">
              <a:solidFill>
                <a:srgbClr val="000000"/>
              </a:solidFill>
              <a:latin typeface="Arial" panose="020B0604020202020204" pitchFamily="34" charset="0"/>
              <a:ea typeface="Darker Grotesque"/>
              <a:cs typeface="Arial" panose="020B0604020202020204" pitchFamily="34" charset="0"/>
              <a:sym typeface="Darker Grotesque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</p:spPr>
      </p:sp>
      <p:sp>
        <p:nvSpPr>
          <p:cNvPr id="11" name="TextBox 11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1</a:t>
            </a:r>
            <a:r>
              <a:rPr lang="ru-RU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1</a:t>
            </a:r>
            <a:endParaRPr lang="en-US" sz="2800" b="1" dirty="0">
              <a:latin typeface="Arial" panose="020B0604020202020204" pitchFamily="34" charset="0"/>
              <a:ea typeface="Darker Grotesque Bold"/>
              <a:cs typeface="Arial" panose="020B0604020202020204" pitchFamily="34" charset="0"/>
              <a:sym typeface="Darker Grotesque Bold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7B4BD8E-0580-4C82-BB69-2B157CAB12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259" y="1568619"/>
            <a:ext cx="8313193" cy="831319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10335" y="805929"/>
            <a:ext cx="13278615" cy="927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</a:pPr>
            <a:r>
              <a:rPr lang="en-US" sz="6800" dirty="0">
                <a:solidFill>
                  <a:srgbClr val="000000"/>
                </a:solidFill>
                <a:latin typeface="Arial Black" panose="020B0A04020102020204" pitchFamily="34" charset="0"/>
                <a:ea typeface="Cy Grotesk Key" panose="00000500000000000000"/>
                <a:cs typeface="Arial" panose="020B0604020202020204" pitchFamily="34" charset="0"/>
                <a:sym typeface="Cy Grotesk Key" panose="00000500000000000000"/>
              </a:rPr>
              <a:t>КОМАНДА</a:t>
            </a:r>
            <a:r>
              <a:rPr lang="en-US" sz="6800" dirty="0">
                <a:solidFill>
                  <a:srgbClr val="000000"/>
                </a:solidFill>
                <a:latin typeface="Arial" panose="020B0604020202020204" pitchFamily="34" charset="0"/>
                <a:ea typeface="Cy Grotesk Key" panose="00000500000000000000"/>
                <a:cs typeface="Arial" panose="020B0604020202020204" pitchFamily="34" charset="0"/>
                <a:sym typeface="Cy Grotesk Key" panose="00000500000000000000"/>
              </a:rPr>
              <a:t> </a:t>
            </a:r>
          </a:p>
        </p:txBody>
      </p:sp>
      <p:sp>
        <p:nvSpPr>
          <p:cNvPr id="9" name="Freeform 9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</p:spPr>
      </p:sp>
      <p:sp>
        <p:nvSpPr>
          <p:cNvPr id="10" name="TextBox 10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1</a:t>
            </a:r>
            <a:r>
              <a:rPr lang="ru-RU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2</a:t>
            </a:r>
            <a:endParaRPr lang="en-US" sz="2800" b="1" dirty="0">
              <a:latin typeface="Arial" panose="020B0604020202020204" pitchFamily="34" charset="0"/>
              <a:ea typeface="Darker Grotesque Bold"/>
              <a:cs typeface="Arial" panose="020B0604020202020204" pitchFamily="34" charset="0"/>
              <a:sym typeface="Darker Grotesque Bold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864897"/>
              </p:ext>
            </p:extLst>
          </p:nvPr>
        </p:nvGraphicFramePr>
        <p:xfrm>
          <a:off x="648574" y="1733791"/>
          <a:ext cx="17066221" cy="775755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672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97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7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6755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125"/>
                        </a:lnSpc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РОЛЬ</a:t>
                      </a: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125"/>
                        </a:lnSpc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ФАМИЛИЯ ИМЯ</a:t>
                      </a: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125"/>
                        </a:lnSpc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ФОТО</a:t>
                      </a: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29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ЛИДЕР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Александр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Бондарец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26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ТЕХНОЛОГ/РАЗРАБОТЧИК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Максим Бельский</a:t>
                      </a: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endParaRPr lang="ru-RU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26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ДИЗАЙНЕР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Полина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Мунчуляну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568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МЛАДШИЕ ДИЗАЙНЕРЫ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Березкина Алина</a:t>
                      </a:r>
                    </a:p>
                    <a:p>
                      <a:pPr algn="ctr" fontAlgn="ctr">
                        <a:buNone/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Ротанова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Александра </a:t>
                      </a:r>
                    </a:p>
                    <a:p>
                      <a:pPr algn="ctr" fontAlgn="ctr"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Григорьева Александр </a:t>
                      </a: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909059"/>
                  </a:ext>
                </a:extLst>
              </a:tr>
              <a:tr h="55526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СММ-СПЕЦИАЛСИТ, КРЕАТОР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Александр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Букинич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011491"/>
                  </a:ext>
                </a:extLst>
              </a:tr>
              <a:tr h="55526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МЛАДШИЙ СММ-СПЕЦИАЛИСТ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Екатерина Донскова</a:t>
                      </a: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386205"/>
                  </a:ext>
                </a:extLst>
              </a:tr>
              <a:tr h="55526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СПИКЕР-КРЕАТОР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Голобородько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Александр</a:t>
                      </a: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019200"/>
                  </a:ext>
                </a:extLst>
              </a:tr>
              <a:tr h="55526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МЛАДШИЙ КРЕАТОР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Алексей Захаренко</a:t>
                      </a: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465475"/>
                  </a:ext>
                </a:extLst>
              </a:tr>
              <a:tr h="55526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НАСТАВНИК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Матвеева М.</a:t>
                      </a: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841888"/>
                  </a:ext>
                </a:extLst>
              </a:tr>
              <a:tr h="1333927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ТРЕКЕР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Абдрахманова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</a:t>
                      </a: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181" marR="76181" marT="76181" marB="761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7554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87110" y="764986"/>
            <a:ext cx="12524173" cy="903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5"/>
              </a:lnSpc>
            </a:pPr>
            <a:r>
              <a:rPr lang="en-US" sz="6800" dirty="0">
                <a:solidFill>
                  <a:srgbClr val="000000"/>
                </a:solidFill>
                <a:latin typeface="Arial Black" panose="020B0A04020102020204" pitchFamily="34" charset="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ПЛАНЫ РАЗВИТИЯ</a:t>
            </a:r>
            <a:r>
              <a:rPr lang="en-US" sz="6800" dirty="0">
                <a:solidFill>
                  <a:srgbClr val="000000"/>
                </a:solidFill>
                <a:latin typeface="Cy Grotesk Key" panose="0000050000000000000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​</a:t>
            </a:r>
          </a:p>
        </p:txBody>
      </p:sp>
      <p:sp>
        <p:nvSpPr>
          <p:cNvPr id="12" name="Freeform 12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</p:spPr>
      </p:sp>
      <p:sp>
        <p:nvSpPr>
          <p:cNvPr id="13" name="TextBox 13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1</a:t>
            </a:r>
            <a:r>
              <a:rPr lang="ru-RU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3</a:t>
            </a:r>
            <a:endParaRPr lang="en-US" sz="2800" b="1" dirty="0">
              <a:latin typeface="Arial" panose="020B0604020202020204" pitchFamily="34" charset="0"/>
              <a:ea typeface="Darker Grotesque Bold"/>
              <a:cs typeface="Arial" panose="020B0604020202020204" pitchFamily="34" charset="0"/>
              <a:sym typeface="Darker Grotesque Bol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640A3B-AFDB-4537-8D10-8D4513AA6264}"/>
              </a:ext>
            </a:extLst>
          </p:cNvPr>
          <p:cNvSpPr txBox="1"/>
          <p:nvPr/>
        </p:nvSpPr>
        <p:spPr>
          <a:xfrm>
            <a:off x="648574" y="2471600"/>
            <a:ext cx="1480939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 MVP (1-2 месяца):</a:t>
            </a:r>
          </a:p>
          <a:p>
            <a:pPr algn="l"/>
            <a:r>
              <a:rPr lang="ru-RU" sz="24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Базовая платформа: регистрация, каталог, отзывы, QR-коды.</a:t>
            </a:r>
          </a:p>
          <a:p>
            <a:pPr algn="l"/>
            <a:r>
              <a:rPr lang="ru-RU" sz="24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Персонализация (ИИ), B2B-маркетплейс.</a:t>
            </a:r>
          </a:p>
          <a:p>
            <a:pPr algn="l"/>
            <a:r>
              <a:rPr lang="ru-RU" sz="24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Привлечение первых 10-15 фермеров и 5-10 ресторанов.</a:t>
            </a:r>
          </a:p>
          <a:p>
            <a:pPr algn="l"/>
            <a:endParaRPr lang="ru-RU" sz="240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2. Расширение (2-3 месяца):</a:t>
            </a:r>
          </a:p>
          <a:p>
            <a:pPr algn="l"/>
            <a:r>
              <a:rPr lang="ru-RU" sz="24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AR-функция (отзывы), улучшение ИИ.</a:t>
            </a:r>
          </a:p>
          <a:p>
            <a:pPr algn="l"/>
            <a:r>
              <a:rPr lang="ru-RU" sz="24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Развитие B2B: контроль качества, логистика.</a:t>
            </a:r>
          </a:p>
          <a:p>
            <a:pPr algn="l"/>
            <a:r>
              <a:rPr lang="ru-RU" sz="24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Масштабирование базы поставщиков/пользователей.</a:t>
            </a:r>
          </a:p>
          <a:p>
            <a:pPr algn="l"/>
            <a:endParaRPr lang="ru-RU" sz="240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3. Экосистема (18+ месяцев):</a:t>
            </a:r>
          </a:p>
          <a:p>
            <a:pPr algn="l"/>
            <a:r>
              <a:rPr lang="ru-RU" sz="24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Разработка мобильного приложения, VR-туры (опционально).</a:t>
            </a:r>
          </a:p>
          <a:p>
            <a:pPr algn="l"/>
            <a:r>
              <a:rPr lang="ru-RU" sz="24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Аналитика для B2B, расширение ассортимента.</a:t>
            </a:r>
          </a:p>
          <a:p>
            <a:pPr algn="l"/>
            <a:r>
              <a:rPr lang="ru-RU" sz="24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Возможное развитие собственных точек стрит-</a:t>
            </a:r>
            <a:r>
              <a:rPr lang="ru-RU" sz="24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фуда</a:t>
            </a:r>
            <a:r>
              <a:rPr lang="ru-RU" sz="24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/франшизы.</a:t>
            </a:r>
          </a:p>
          <a:p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7AFF4AE-70A8-4627-9E55-FFF83147D1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93237">
            <a:off x="12101885" y="3660720"/>
            <a:ext cx="6978169" cy="697816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82543" y="1999815"/>
            <a:ext cx="7560715" cy="6287369"/>
          </a:xfrm>
          <a:custGeom>
            <a:avLst/>
            <a:gdLst/>
            <a:ahLst/>
            <a:cxnLst/>
            <a:rect l="l" t="t" r="r" b="b"/>
            <a:pathLst>
              <a:path w="7560715" h="6287369">
                <a:moveTo>
                  <a:pt x="0" y="0"/>
                </a:moveTo>
                <a:lnTo>
                  <a:pt x="7560715" y="0"/>
                </a:lnTo>
                <a:lnTo>
                  <a:pt x="7560715" y="6287368"/>
                </a:lnTo>
                <a:lnTo>
                  <a:pt x="0" y="62873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090" t="-67165" r="-15570" b="-10005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706534" y="5880494"/>
            <a:ext cx="324529" cy="324529"/>
          </a:xfrm>
          <a:custGeom>
            <a:avLst/>
            <a:gdLst/>
            <a:ahLst/>
            <a:cxnLst/>
            <a:rect l="l" t="t" r="r" b="b"/>
            <a:pathLst>
              <a:path w="324529" h="324529">
                <a:moveTo>
                  <a:pt x="0" y="0"/>
                </a:moveTo>
                <a:lnTo>
                  <a:pt x="324529" y="0"/>
                </a:lnTo>
                <a:lnTo>
                  <a:pt x="324529" y="324530"/>
                </a:lnTo>
                <a:lnTo>
                  <a:pt x="0" y="3245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706534" y="6481644"/>
            <a:ext cx="384825" cy="253504"/>
          </a:xfrm>
          <a:custGeom>
            <a:avLst/>
            <a:gdLst/>
            <a:ahLst/>
            <a:cxnLst/>
            <a:rect l="l" t="t" r="r" b="b"/>
            <a:pathLst>
              <a:path w="384825" h="253504">
                <a:moveTo>
                  <a:pt x="0" y="0"/>
                </a:moveTo>
                <a:lnTo>
                  <a:pt x="384825" y="0"/>
                </a:lnTo>
                <a:lnTo>
                  <a:pt x="384825" y="253503"/>
                </a:lnTo>
                <a:lnTo>
                  <a:pt x="0" y="2535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706534" y="7011372"/>
            <a:ext cx="384825" cy="384825"/>
          </a:xfrm>
          <a:custGeom>
            <a:avLst/>
            <a:gdLst/>
            <a:ahLst/>
            <a:cxnLst/>
            <a:rect l="l" t="t" r="r" b="b"/>
            <a:pathLst>
              <a:path w="384825" h="384825">
                <a:moveTo>
                  <a:pt x="0" y="0"/>
                </a:moveTo>
                <a:lnTo>
                  <a:pt x="384825" y="0"/>
                </a:lnTo>
                <a:lnTo>
                  <a:pt x="384825" y="384825"/>
                </a:lnTo>
                <a:lnTo>
                  <a:pt x="0" y="3848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677959" y="2750586"/>
            <a:ext cx="5845131" cy="1908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15"/>
              </a:lnSpc>
              <a:spcBef>
                <a:spcPct val="0"/>
              </a:spcBef>
            </a:pPr>
            <a:r>
              <a:rPr lang="en-US" sz="7200" dirty="0">
                <a:solidFill>
                  <a:srgbClr val="000000"/>
                </a:solidFill>
                <a:latin typeface="Arial" panose="020B0604020202020204" pitchFamily="34" charset="0"/>
                <a:ea typeface="Cy Grotesk Key" panose="00000500000000000000"/>
                <a:cs typeface="Arial" panose="020B0604020202020204" pitchFamily="34" charset="0"/>
                <a:sym typeface="Cy Grotesk Key" panose="00000500000000000000"/>
              </a:rPr>
              <a:t>КОНТАКТЫ ЛИДЕРА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74924" y="5826552"/>
            <a:ext cx="4175955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55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+7 (978)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 594 82 65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Darker Grotesque"/>
              <a:cs typeface="Arial" panose="020B0604020202020204" pitchFamily="34" charset="0"/>
              <a:sym typeface="Darker Grotesque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706534" y="5219984"/>
            <a:ext cx="5261684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55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0000"/>
                </a:solidFill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Александр </a:t>
            </a:r>
            <a:r>
              <a:rPr lang="ru-RU" sz="3200" b="1" dirty="0" err="1">
                <a:solidFill>
                  <a:srgbClr val="000000"/>
                </a:solidFill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Бондарец</a:t>
            </a:r>
            <a:endParaRPr lang="en-US" sz="3200" b="1" dirty="0">
              <a:solidFill>
                <a:srgbClr val="000000"/>
              </a:solidFill>
              <a:latin typeface="Arial" panose="020B0604020202020204" pitchFamily="34" charset="0"/>
              <a:ea typeface="Darker Grotesque Bold"/>
              <a:cs typeface="Arial" panose="020B0604020202020204" pitchFamily="3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74924" y="6387851"/>
            <a:ext cx="5868334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55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Darker Grotesque"/>
                <a:cs typeface="Arial" panose="020B0604020202020204" pitchFamily="34" charset="0"/>
                <a:sym typeface="Darker Grotesque"/>
              </a:rPr>
              <a:t>bondarets.sasha102006@gmail.com</a:t>
            </a:r>
          </a:p>
        </p:txBody>
      </p:sp>
      <p:sp>
        <p:nvSpPr>
          <p:cNvPr id="16" name="Freeform 16"/>
          <p:cNvSpPr/>
          <p:nvPr/>
        </p:nvSpPr>
        <p:spPr>
          <a:xfrm>
            <a:off x="7527398" y="2577774"/>
            <a:ext cx="577958" cy="577958"/>
          </a:xfrm>
          <a:custGeom>
            <a:avLst/>
            <a:gdLst/>
            <a:ahLst/>
            <a:cxnLst/>
            <a:rect l="l" t="t" r="r" b="b"/>
            <a:pathLst>
              <a:path w="577958" h="577958">
                <a:moveTo>
                  <a:pt x="0" y="0"/>
                </a:moveTo>
                <a:lnTo>
                  <a:pt x="577959" y="0"/>
                </a:lnTo>
                <a:lnTo>
                  <a:pt x="577959" y="577958"/>
                </a:lnTo>
                <a:lnTo>
                  <a:pt x="0" y="5779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78191" t="-86104" r="-256205" b="-91909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</p:spPr>
      </p:sp>
      <p:sp>
        <p:nvSpPr>
          <p:cNvPr id="22" name="TextBox 22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1</a:t>
            </a:r>
            <a:r>
              <a:rPr lang="ru-RU" sz="2800" b="1" dirty="0">
                <a:latin typeface="Arial" panose="020B0604020202020204" pitchFamily="34" charset="0"/>
                <a:ea typeface="Darker Grotesque Bold"/>
                <a:cs typeface="Arial" panose="020B0604020202020204" pitchFamily="34" charset="0"/>
                <a:sym typeface="Darker Grotesque Bold"/>
              </a:rPr>
              <a:t>4</a:t>
            </a:r>
            <a:endParaRPr lang="en-US" sz="2800" b="1" dirty="0">
              <a:latin typeface="Arial" panose="020B0604020202020204" pitchFamily="34" charset="0"/>
              <a:ea typeface="Darker Grotesque Bold"/>
              <a:cs typeface="Arial" panose="020B0604020202020204" pitchFamily="34" charset="0"/>
              <a:sym typeface="Darker Grotesque Bold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DBAE80C-3AB8-4C5F-8A4A-C4C66AD6B7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8353" y="1422161"/>
            <a:ext cx="8018838" cy="80188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1067</Words>
  <Application>Microsoft Office PowerPoint</Application>
  <PresentationFormat>Произвольный</PresentationFormat>
  <Paragraphs>153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Calibri</vt:lpstr>
      <vt:lpstr>Cy Grotesk Key</vt:lpstr>
      <vt:lpstr>Darker Grotesque Bold</vt:lpstr>
      <vt:lpstr>Arial</vt:lpstr>
      <vt:lpstr>Arial Black</vt:lpstr>
      <vt:lpstr>Darker Grotesque</vt:lpstr>
      <vt:lpstr>Trebuchet MS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ZANAX</dc:creator>
  <cp:lastModifiedBy>Алексей Захаренко</cp:lastModifiedBy>
  <cp:revision>19</cp:revision>
  <dcterms:created xsi:type="dcterms:W3CDTF">2006-08-16T00:00:00Z</dcterms:created>
  <dcterms:modified xsi:type="dcterms:W3CDTF">2025-10-14T16:20:44Z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D9C262696ABF4EF6A9F4904D79CA06CE_13</vt:lpwstr>
  </property>
  <property fmtid="{D5CDD505-2E9C-101B-9397-08002B2CF9AE}" pid="3" name="KSOProductBuildVer">
    <vt:lpwstr>1049-12.2.0.22549</vt:lpwstr>
  </property>
</Properties>
</file>