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78" r:id="rId7"/>
    <p:sldId id="262" r:id="rId8"/>
    <p:sldId id="272" r:id="rId9"/>
    <p:sldId id="263" r:id="rId10"/>
    <p:sldId id="277" r:id="rId11"/>
    <p:sldId id="264" r:id="rId12"/>
    <p:sldId id="276" r:id="rId13"/>
    <p:sldId id="279" r:id="rId14"/>
    <p:sldId id="265" r:id="rId15"/>
    <p:sldId id="266" r:id="rId16"/>
    <p:sldId id="267" r:id="rId17"/>
    <p:sldId id="268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94BE92-7E67-452B-BCFC-8FCD99A39031}">
  <a:tblStyle styleId="{C894BE92-7E67-452B-BCFC-8FCD99A3903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1633" autoAdjust="0"/>
  </p:normalViewPr>
  <p:slideViewPr>
    <p:cSldViewPr snapToGrid="0">
      <p:cViewPr varScale="1">
        <p:scale>
          <a:sx n="98" d="100"/>
          <a:sy n="98" d="100"/>
        </p:scale>
        <p:origin x="6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3" Type="http://schemas.openxmlformats.org/officeDocument/2006/relationships/slide" Target="slides/slide1.xml" /><Relationship Id="rId21" Type="http://schemas.openxmlformats.org/officeDocument/2006/relationships/viewProps" Target="view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tableStyles" Target="tableStyles.xml" /><Relationship Id="rId10" Type="http://schemas.openxmlformats.org/officeDocument/2006/relationships/slide" Target="slides/slide8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7574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850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3055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2083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8626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8630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4693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8125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5110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4024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0474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278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2872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085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02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207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07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 /><Relationship Id="rId3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6.xml" /><Relationship Id="rId2" Type="http://schemas.openxmlformats.org/officeDocument/2006/relationships/slideLayout" Target="../slideLayouts/slideLayout11.xml" /><Relationship Id="rId1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5.xml" /><Relationship Id="rId11" Type="http://schemas.openxmlformats.org/officeDocument/2006/relationships/theme" Target="../theme/theme2.xml" /><Relationship Id="rId5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0.xml" /><Relationship Id="rId5" Type="http://schemas.openxmlformats.org/officeDocument/2006/relationships/image" Target="../media/image10.jpe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4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9.jpg" /><Relationship Id="rId4" Type="http://schemas.openxmlformats.org/officeDocument/2006/relationships/image" Target="../media/image18.jp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0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3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5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01719" y="838509"/>
            <a:ext cx="46557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200" dirty="0">
                <a:solidFill>
                  <a:schemeClr val="dk1"/>
                </a:solidFill>
              </a:rPr>
              <a:t>Заполярный гостинец</a:t>
            </a:r>
            <a:endParaRPr sz="3200" dirty="0"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1"/>
          </p:nvPr>
        </p:nvSpPr>
        <p:spPr>
          <a:xfrm>
            <a:off x="551793" y="1959178"/>
            <a:ext cx="3925614" cy="141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2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«Цукаты из морской капусты»</a:t>
            </a:r>
            <a:endParaRPr lang="en-US" sz="20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" sz="16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Arial"/>
              </a:rPr>
              <a:t>Гастрономическ</a:t>
            </a:r>
            <a:r>
              <a:rPr lang="ru-RU" sz="1600" dirty="0" err="1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Arial"/>
              </a:rPr>
              <a:t>ая</a:t>
            </a:r>
            <a:r>
              <a:rPr lang="ru" sz="16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Arial"/>
              </a:rPr>
              <a:t> сувенирная продукция из ламинарии</a:t>
            </a:r>
            <a:endParaRPr lang="en-US" sz="1600" dirty="0">
              <a:solidFill>
                <a:schemeClr val="bg2"/>
              </a:solidFill>
              <a:latin typeface="Raleway SemiBold"/>
              <a:ea typeface="Raleway SemiBold"/>
              <a:cs typeface="Raleway SemiBold"/>
              <a:sym typeface="Arial"/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244366" y="1541405"/>
            <a:ext cx="3760075" cy="344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" sz="1400" i="1" dirty="0">
                <a:solidFill>
                  <a:schemeClr val="dk1"/>
                </a:solidFill>
              </a:rPr>
              <a:t>Недостаточно развит рынок сувенирной гастрономической продукции Мурманской области</a:t>
            </a:r>
            <a:r>
              <a:rPr lang="en-US" sz="1400" i="1" dirty="0">
                <a:solidFill>
                  <a:schemeClr val="dk1"/>
                </a:solidFill>
              </a:rPr>
              <a:t>;</a:t>
            </a:r>
            <a:endParaRPr lang="ru"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1"/>
                </a:solidFill>
              </a:rPr>
              <a:t>Рынок гастрономической сувенирной продукции представлен, в основном, продуктами на основе ягод.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1"/>
                </a:solidFill>
              </a:rPr>
              <a:t>Наш сладкий продукт “Цукаты из морской капусты” позволит решить данные проблемы за счет использования регионального сырья - ламинарии, содержащей в своем составе йод.</a:t>
            </a:r>
            <a:endParaRPr sz="1400" dirty="0">
              <a:solidFill>
                <a:schemeClr val="dk1"/>
              </a:solidFill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4590843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2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AutoShape 4" descr="Лучшие сувениры Серебряного ожерелья: что привезти из поездки —  туристический портал Русь Новгород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savkinakn2\Desktop\e3f4c6510f0cc58a159c9275af8827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017" y="878954"/>
            <a:ext cx="2906358" cy="411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42;p27">
            <a:extLst>
              <a:ext uri="{FF2B5EF4-FFF2-40B4-BE49-F238E27FC236}">
                <a16:creationId xmlns:a16="http://schemas.microsoft.com/office/drawing/2014/main" id="{601B8430-F996-DEEE-BF36-E6ADE4D0494B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1213562" y="770672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 dirty="0">
                <a:sym typeface="Arial"/>
              </a:rPr>
              <a:t>ЦЕЛЕВАЯ АУДИТОРИЯ</a:t>
            </a:r>
            <a:endParaRPr sz="2000" dirty="0">
              <a:sym typeface="Arial"/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-63842" y="1458572"/>
            <a:ext cx="3547271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Потенциальными потребителями продукции являются люди, желающие разнообразить свой гастрономический опыт и попробовать ламинарию.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10" y="3083492"/>
            <a:ext cx="4412751" cy="18058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655" y="582319"/>
            <a:ext cx="3577540" cy="19894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654" y="2864041"/>
            <a:ext cx="3614531" cy="2062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1144718" y="770668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 dirty="0">
                <a:solidFill>
                  <a:schemeClr val="dk1"/>
                </a:solidFill>
              </a:rPr>
              <a:t>ПРОБЛЕМА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401716" y="1707897"/>
            <a:ext cx="4199305" cy="234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Проблемы клиента, которые решает наша продукция: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None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1) недостаточно широкий ассортимент гастрономической сувенирной кондитерской продукции;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indent="0">
              <a:buClr>
                <a:srgbClr val="132C40"/>
              </a:buClr>
              <a:buSzPts val="1800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2) недостаточно приемлемые вкусовые характеристики, представленной на рынке продукции.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savkinakn2\Desktop\scale_12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31" y="832687"/>
            <a:ext cx="3512195" cy="367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1205679" y="770668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 dirty="0">
                <a:solidFill>
                  <a:schemeClr val="dk1"/>
                </a:solidFill>
              </a:rPr>
              <a:t>РЕШЕНИЕ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34" name="AutoShape 2" descr="blob:https://web.whatsapp.com/0e39027a-1062-4e47-944b-6069699d580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blob:https://web.whatsapp.com/0e39027a-1062-4e47-944b-6069699d580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Google Shape;183;p30">
            <a:extLst>
              <a:ext uri="{FF2B5EF4-FFF2-40B4-BE49-F238E27FC236}">
                <a16:creationId xmlns:a16="http://schemas.microsoft.com/office/drawing/2014/main" id="{435D11BE-37FC-A354-5F2E-0B6B33032F76}"/>
              </a:ext>
            </a:extLst>
          </p:cNvPr>
          <p:cNvSpPr txBox="1"/>
          <p:nvPr/>
        </p:nvSpPr>
        <p:spPr>
          <a:xfrm>
            <a:off x="456818" y="1465156"/>
            <a:ext cx="3594930" cy="3519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b="1" dirty="0">
                <a:solidFill>
                  <a:srgbClr val="132C40"/>
                </a:solidFill>
                <a:sym typeface="Raleway"/>
              </a:rPr>
              <a:t>Мы</a:t>
            </a:r>
            <a:r>
              <a:rPr lang="ru-RU" dirty="0">
                <a:solidFill>
                  <a:srgbClr val="132C40"/>
                </a:solidFill>
                <a:sym typeface="Raleway"/>
              </a:rPr>
              <a:t>, команда «Заполярный гостинец»,</a:t>
            </a:r>
          </a:p>
          <a:p>
            <a:r>
              <a:rPr lang="ru-RU" b="1" dirty="0">
                <a:solidFill>
                  <a:srgbClr val="132C40"/>
                </a:solidFill>
                <a:sym typeface="Raleway"/>
              </a:rPr>
              <a:t>помогаем клиентам</a:t>
            </a:r>
            <a:r>
              <a:rPr lang="ru-RU" dirty="0">
                <a:solidFill>
                  <a:srgbClr val="132C40"/>
                </a:solidFill>
                <a:sym typeface="Raleway"/>
              </a:rPr>
              <a:t>: туристам и жителям Мурманской области</a:t>
            </a:r>
          </a:p>
          <a:p>
            <a:r>
              <a:rPr lang="ru-RU" b="1" dirty="0">
                <a:solidFill>
                  <a:srgbClr val="132C40"/>
                </a:solidFill>
                <a:sym typeface="Raleway"/>
              </a:rPr>
              <a:t>решать проблему </a:t>
            </a:r>
            <a:r>
              <a:rPr lang="ru-RU" dirty="0">
                <a:solidFill>
                  <a:srgbClr val="132C40"/>
                </a:solidFill>
                <a:sym typeface="Raleway"/>
              </a:rPr>
              <a:t>недостаточного разнообразия гастрономической сувенирной продукции и недостаточно высоких органолептических характеристик продукции из ламинарии, представленной на рынке</a:t>
            </a:r>
          </a:p>
          <a:p>
            <a:r>
              <a:rPr lang="ru-RU" b="1" dirty="0">
                <a:solidFill>
                  <a:srgbClr val="132C40"/>
                </a:solidFill>
                <a:sym typeface="Raleway"/>
              </a:rPr>
              <a:t>с помощью </a:t>
            </a:r>
            <a:r>
              <a:rPr lang="ru-RU" dirty="0">
                <a:solidFill>
                  <a:srgbClr val="132C40"/>
                </a:solidFill>
                <a:sym typeface="Raleway"/>
              </a:rPr>
              <a:t>технологии производства продукта «Цукаты из морской капусты» </a:t>
            </a:r>
            <a:r>
              <a:rPr lang="ru-RU" b="1" dirty="0">
                <a:solidFill>
                  <a:srgbClr val="132C40"/>
                </a:solidFill>
                <a:sym typeface="Raleway"/>
              </a:rPr>
              <a:t>и получать </a:t>
            </a:r>
            <a:r>
              <a:rPr lang="ru-RU" dirty="0">
                <a:solidFill>
                  <a:srgbClr val="132C40"/>
                </a:solidFill>
                <a:sym typeface="Raleway"/>
              </a:rPr>
              <a:t>более привлекательный вкус, формат, полезный и натуральный состав.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900" dirty="0">
              <a:solidFill>
                <a:srgbClr val="132C40"/>
              </a:solidFill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900" dirty="0">
              <a:solidFill>
                <a:srgbClr val="FF0000"/>
              </a:solidFill>
              <a:sym typeface="Raleway"/>
            </a:endParaRPr>
          </a:p>
        </p:txBody>
      </p:sp>
      <p:pic>
        <p:nvPicPr>
          <p:cNvPr id="3" name="Рисунок 2" descr="Изображение выглядит как текст, дизайн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25235C2F-AC5A-E510-110F-90EB53D1E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19" y="254175"/>
            <a:ext cx="2378592" cy="2378592"/>
          </a:xfrm>
          <a:prstGeom prst="rect">
            <a:avLst/>
          </a:prstGeom>
        </p:spPr>
      </p:pic>
      <p:pic>
        <p:nvPicPr>
          <p:cNvPr id="7" name="Рисунок 6" descr="Изображение выглядит как на открытом воздухе, небо, снег, зима&#10;&#10;Автоматически созданное описание">
            <a:extLst>
              <a:ext uri="{FF2B5EF4-FFF2-40B4-BE49-F238E27FC236}">
                <a16:creationId xmlns:a16="http://schemas.microsoft.com/office/drawing/2014/main" id="{072E2615-D9EF-E18A-D230-5F14FA267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620" y="2918842"/>
            <a:ext cx="3036378" cy="197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3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989816" y="1850428"/>
            <a:ext cx="2326169" cy="163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dirty="0">
                <a:solidFill>
                  <a:srgbClr val="132C40"/>
                </a:solidFill>
              </a:rPr>
              <a:t>Рынок В2С</a:t>
            </a:r>
            <a:r>
              <a:rPr lang="ru" dirty="0">
                <a:solidFill>
                  <a:srgbClr val="132C40"/>
                </a:solidFill>
              </a:rPr>
              <a:t>, представленный туристами и жителями Мурманской области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dirty="0">
              <a:solidFill>
                <a:srgbClr val="132C40"/>
              </a:solidFill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488950" y="831542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</a:rPr>
              <a:t>РЫНОК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4" name="Picture 2" descr="C:\Users\savkinakn2\Desktop\8975034ef4207d86f9db4e8500b8fff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335" y="1044300"/>
            <a:ext cx="4042989" cy="268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525236" y="388857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000" dirty="0"/>
              <a:t>ОБЪЕМ РЫНКА</a:t>
            </a:r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F9C7C2-C9B9-2F57-A24A-3462FFEC8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48" y="1004386"/>
            <a:ext cx="4117648" cy="3676471"/>
          </a:xfrm>
          <a:prstGeom prst="rect">
            <a:avLst/>
          </a:prstGeom>
        </p:spPr>
      </p:pic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712057D3-0A00-BAE9-B88C-A6EFF8278090}"/>
              </a:ext>
            </a:extLst>
          </p:cNvPr>
          <p:cNvCxnSpPr/>
          <p:nvPr/>
        </p:nvCxnSpPr>
        <p:spPr>
          <a:xfrm flipH="1">
            <a:off x="3302000" y="1669143"/>
            <a:ext cx="47098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Google Shape;194;p31">
            <a:extLst>
              <a:ext uri="{FF2B5EF4-FFF2-40B4-BE49-F238E27FC236}">
                <a16:creationId xmlns:a16="http://schemas.microsoft.com/office/drawing/2014/main" id="{0A9EC9A8-F4C1-78C7-8936-84E006B296AA}"/>
              </a:ext>
            </a:extLst>
          </p:cNvPr>
          <p:cNvSpPr txBox="1">
            <a:spLocks/>
          </p:cNvSpPr>
          <p:nvPr/>
        </p:nvSpPr>
        <p:spPr>
          <a:xfrm>
            <a:off x="5917046" y="1133616"/>
            <a:ext cx="2113558" cy="85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en-US" sz="1400" dirty="0">
                <a:solidFill>
                  <a:schemeClr val="dk1"/>
                </a:solidFill>
              </a:rPr>
              <a:t>2,7 </a:t>
            </a:r>
            <a:r>
              <a:rPr lang="ru-RU" sz="1400" dirty="0">
                <a:solidFill>
                  <a:schemeClr val="dk1"/>
                </a:solidFill>
              </a:rPr>
              <a:t>млн человек / 65 млн руб.</a:t>
            </a:r>
          </a:p>
          <a:p>
            <a:endParaRPr lang="ru-RU" sz="2000" dirty="0">
              <a:solidFill>
                <a:schemeClr val="dk1"/>
              </a:solidFill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6F773F6-48CE-3576-4262-712FEE6D1296}"/>
              </a:ext>
            </a:extLst>
          </p:cNvPr>
          <p:cNvCxnSpPr>
            <a:cxnSpLocks/>
          </p:cNvCxnSpPr>
          <p:nvPr/>
        </p:nvCxnSpPr>
        <p:spPr>
          <a:xfrm flipH="1">
            <a:off x="3302000" y="2402114"/>
            <a:ext cx="474732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F646B18-655E-261A-6FE7-C8A2772AE8EF}"/>
              </a:ext>
            </a:extLst>
          </p:cNvPr>
          <p:cNvCxnSpPr/>
          <p:nvPr/>
        </p:nvCxnSpPr>
        <p:spPr>
          <a:xfrm flipH="1">
            <a:off x="3302000" y="3226308"/>
            <a:ext cx="47098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6C5D169A-3CEB-9FDD-3E22-E7F1EDCCEA96}"/>
              </a:ext>
            </a:extLst>
          </p:cNvPr>
          <p:cNvCxnSpPr>
            <a:cxnSpLocks/>
          </p:cNvCxnSpPr>
          <p:nvPr/>
        </p:nvCxnSpPr>
        <p:spPr>
          <a:xfrm flipH="1">
            <a:off x="3142343" y="3984172"/>
            <a:ext cx="486954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Google Shape;194;p31">
            <a:extLst>
              <a:ext uri="{FF2B5EF4-FFF2-40B4-BE49-F238E27FC236}">
                <a16:creationId xmlns:a16="http://schemas.microsoft.com/office/drawing/2014/main" id="{FA5C0410-0C23-3C8F-9A82-1A6F5B59F3A5}"/>
              </a:ext>
            </a:extLst>
          </p:cNvPr>
          <p:cNvSpPr txBox="1">
            <a:spLocks/>
          </p:cNvSpPr>
          <p:nvPr/>
        </p:nvSpPr>
        <p:spPr>
          <a:xfrm>
            <a:off x="5898328" y="1839294"/>
            <a:ext cx="2113558" cy="73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en-US" sz="1400" dirty="0">
                <a:solidFill>
                  <a:schemeClr val="dk1"/>
                </a:solidFill>
              </a:rPr>
              <a:t>1,2 </a:t>
            </a:r>
            <a:r>
              <a:rPr lang="ru-RU" sz="1400" dirty="0">
                <a:solidFill>
                  <a:schemeClr val="dk1"/>
                </a:solidFill>
              </a:rPr>
              <a:t>млн человек / 26,7 млн руб.</a:t>
            </a:r>
          </a:p>
          <a:p>
            <a:endParaRPr lang="ru-RU" sz="1200" dirty="0">
              <a:solidFill>
                <a:schemeClr val="dk1"/>
              </a:solidFill>
            </a:endParaRPr>
          </a:p>
        </p:txBody>
      </p:sp>
      <p:sp>
        <p:nvSpPr>
          <p:cNvPr id="31" name="Google Shape;194;p31">
            <a:extLst>
              <a:ext uri="{FF2B5EF4-FFF2-40B4-BE49-F238E27FC236}">
                <a16:creationId xmlns:a16="http://schemas.microsoft.com/office/drawing/2014/main" id="{78277A72-D924-EC22-2E64-6DCD667501BA}"/>
              </a:ext>
            </a:extLst>
          </p:cNvPr>
          <p:cNvSpPr txBox="1">
            <a:spLocks/>
          </p:cNvSpPr>
          <p:nvPr/>
        </p:nvSpPr>
        <p:spPr>
          <a:xfrm>
            <a:off x="5898328" y="2654775"/>
            <a:ext cx="2113558" cy="54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en-US" sz="1050" dirty="0">
                <a:solidFill>
                  <a:srgbClr val="132C40"/>
                </a:solidFill>
              </a:rPr>
              <a:t> </a:t>
            </a:r>
            <a:r>
              <a:rPr lang="en-US" sz="1400" dirty="0">
                <a:solidFill>
                  <a:schemeClr val="dk1"/>
                </a:solidFill>
              </a:rPr>
              <a:t>1 </a:t>
            </a:r>
            <a:r>
              <a:rPr lang="ru-RU" sz="1400" dirty="0">
                <a:solidFill>
                  <a:schemeClr val="dk1"/>
                </a:solidFill>
              </a:rPr>
              <a:t>млн  человек / 26 млн руб.</a:t>
            </a:r>
          </a:p>
        </p:txBody>
      </p:sp>
      <p:sp>
        <p:nvSpPr>
          <p:cNvPr id="32" name="Google Shape;194;p31">
            <a:extLst>
              <a:ext uri="{FF2B5EF4-FFF2-40B4-BE49-F238E27FC236}">
                <a16:creationId xmlns:a16="http://schemas.microsoft.com/office/drawing/2014/main" id="{42C504A3-CD26-4110-A32A-7BA92F5DE30B}"/>
              </a:ext>
            </a:extLst>
          </p:cNvPr>
          <p:cNvSpPr txBox="1">
            <a:spLocks/>
          </p:cNvSpPr>
          <p:nvPr/>
        </p:nvSpPr>
        <p:spPr>
          <a:xfrm>
            <a:off x="5935764" y="3428922"/>
            <a:ext cx="2113558" cy="85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1400" dirty="0">
                <a:solidFill>
                  <a:schemeClr val="dk1"/>
                </a:solidFill>
              </a:rPr>
              <a:t>54 тыс. человек / 13 млн руб.</a:t>
            </a:r>
          </a:p>
          <a:p>
            <a:endParaRPr lang="ru-RU" sz="2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5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401716" y="526201"/>
            <a:ext cx="2846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</a:rPr>
              <a:t>КОНКУРЕНТЫ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724" r="839"/>
          <a:stretch/>
        </p:blipFill>
        <p:spPr>
          <a:xfrm>
            <a:off x="169388" y="1400753"/>
            <a:ext cx="4177941" cy="29306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27745"/>
            <a:ext cx="4049209" cy="28811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401716" y="526201"/>
            <a:ext cx="2846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</a:rPr>
              <a:t>КОНКУРЕНТЫ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47A023-2A6D-B4B9-1EFC-46394894B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6189"/>
            <a:ext cx="4274457" cy="30020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686A50-EBEC-FF58-4623-CD8B3AA8F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76859"/>
            <a:ext cx="4143829" cy="29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59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/>
        </p:nvSpPr>
        <p:spPr>
          <a:xfrm>
            <a:off x="218458" y="1474699"/>
            <a:ext cx="3975072" cy="241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endParaRPr lang="ru-RU" dirty="0">
              <a:solidFill>
                <a:srgbClr val="132C40"/>
              </a:solidFill>
              <a:sym typeface="Raleway"/>
            </a:endParaRPr>
          </a:p>
          <a:p>
            <a:pPr>
              <a:lnSpc>
                <a:spcPct val="115000"/>
              </a:lnSpc>
              <a:buSzPts val="1200"/>
            </a:pPr>
            <a:r>
              <a:rPr lang="ru-RU" dirty="0">
                <a:solidFill>
                  <a:srgbClr val="132C40"/>
                </a:solidFill>
                <a:sym typeface="Raleway"/>
              </a:rPr>
              <a:t>Основное направление деятельности – р</a:t>
            </a:r>
            <a:r>
              <a:rPr lang="ru-RU" dirty="0">
                <a:solidFill>
                  <a:srgbClr val="132C40"/>
                </a:solidFill>
              </a:rPr>
              <a:t>азработка и реализация гастрономической сувенирной кондитерской продукции “Цукаты из морской капусты”.</a:t>
            </a:r>
          </a:p>
          <a:p>
            <a:pPr>
              <a:lnSpc>
                <a:spcPct val="115000"/>
              </a:lnSpc>
              <a:buSzPts val="1200"/>
            </a:pPr>
            <a:br>
              <a:rPr lang="ru-RU" dirty="0">
                <a:solidFill>
                  <a:srgbClr val="132C40"/>
                </a:solidFill>
                <a:sym typeface="Raleway"/>
              </a:rPr>
            </a:br>
            <a:r>
              <a:rPr lang="ru-RU" dirty="0">
                <a:solidFill>
                  <a:srgbClr val="132C40"/>
                </a:solidFill>
                <a:sym typeface="Raleway"/>
              </a:rPr>
              <a:t>Доходы: реализация продукции в аэропортах, гостиницах, на туристических мероприятиях.</a:t>
            </a:r>
            <a:endParaRPr dirty="0">
              <a:solidFill>
                <a:srgbClr val="132C40"/>
              </a:solidFill>
              <a:sym typeface="Raleway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01719" y="470099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</a:rPr>
              <a:t>БИЗНЕС-МОДЕЛЬ</a:t>
            </a:r>
            <a:r>
              <a:rPr lang="ru" sz="3000" dirty="0">
                <a:solidFill>
                  <a:schemeClr val="lt1"/>
                </a:solidFill>
              </a:rPr>
              <a:t>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006E88-E5C2-D910-360D-ECA497990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364" y="1218438"/>
            <a:ext cx="4238202" cy="31786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580107" y="654279"/>
            <a:ext cx="465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000" dirty="0">
                <a:solidFill>
                  <a:schemeClr val="dk1"/>
                </a:solidFill>
              </a:rPr>
              <a:t>РАЗРАБОТКА ПРОДУКЦИИ</a:t>
            </a:r>
            <a:endParaRPr lang="ru-RU" sz="2000" dirty="0">
              <a:solidFill>
                <a:schemeClr val="dk1"/>
              </a:solidFill>
              <a:sym typeface="Raleway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59047543-0E43-0C97-ED43-90176C51BC2C}"/>
              </a:ext>
            </a:extLst>
          </p:cNvPr>
          <p:cNvSpPr txBox="1">
            <a:spLocks/>
          </p:cNvSpPr>
          <p:nvPr/>
        </p:nvSpPr>
        <p:spPr>
          <a:xfrm>
            <a:off x="145709" y="2198883"/>
            <a:ext cx="2651954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52400" indent="0">
              <a:buFont typeface="Raleway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  <a:cs typeface="Arial"/>
                <a:sym typeface="Arial"/>
              </a:rPr>
              <a:t>Дегустация опытных образцов и подбор упаковки</a:t>
            </a:r>
            <a:r>
              <a:rPr lang="en-US" sz="1400" dirty="0">
                <a:solidFill>
                  <a:srgbClr val="132C40"/>
                </a:solidFill>
                <a:latin typeface="Arial"/>
                <a:cs typeface="Arial"/>
                <a:sym typeface="Arial"/>
              </a:rPr>
              <a:t>.</a:t>
            </a:r>
            <a:endParaRPr lang="ru-RU" sz="1400" dirty="0">
              <a:solidFill>
                <a:srgbClr val="132C4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" name="Picture 4" descr="C:\Users\savkinakn2\Desktop\IMG_20231129_095357_482.jpg">
            <a:extLst>
              <a:ext uri="{FF2B5EF4-FFF2-40B4-BE49-F238E27FC236}">
                <a16:creationId xmlns:a16="http://schemas.microsoft.com/office/drawing/2014/main" id="{BC750341-B141-15FD-CBBA-8989070FF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719" y="1448319"/>
            <a:ext cx="2517720" cy="33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savkinakn2\Downloads\IMG_20231129_095406_929 (1).jpg">
            <a:extLst>
              <a:ext uri="{FF2B5EF4-FFF2-40B4-BE49-F238E27FC236}">
                <a16:creationId xmlns:a16="http://schemas.microsoft.com/office/drawing/2014/main" id="{5D07D12B-AC9E-B9D4-50FA-5B7D3D799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140" y="754743"/>
            <a:ext cx="2939753" cy="421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253;p36">
            <a:extLst>
              <a:ext uri="{FF2B5EF4-FFF2-40B4-BE49-F238E27FC236}">
                <a16:creationId xmlns:a16="http://schemas.microsoft.com/office/drawing/2014/main" id="{5814EE30-A959-1E32-C76C-0B8A1ECC885A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000" dirty="0">
                <a:solidFill>
                  <a:schemeClr val="lt1"/>
                </a:solidFill>
                <a:sym typeface="Helvetica Neue"/>
              </a:rPr>
              <a:t>12</a:t>
            </a:r>
            <a:endParaRPr sz="1000" dirty="0">
              <a:solidFill>
                <a:schemeClr val="lt1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3691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34CD99E-3E56-4B2A-ED1A-808746A3C99A}"/>
              </a:ext>
            </a:extLst>
          </p:cNvPr>
          <p:cNvSpPr txBox="1">
            <a:spLocks/>
          </p:cNvSpPr>
          <p:nvPr/>
        </p:nvSpPr>
        <p:spPr>
          <a:xfrm>
            <a:off x="526674" y="322204"/>
            <a:ext cx="79761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2000" dirty="0">
                <a:solidFill>
                  <a:schemeClr val="dk1"/>
                </a:solidFill>
              </a:rPr>
              <a:t>РЕКЛАМА И ЭКОНОМИЧЕСКИЕ ПОКАЗАТЕЛИ</a:t>
            </a:r>
          </a:p>
        </p:txBody>
      </p:sp>
      <p:pic>
        <p:nvPicPr>
          <p:cNvPr id="8" name="Picture 2" descr="E:\2023-2024 (3 курс аспирантуры)\Конференции, выступления\Акселератор сентябрь-декабрь 2023\29.11.23\5.png">
            <a:extLst>
              <a:ext uri="{FF2B5EF4-FFF2-40B4-BE49-F238E27FC236}">
                <a16:creationId xmlns:a16="http://schemas.microsoft.com/office/drawing/2014/main" id="{C5A478FD-C3EE-859A-500A-1CDBF6092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88" y="2238801"/>
            <a:ext cx="4107760" cy="257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216;p33">
            <a:extLst>
              <a:ext uri="{FF2B5EF4-FFF2-40B4-BE49-F238E27FC236}">
                <a16:creationId xmlns:a16="http://schemas.microsoft.com/office/drawing/2014/main" id="{9CBC00F6-AA0D-355C-826F-327C77779704}"/>
              </a:ext>
            </a:extLst>
          </p:cNvPr>
          <p:cNvSpPr txBox="1"/>
          <p:nvPr/>
        </p:nvSpPr>
        <p:spPr>
          <a:xfrm>
            <a:off x="198260" y="1556018"/>
            <a:ext cx="2569028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b="1" dirty="0">
                <a:solidFill>
                  <a:srgbClr val="132C40"/>
                </a:solidFill>
                <a:sym typeface="Raleway"/>
              </a:rPr>
              <a:t>Конверсия: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dirty="0">
                <a:solidFill>
                  <a:srgbClr val="132C40"/>
                </a:solidFill>
                <a:sym typeface="Raleway"/>
              </a:rPr>
              <a:t>=13000/400000*100=</a:t>
            </a:r>
            <a:r>
              <a:rPr lang="ru-RU" dirty="0">
                <a:solidFill>
                  <a:srgbClr val="132C40"/>
                </a:solidFill>
              </a:rPr>
              <a:t>3,25 %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b="1" dirty="0">
                <a:solidFill>
                  <a:srgbClr val="132C40"/>
                </a:solidFill>
                <a:sym typeface="Raleway"/>
              </a:rPr>
              <a:t>САС (стоимость привлечения клиента)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dirty="0">
                <a:solidFill>
                  <a:srgbClr val="132C40"/>
                </a:solidFill>
                <a:sym typeface="Raleway"/>
              </a:rPr>
              <a:t>=3000/13 = 230 </a:t>
            </a:r>
            <a:r>
              <a:rPr lang="ru-RU" dirty="0" err="1">
                <a:solidFill>
                  <a:srgbClr val="132C40"/>
                </a:solidFill>
                <a:sym typeface="Raleway"/>
              </a:rPr>
              <a:t>руб</a:t>
            </a:r>
            <a:endParaRPr dirty="0">
              <a:solidFill>
                <a:srgbClr val="132C40"/>
              </a:solidFill>
              <a:sym typeface="Raleway"/>
            </a:endParaRPr>
          </a:p>
        </p:txBody>
      </p:sp>
      <p:pic>
        <p:nvPicPr>
          <p:cNvPr id="10" name="Рисунок 9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34F9EB61-1D9A-393B-9C06-8A16C1C5D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9328" y="756181"/>
            <a:ext cx="1684571" cy="2811194"/>
          </a:xfrm>
          <a:prstGeom prst="rect">
            <a:avLst/>
          </a:prstGeom>
        </p:spPr>
      </p:pic>
      <p:sp>
        <p:nvSpPr>
          <p:cNvPr id="11" name="Google Shape;253;p36">
            <a:extLst>
              <a:ext uri="{FF2B5EF4-FFF2-40B4-BE49-F238E27FC236}">
                <a16:creationId xmlns:a16="http://schemas.microsoft.com/office/drawing/2014/main" id="{8BFDDF20-26DD-3E90-8AB7-255BB734D119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000" dirty="0">
                <a:solidFill>
                  <a:schemeClr val="lt1"/>
                </a:solidFill>
                <a:sym typeface="Helvetica Neue"/>
              </a:rPr>
              <a:t>13</a:t>
            </a:r>
            <a:endParaRPr sz="1000" dirty="0">
              <a:solidFill>
                <a:schemeClr val="lt1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00527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580107" y="654279"/>
            <a:ext cx="465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  <a:sym typeface="Raleway"/>
              </a:rPr>
              <a:t>ТЕКУЩИЕ РЕЗУЛЬТАТЫ</a:t>
            </a:r>
            <a:endParaRPr sz="2000" dirty="0">
              <a:solidFill>
                <a:schemeClr val="dk1"/>
              </a:solidFill>
              <a:sym typeface="Raleway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1"/>
          </p:nvPr>
        </p:nvSpPr>
        <p:spPr>
          <a:xfrm>
            <a:off x="416856" y="1340098"/>
            <a:ext cx="4423658" cy="380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Создание команды;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Распределение ролей в коллективе;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Выявление проблемы, генерирование идеи для ее решения;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Анализ целевой аудитории;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Анализ рынка, конкурентов;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Опрос потенциальных потребителей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lang="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Font typeface="Raleway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Разработка первичной рецептуры;</a:t>
            </a:r>
            <a:endParaRPr lang="ru-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Составление карт рынка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lang="ru-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Оптимизация рецептуры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lang="ru-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Выбор упаковки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lang="ru-RU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Выбор рекламы и расчет экономических показателей.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A67DD0-F7F6-CBE6-E830-C43BC50B6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953" y="1611086"/>
            <a:ext cx="2587180" cy="3449574"/>
          </a:xfrm>
          <a:prstGeom prst="rect">
            <a:avLst/>
          </a:prstGeom>
        </p:spPr>
      </p:pic>
      <p:sp>
        <p:nvSpPr>
          <p:cNvPr id="3" name="Google Shape;253;p36">
            <a:extLst>
              <a:ext uri="{FF2B5EF4-FFF2-40B4-BE49-F238E27FC236}">
                <a16:creationId xmlns:a16="http://schemas.microsoft.com/office/drawing/2014/main" id="{9F5BD1E2-E487-4AD4-B9CE-E99B569DAD6E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000" dirty="0">
                <a:solidFill>
                  <a:schemeClr val="lt1"/>
                </a:solidFill>
                <a:sym typeface="Helvetica Neue"/>
              </a:rPr>
              <a:t>14</a:t>
            </a:r>
            <a:endParaRPr sz="1000" dirty="0">
              <a:solidFill>
                <a:schemeClr val="lt1"/>
              </a:solidFill>
              <a:sym typeface="Helvetica Neue"/>
            </a:endParaRPr>
          </a:p>
        </p:txBody>
      </p:sp>
      <p:sp>
        <p:nvSpPr>
          <p:cNvPr id="4" name="Google Shape;230;p34">
            <a:extLst>
              <a:ext uri="{FF2B5EF4-FFF2-40B4-BE49-F238E27FC236}">
                <a16:creationId xmlns:a16="http://schemas.microsoft.com/office/drawing/2014/main" id="{83B37083-A057-3DDD-4CA6-1ACD15672F49}"/>
              </a:ext>
            </a:extLst>
          </p:cNvPr>
          <p:cNvSpPr txBox="1">
            <a:spLocks/>
          </p:cNvSpPr>
          <p:nvPr/>
        </p:nvSpPr>
        <p:spPr>
          <a:xfrm>
            <a:off x="5614966" y="377280"/>
            <a:ext cx="3053218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52400" indent="0">
              <a:spcBef>
                <a:spcPts val="1200"/>
              </a:spcBef>
              <a:buNone/>
            </a:pPr>
            <a:r>
              <a:rPr lang="ru-RU" sz="20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 SemiBold"/>
                <a:sym typeface="Arial"/>
              </a:rPr>
              <a:t>ПРОДУКТ ГОТОВ К ВЫВОДУ НА РЫНОК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>
            <a:spLocks noGrp="1"/>
          </p:cNvSpPr>
          <p:nvPr>
            <p:ph type="title"/>
          </p:nvPr>
        </p:nvSpPr>
        <p:spPr>
          <a:xfrm>
            <a:off x="456817" y="355200"/>
            <a:ext cx="465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dk1"/>
                </a:solidFill>
              </a:rPr>
              <a:t>КОМАНДА СТАРТАПА</a:t>
            </a:r>
            <a:endParaRPr sz="2000" dirty="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35"/>
          <p:cNvGraphicFramePr/>
          <p:nvPr>
            <p:extLst>
              <p:ext uri="{D42A27DB-BD31-4B8C-83A1-F6EECF244321}">
                <p14:modId xmlns:p14="http://schemas.microsoft.com/office/powerpoint/2010/main" val="223776109"/>
              </p:ext>
            </p:extLst>
          </p:nvPr>
        </p:nvGraphicFramePr>
        <p:xfrm>
          <a:off x="2165336" y="966359"/>
          <a:ext cx="4415210" cy="3934788"/>
        </p:xfrm>
        <a:graphic>
          <a:graphicData uri="http://schemas.openxmlformats.org/drawingml/2006/table">
            <a:tbl>
              <a:tblPr>
                <a:noFill/>
                <a:tableStyleId>{C894BE92-7E67-452B-BCFC-8FCD99A39031}</a:tableStyleId>
              </a:tblPr>
              <a:tblGrid>
                <a:gridCol w="2207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2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3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</a:t>
                      </a:r>
                      <a:r>
                        <a:rPr lang="en-US" sz="14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ceo</a:t>
                      </a:r>
                      <a:r>
                        <a:rPr lang="en-US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Савкина Ксения Николаевна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7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</a:t>
                      </a:r>
                      <a:r>
                        <a:rPr lang="en-US" sz="14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cto</a:t>
                      </a:r>
                      <a:r>
                        <a:rPr lang="en-US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Симутина Надежда Николаевна 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</a:t>
                      </a:r>
                      <a:r>
                        <a:rPr lang="en-US" sz="14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mo</a:t>
                      </a:r>
                      <a:r>
                        <a:rPr lang="en-US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Новожилов Максим Петрович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8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lang="ru-RU"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Гроховский Владимир Александрович, Мищенко</a:t>
                      </a:r>
                      <a:r>
                        <a:rPr lang="ru" sz="14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Виктория</a:t>
                      </a: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Викторовна</a:t>
                      </a:r>
                      <a:endParaRPr sz="14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Петров Борис Федорович</a:t>
                      </a:r>
                      <a:endParaRPr sz="14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1" name="Google Shape;24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>
            <a:spLocks noGrp="1"/>
          </p:cNvSpPr>
          <p:nvPr>
            <p:ph type="title"/>
          </p:nvPr>
        </p:nvSpPr>
        <p:spPr>
          <a:xfrm>
            <a:off x="1493247" y="629794"/>
            <a:ext cx="4655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 dirty="0">
                <a:solidFill>
                  <a:schemeClr val="dk1"/>
                </a:solidFill>
              </a:rPr>
              <a:t>ПЛАНЫ РАЗВИТИЯ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1"/>
          </p:nvPr>
        </p:nvSpPr>
        <p:spPr>
          <a:xfrm>
            <a:off x="4810096" y="156312"/>
            <a:ext cx="3156857" cy="2917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</a:rPr>
              <a:t>Планы развития, основные укрупненные задачи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</a:rPr>
              <a:t>: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Организовать сбыт продукции;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Совершить не менее 10 продаж;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Улучшить упаковку. 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3" name="Google Shape;25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A4645A-8745-995C-6D12-E46D88D62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16" y="1813712"/>
            <a:ext cx="3923913" cy="2519505"/>
          </a:xfrm>
          <a:prstGeom prst="rect">
            <a:avLst/>
          </a:prstGeom>
        </p:spPr>
      </p:pic>
      <p:graphicFrame>
        <p:nvGraphicFramePr>
          <p:cNvPr id="13" name="Google Shape;266;p36"/>
          <p:cNvGraphicFramePr/>
          <p:nvPr>
            <p:extLst>
              <p:ext uri="{D42A27DB-BD31-4B8C-83A1-F6EECF244321}">
                <p14:modId xmlns:p14="http://schemas.microsoft.com/office/powerpoint/2010/main" val="3967935494"/>
              </p:ext>
            </p:extLst>
          </p:nvPr>
        </p:nvGraphicFramePr>
        <p:xfrm>
          <a:off x="4470158" y="2285660"/>
          <a:ext cx="4236097" cy="2072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58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Сертификация продукции, утверждение документации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Симутина Н.Н.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февраль 2024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 сбыта продукции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Новожилов М.П.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март 2024</a:t>
                      </a:r>
                      <a:endParaRPr lang="ru-RU" dirty="0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Доработка и улучшение упаковки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Савкина К.Н.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май 2024</a:t>
                      </a:r>
                      <a:endParaRPr lang="ru-RU" dirty="0">
                        <a:effectLst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>
            <a:spLocks noGrp="1"/>
          </p:cNvSpPr>
          <p:nvPr>
            <p:ph type="title"/>
          </p:nvPr>
        </p:nvSpPr>
        <p:spPr>
          <a:xfrm>
            <a:off x="1258202" y="656231"/>
            <a:ext cx="2974751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 dirty="0">
                <a:solidFill>
                  <a:schemeClr val="dk1"/>
                </a:solidFill>
              </a:rPr>
              <a:t>КОНТАКТЫ ЛИДЕРА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66" name="Google Shape;266;p37"/>
          <p:cNvSpPr txBox="1">
            <a:spLocks noGrp="1"/>
          </p:cNvSpPr>
          <p:nvPr>
            <p:ph type="body" idx="1"/>
          </p:nvPr>
        </p:nvSpPr>
        <p:spPr>
          <a:xfrm>
            <a:off x="198319" y="1817584"/>
            <a:ext cx="4125456" cy="251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Савкина Ксения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Николаевна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Тел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89215105653 </a:t>
            </a:r>
            <a:endParaRPr lang="en-US"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r>
              <a:rPr lang="ru-RU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savkinakn2@mstu.edu.ru</a:t>
            </a: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" name="Google Shape;26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3" t="26367" r="17417" b="25094"/>
          <a:stretch/>
        </p:blipFill>
        <p:spPr>
          <a:xfrm>
            <a:off x="5011764" y="490530"/>
            <a:ext cx="2869409" cy="40775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451</Words>
  <Application>Microsoft Office PowerPoint</Application>
  <PresentationFormat>Экран (16:9)</PresentationFormat>
  <Paragraphs>103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Simple Light</vt:lpstr>
      <vt:lpstr>Simple Light</vt:lpstr>
      <vt:lpstr>Заполярный гостинец</vt:lpstr>
      <vt:lpstr>Презентация PowerPoint</vt:lpstr>
      <vt:lpstr>ЦЕЛЕВАЯ АУДИТОРИЯ</vt:lpstr>
      <vt:lpstr>ПРОБЛЕМА</vt:lpstr>
      <vt:lpstr>РЕШЕНИЕ</vt:lpstr>
      <vt:lpstr>РЫНОК</vt:lpstr>
      <vt:lpstr>ОБЪЕМ РЫНКА</vt:lpstr>
      <vt:lpstr>КОНКУРЕНТЫ</vt:lpstr>
      <vt:lpstr>КОНКУРЕНТЫ</vt:lpstr>
      <vt:lpstr>БИЗНЕС-МОДЕЛЬ*</vt:lpstr>
      <vt:lpstr>РАЗРАБОТКА ПРОДУКЦИИ</vt:lpstr>
      <vt:lpstr>Презентация PowerPoint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Заполярный гостинец</dc:title>
  <dc:creator>Савкина Ксения Николаевна</dc:creator>
  <cp:lastModifiedBy>Ксения Cавкина</cp:lastModifiedBy>
  <cp:revision>62</cp:revision>
  <dcterms:modified xsi:type="dcterms:W3CDTF">2023-12-05T12:10:01Z</dcterms:modified>
</cp:coreProperties>
</file>