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99" r:id="rId10"/>
    <p:sldId id="304" r:id="rId11"/>
    <p:sldId id="301" r:id="rId12"/>
    <p:sldId id="300" r:id="rId13"/>
    <p:sldId id="305" r:id="rId14"/>
    <p:sldId id="308" r:id="rId15"/>
    <p:sldId id="290" r:id="rId16"/>
    <p:sldId id="291" r:id="rId17"/>
    <p:sldId id="302" r:id="rId18"/>
    <p:sldId id="306" r:id="rId19"/>
    <p:sldId id="264" r:id="rId20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E9EFF7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9" autoAdjust="0"/>
    <p:restoredTop sz="94269" autoAdjust="0"/>
  </p:normalViewPr>
  <p:slideViewPr>
    <p:cSldViewPr>
      <p:cViewPr varScale="1">
        <p:scale>
          <a:sx n="89" d="100"/>
          <a:sy n="89" d="100"/>
        </p:scale>
        <p:origin x="228" y="60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 smtClean="0"/>
            <a:t>Дети </a:t>
          </a:r>
          <a:endParaRPr lang="ru-RU" sz="40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3600" dirty="0" smtClean="0"/>
            <a:t>Не знают смогут ли они позаботиться о домашнем питомце </a:t>
          </a:r>
          <a:endParaRPr lang="ru-RU" sz="36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Приложения по уходу за домашними животными</a:t>
          </a:r>
          <a:endParaRPr lang="ru-RU" sz="2400" dirty="0">
            <a:solidFill>
              <a:schemeClr val="tx1"/>
            </a:solidFill>
            <a:latin typeface="+mn-lt"/>
          </a:endParaRP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Animal Shelter Simulator</a:t>
          </a:r>
          <a:endParaRPr lang="ru-RU" dirty="0">
            <a:solidFill>
              <a:schemeClr val="tx1"/>
            </a:solidFill>
            <a:latin typeface="+mn-lt"/>
          </a:endParaRP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Консультация у профессионалов</a:t>
          </a:r>
          <a:endParaRPr lang="ru-RU" dirty="0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Понятный интерфейс для детей</a:t>
          </a:r>
          <a:endParaRPr lang="ru-RU" dirty="0"/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F75717C9-811C-4AA8-A101-E4EA83162F66}">
      <dgm:prSet/>
      <dgm:spPr/>
      <dgm:t>
        <a:bodyPr/>
        <a:lstStyle/>
        <a:p>
          <a:r>
            <a:rPr lang="en-US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My talking Tom</a:t>
          </a:r>
          <a:endParaRPr lang="ru-RU" dirty="0" smtClean="0">
            <a:solidFill>
              <a:schemeClr val="tx1"/>
            </a:solidFill>
            <a:latin typeface="+mn-lt"/>
            <a:cs typeface="Arial" panose="020B0604020202020204" pitchFamily="34" charset="0"/>
          </a:endParaRPr>
        </a:p>
      </dgm:t>
    </dgm:pt>
    <dgm:pt modelId="{C2E3ED70-DEEC-4698-AC5C-8EC1BBF74630}" type="parTrans" cxnId="{64DA0598-79C4-4682-99E9-7B66711EF56A}">
      <dgm:prSet/>
      <dgm:spPr/>
      <dgm:t>
        <a:bodyPr/>
        <a:lstStyle/>
        <a:p>
          <a:endParaRPr lang="ru-RU"/>
        </a:p>
      </dgm:t>
    </dgm:pt>
    <dgm:pt modelId="{B054A673-7DC7-4802-9513-6758F04C4DDE}" type="sibTrans" cxnId="{64DA0598-79C4-4682-99E9-7B66711EF56A}">
      <dgm:prSet/>
      <dgm:spPr/>
      <dgm:t>
        <a:bodyPr/>
        <a:lstStyle/>
        <a:p>
          <a:endParaRPr lang="ru-RU"/>
        </a:p>
      </dgm:t>
    </dgm:pt>
    <dgm:pt modelId="{F8636DF0-8578-4F16-923B-0686258356E6}">
      <dgm:prSet/>
      <dgm:spPr/>
      <dgm:t>
        <a:bodyPr/>
        <a:lstStyle/>
        <a:p>
          <a:r>
            <a:rPr lang="en-US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My Corgi: Virtual pet game</a:t>
          </a:r>
          <a:endParaRPr lang="ru-RU" dirty="0">
            <a:solidFill>
              <a:schemeClr val="tx1"/>
            </a:solidFill>
            <a:latin typeface="+mn-lt"/>
            <a:cs typeface="Arial" panose="020B0604020202020204" pitchFamily="34" charset="0"/>
          </a:endParaRPr>
        </a:p>
      </dgm:t>
    </dgm:pt>
    <dgm:pt modelId="{BF5211C5-B523-4FF0-8B82-BA759183607F}" type="parTrans" cxnId="{5D5B21DB-3988-440A-9DF6-FCB90B5060C2}">
      <dgm:prSet/>
      <dgm:spPr/>
      <dgm:t>
        <a:bodyPr/>
        <a:lstStyle/>
        <a:p>
          <a:endParaRPr lang="ru-RU"/>
        </a:p>
      </dgm:t>
    </dgm:pt>
    <dgm:pt modelId="{B3436F41-FD20-4E27-8F01-F337F5F5FF02}" type="sibTrans" cxnId="{5D5B21DB-3988-440A-9DF6-FCB90B5060C2}">
      <dgm:prSet/>
      <dgm:spPr/>
      <dgm:t>
        <a:bodyPr/>
        <a:lstStyle/>
        <a:p>
          <a:endParaRPr lang="ru-RU"/>
        </a:p>
      </dgm:t>
    </dgm:pt>
    <dgm:pt modelId="{C22BFC74-BCCC-4759-9485-A1ABBDE789C0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Оптимальный выбор животных, за которыми можно ухаживать</a:t>
          </a:r>
          <a:endParaRPr lang="ru-RU" dirty="0"/>
        </a:p>
      </dgm:t>
    </dgm:pt>
    <dgm:pt modelId="{CE4D7E7C-9728-418C-863C-A7438F7390A2}" type="parTrans" cxnId="{DA671F3D-9F67-46FF-A4C3-FAF3D92B1BD6}">
      <dgm:prSet/>
      <dgm:spPr/>
      <dgm:t>
        <a:bodyPr/>
        <a:lstStyle/>
        <a:p>
          <a:endParaRPr lang="ru-RU"/>
        </a:p>
      </dgm:t>
    </dgm:pt>
    <dgm:pt modelId="{2497DAA9-E8CF-4FC6-9B2B-9B01A1EC6785}" type="sibTrans" cxnId="{DA671F3D-9F67-46FF-A4C3-FAF3D92B1BD6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671F3D-9F67-46FF-A4C3-FAF3D92B1BD6}" srcId="{C1DCF8D2-41C8-416E-B988-A9BFE3AC37E6}" destId="{C22BFC74-BCCC-4759-9485-A1ABBDE789C0}" srcOrd="2" destOrd="0" parTransId="{CE4D7E7C-9728-418C-863C-A7438F7390A2}" sibTransId="{2497DAA9-E8CF-4FC6-9B2B-9B01A1EC6785}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42A0195D-D7F3-426A-AE06-98767DA8E3B3}" type="presOf" srcId="{F75717C9-811C-4AA8-A101-E4EA83162F66}" destId="{400F4E5D-F016-41EA-97FB-BF5BA36522C2}" srcOrd="0" destOrd="1" presId="urn:microsoft.com/office/officeart/2005/8/layout/hList1"/>
    <dgm:cxn modelId="{81FD3A23-14C8-4C15-AE16-AE3B70F01266}" type="presOf" srcId="{F8636DF0-8578-4F16-923B-0686258356E6}" destId="{400F4E5D-F016-41EA-97FB-BF5BA36522C2}" srcOrd="0" destOrd="2" presId="urn:microsoft.com/office/officeart/2005/8/layout/hList1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A94AA2CD-E4C0-489A-A8BE-EADF412B270D}" type="presOf" srcId="{C22BFC74-BCCC-4759-9485-A1ABBDE789C0}" destId="{0C85A15E-56D2-44B3-8E52-7FFFB1AE2983}" srcOrd="0" destOrd="2" presId="urn:microsoft.com/office/officeart/2005/8/layout/hList1"/>
    <dgm:cxn modelId="{5D5B21DB-3988-440A-9DF6-FCB90B5060C2}" srcId="{FD45624C-83CF-47B9-8EDE-C4DE60E9F279}" destId="{F8636DF0-8578-4F16-923B-0686258356E6}" srcOrd="2" destOrd="0" parTransId="{BF5211C5-B523-4FF0-8B82-BA759183607F}" sibTransId="{B3436F41-FD20-4E27-8F01-F337F5F5FF02}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64DA0598-79C4-4682-99E9-7B66711EF56A}" srcId="{FD45624C-83CF-47B9-8EDE-C4DE60E9F279}" destId="{F75717C9-811C-4AA8-A101-E4EA83162F66}" srcOrd="1" destOrd="0" parTransId="{C2E3ED70-DEEC-4698-AC5C-8EC1BBF74630}" sibTransId="{B054A673-7DC7-4802-9513-6758F04C4DDE}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46707" y="-2193503"/>
          <a:ext cx="142932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600" kern="1200" dirty="0" smtClean="0"/>
            <a:t>Не знают смогут ли они позаботиться о домашнем питомце </a:t>
          </a:r>
          <a:endParaRPr lang="ru-RU" sz="3600" kern="1200" dirty="0"/>
        </a:p>
      </dsp:txBody>
      <dsp:txXfrm rot="-5400000">
        <a:off x="3473665" y="249313"/>
        <a:ext cx="6105632" cy="1289774"/>
      </dsp:txXfrm>
    </dsp:sp>
    <dsp:sp modelId="{25CE82D9-9946-4501-ADAF-4D9AD60E2680}">
      <dsp:nvSpPr>
        <dsp:cNvPr id="0" name=""/>
        <dsp:cNvSpPr/>
      </dsp:nvSpPr>
      <dsp:spPr>
        <a:xfrm>
          <a:off x="0" y="873"/>
          <a:ext cx="3473665" cy="1786652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Дети </a:t>
          </a:r>
          <a:endParaRPr lang="ru-RU" sz="4000" kern="1200" dirty="0"/>
        </a:p>
      </dsp:txBody>
      <dsp:txXfrm>
        <a:off x="87217" y="88090"/>
        <a:ext cx="3299231" cy="16122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320451"/>
          <a:ext cx="3059169" cy="84095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Конкуренты Продукты/Услуги</a:t>
          </a:r>
        </a:p>
      </dsp:txBody>
      <dsp:txXfrm>
        <a:off x="3137" y="320451"/>
        <a:ext cx="3059169" cy="840956"/>
      </dsp:txXfrm>
    </dsp:sp>
    <dsp:sp modelId="{B206DAC4-D1DF-4053-8506-5DE426BC8BEF}">
      <dsp:nvSpPr>
        <dsp:cNvPr id="0" name=""/>
        <dsp:cNvSpPr/>
      </dsp:nvSpPr>
      <dsp:spPr>
        <a:xfrm>
          <a:off x="0" y="1110557"/>
          <a:ext cx="3059169" cy="3278559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Приложения по уходу за домашними животными</a:t>
          </a:r>
          <a:endParaRPr lang="ru-RU" sz="2400" kern="1200" dirty="0">
            <a:solidFill>
              <a:schemeClr val="tx1"/>
            </a:solidFill>
            <a:latin typeface="+mn-lt"/>
          </a:endParaRPr>
        </a:p>
      </dsp:txBody>
      <dsp:txXfrm>
        <a:off x="0" y="1110557"/>
        <a:ext cx="3059169" cy="3278559"/>
      </dsp:txXfrm>
    </dsp:sp>
    <dsp:sp modelId="{34E68AF3-FEED-4A3D-869A-6E2B7BBFBA4D}">
      <dsp:nvSpPr>
        <dsp:cNvPr id="0" name=""/>
        <dsp:cNvSpPr/>
      </dsp:nvSpPr>
      <dsp:spPr>
        <a:xfrm>
          <a:off x="3490590" y="320451"/>
          <a:ext cx="3059169" cy="84095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Фирмы конкуренты</a:t>
          </a:r>
        </a:p>
      </dsp:txBody>
      <dsp:txXfrm>
        <a:off x="3490590" y="320451"/>
        <a:ext cx="3059169" cy="840956"/>
      </dsp:txXfrm>
    </dsp:sp>
    <dsp:sp modelId="{400F4E5D-F016-41EA-97FB-BF5BA36522C2}">
      <dsp:nvSpPr>
        <dsp:cNvPr id="0" name=""/>
        <dsp:cNvSpPr/>
      </dsp:nvSpPr>
      <dsp:spPr>
        <a:xfrm>
          <a:off x="3490590" y="1161408"/>
          <a:ext cx="3059169" cy="3278559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Animal Shelter Simulator</a:t>
          </a:r>
          <a:endParaRPr lang="ru-RU" sz="2400" kern="1200" dirty="0">
            <a:solidFill>
              <a:schemeClr val="tx1"/>
            </a:solidFill>
            <a:latin typeface="+mn-lt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My talking Tom</a:t>
          </a:r>
          <a:endParaRPr lang="ru-RU" sz="2400" kern="1200" dirty="0" smtClean="0">
            <a:solidFill>
              <a:schemeClr val="tx1"/>
            </a:solidFill>
            <a:latin typeface="+mn-lt"/>
            <a:cs typeface="Arial" panose="020B0604020202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My Corgi: Virtual pet game</a:t>
          </a:r>
          <a:endParaRPr lang="ru-RU" sz="2400" kern="1200" dirty="0">
            <a:solidFill>
              <a:schemeClr val="tx1"/>
            </a:solidFill>
            <a:latin typeface="+mn-lt"/>
            <a:cs typeface="Arial" panose="020B0604020202020204" pitchFamily="34" charset="0"/>
          </a:endParaRPr>
        </a:p>
      </dsp:txBody>
      <dsp:txXfrm>
        <a:off x="3490590" y="1161408"/>
        <a:ext cx="3059169" cy="3278559"/>
      </dsp:txXfrm>
    </dsp:sp>
    <dsp:sp modelId="{869E6585-1C72-4E82-914E-39E2C4E28665}">
      <dsp:nvSpPr>
        <dsp:cNvPr id="0" name=""/>
        <dsp:cNvSpPr/>
      </dsp:nvSpPr>
      <dsp:spPr>
        <a:xfrm>
          <a:off x="6981180" y="313488"/>
          <a:ext cx="3059169" cy="84095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Наши преимущества</a:t>
          </a:r>
        </a:p>
      </dsp:txBody>
      <dsp:txXfrm>
        <a:off x="6981180" y="313488"/>
        <a:ext cx="3059169" cy="840956"/>
      </dsp:txXfrm>
    </dsp:sp>
    <dsp:sp modelId="{0C85A15E-56D2-44B3-8E52-7FFFB1AE2983}">
      <dsp:nvSpPr>
        <dsp:cNvPr id="0" name=""/>
        <dsp:cNvSpPr/>
      </dsp:nvSpPr>
      <dsp:spPr>
        <a:xfrm>
          <a:off x="6978043" y="1161408"/>
          <a:ext cx="3059169" cy="3278559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Консультация у профессионалов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Понятный интерфейс для детей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Оптимальный выбор животных, за которыми можно ухаживать</a:t>
          </a:r>
          <a:endParaRPr lang="ru-RU" sz="2400" kern="1200" dirty="0"/>
        </a:p>
      </dsp:txBody>
      <dsp:txXfrm>
        <a:off x="6978043" y="1161408"/>
        <a:ext cx="3059169" cy="32785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 smtClean="0"/>
              <a:t>Уход за животными(УЗЖ)</a:t>
            </a:r>
            <a:endParaRPr lang="ru-RU" sz="4400" dirty="0"/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791840" y="1436536"/>
            <a:ext cx="2883092" cy="35283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i="1" dirty="0" smtClean="0"/>
              <a:t>Анна Тонкова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i="1" dirty="0" smtClean="0"/>
              <a:t>Роль в команде: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i="1" dirty="0" smtClean="0"/>
              <a:t>1) создание идеи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i="1" dirty="0" smtClean="0"/>
              <a:t>2) поиск разработчиков сайта, художника, специалиста по информационной безопасности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i="1" dirty="0"/>
              <a:t>3</a:t>
            </a:r>
            <a:r>
              <a:rPr lang="ru-RU" sz="1400" i="1" dirty="0" smtClean="0"/>
              <a:t>) рекламное продвижение</a:t>
            </a:r>
            <a:endParaRPr lang="ru-RU" sz="1400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 smtClean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 smtClean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 smtClean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 smtClean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 smtClean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 smtClean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i="1" dirty="0" smtClean="0"/>
              <a:t>Лидер: Тонкова Анна</a:t>
            </a:r>
            <a:endParaRPr lang="ru-RU" sz="1400" i="1" dirty="0"/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4104208" y="1434960"/>
            <a:ext cx="2883092" cy="35283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i="1" dirty="0" smtClean="0"/>
              <a:t>Дарья </a:t>
            </a:r>
            <a:r>
              <a:rPr lang="ru-RU" sz="1400" i="1" dirty="0" err="1" smtClean="0"/>
              <a:t>Миникель</a:t>
            </a:r>
            <a:endParaRPr lang="ru-RU" sz="1400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i="1" dirty="0"/>
              <a:t>Роль в </a:t>
            </a:r>
            <a:r>
              <a:rPr lang="ru-RU" sz="1400" i="1" dirty="0" smtClean="0"/>
              <a:t>команде: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i="1" dirty="0" smtClean="0"/>
              <a:t>1)</a:t>
            </a:r>
            <a:r>
              <a:rPr lang="ru-RU" sz="1400" i="1" dirty="0"/>
              <a:t>т</a:t>
            </a:r>
            <a:r>
              <a:rPr lang="en-US" sz="1400" i="1" dirty="0" smtClean="0"/>
              <a:t>еоретическая </a:t>
            </a:r>
            <a:r>
              <a:rPr lang="en-US" sz="1400" i="1" dirty="0"/>
              <a:t>разработка </a:t>
            </a:r>
            <a:r>
              <a:rPr lang="en-US" sz="1400" i="1" dirty="0" smtClean="0"/>
              <a:t>проекта</a:t>
            </a:r>
            <a:endParaRPr lang="ru-RU" sz="1400" i="1" dirty="0" smtClean="0"/>
          </a:p>
          <a:p>
            <a:pPr>
              <a:lnSpc>
                <a:spcPct val="80000"/>
              </a:lnSpc>
              <a:defRPr/>
            </a:pPr>
            <a:r>
              <a:rPr lang="ru-RU" sz="1400" i="1" dirty="0" smtClean="0"/>
              <a:t>2)бухгалтерский </a:t>
            </a:r>
            <a:r>
              <a:rPr lang="ru-RU" sz="1400" i="1" dirty="0"/>
              <a:t>учёт</a:t>
            </a:r>
            <a:endParaRPr lang="ru-RU" sz="1400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i="1" dirty="0" smtClean="0"/>
              <a:t>3)анализ рынка</a:t>
            </a:r>
          </a:p>
          <a:p>
            <a:pPr marL="342900" marR="0" lvl="0" indent="-342900">
              <a:lnSpc>
                <a:spcPct val="80000"/>
              </a:lnSpc>
              <a:spcBef>
                <a:spcPts val="0"/>
              </a:spcBef>
              <a:buClrTx/>
              <a:buSzTx/>
              <a:buAutoNum type="arabicParenR"/>
              <a:tabLst/>
              <a:defRPr/>
            </a:pPr>
            <a:endParaRPr lang="ru-RU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81989" y="895887"/>
            <a:ext cx="9730897" cy="518901"/>
          </a:xfrm>
        </p:spPr>
        <p:txBody>
          <a:bodyPr/>
          <a:lstStyle/>
          <a:p>
            <a:r>
              <a:rPr lang="ru-RU" sz="1400" dirty="0">
                <a:latin typeface="+mn-lt"/>
                <a:ea typeface="MS Gothic" pitchFamily="49" charset="-128"/>
              </a:rPr>
              <a:t>Д</a:t>
            </a:r>
            <a:r>
              <a:rPr lang="ru-RU" sz="1400" dirty="0" smtClean="0">
                <a:latin typeface="+mn-lt"/>
                <a:ea typeface="MS Gothic" pitchFamily="49" charset="-128"/>
              </a:rPr>
              <a:t>ети хотят завести домашнего питомца, не осознавая всей ответственности, и при неудаче могут выбросить </a:t>
            </a:r>
            <a:r>
              <a:rPr lang="ru-RU" sz="1400" dirty="0">
                <a:latin typeface="+mn-lt"/>
                <a:ea typeface="MS Gothic" pitchFamily="49" charset="-128"/>
              </a:rPr>
              <a:t>п</a:t>
            </a:r>
            <a:r>
              <a:rPr lang="ru-RU" sz="1400" dirty="0" smtClean="0">
                <a:latin typeface="+mn-lt"/>
                <a:ea typeface="MS Gothic" pitchFamily="49" charset="-128"/>
              </a:rPr>
              <a:t>итомца на улицу</a:t>
            </a:r>
            <a:endParaRPr sz="1400" dirty="0">
              <a:latin typeface="+mn-lt"/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i="1" dirty="0" smtClean="0"/>
              <a:t>В игровом формате дети будут заботиться о домашнем животном. Во время игры будут появляться полезные советы о том, как правильно ухаживать за ним. Тогда ребенок сможет понять справится ли он с данной задачей.</a:t>
            </a:r>
            <a:endParaRPr lang="ru-RU" sz="1500" i="1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8237790"/>
              </p:ext>
            </p:extLst>
          </p:nvPr>
        </p:nvGraphicFramePr>
        <p:xfrm>
          <a:off x="71760" y="1423508"/>
          <a:ext cx="9649072" cy="1788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r>
              <a:rPr lang="ru-RU" sz="4400" dirty="0" smtClean="0">
                <a:latin typeface="+mn-lt"/>
              </a:rPr>
              <a:t/>
            </a:r>
            <a:br>
              <a:rPr lang="ru-RU" sz="4400" dirty="0" smtClean="0">
                <a:latin typeface="+mn-lt"/>
              </a:rPr>
            </a:br>
            <a:r>
              <a:rPr lang="ru-RU" sz="4400" dirty="0" smtClean="0">
                <a:latin typeface="+mn-lt"/>
              </a:rPr>
              <a:t>Что </a:t>
            </a:r>
            <a:r>
              <a:rPr lang="ru-RU" sz="4400" dirty="0">
                <a:latin typeface="+mn-lt"/>
              </a:rPr>
              <a:t>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dirty="0" smtClean="0"/>
              <a:t>УЗЖ </a:t>
            </a:r>
            <a:r>
              <a:rPr lang="ru-RU" sz="1400" dirty="0"/>
              <a:t>– сайт, где пользователь в игровом формате будет ухаживать за животным. Во время игры будут появляться полезные советы по </a:t>
            </a:r>
            <a:r>
              <a:rPr lang="ru-RU" sz="1400" dirty="0" smtClean="0"/>
              <a:t>уходу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 smtClean="0"/>
              <a:t>На данный момент мы провели анализ рынка, выбрали целевую аудиторию, посчитали примерный доход, выбрали примерный дизайн игры, нашли ветеринара, который даст нам профессиональные советы по уходу.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r>
              <a:rPr lang="ru-RU" sz="2800" dirty="0" smtClean="0">
                <a:ea typeface="MS Gothic" pitchFamily="49" charset="-128"/>
              </a:rPr>
              <a:t/>
            </a:r>
            <a:br>
              <a:rPr lang="ru-RU" sz="2800" dirty="0" smtClean="0">
                <a:ea typeface="MS Gothic" pitchFamily="49" charset="-128"/>
              </a:rPr>
            </a:br>
            <a:r>
              <a:rPr lang="ru-RU" sz="2800" dirty="0" smtClean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314253"/>
              </p:ext>
            </p:extLst>
          </p:nvPr>
        </p:nvGraphicFramePr>
        <p:xfrm>
          <a:off x="503808" y="1251099"/>
          <a:ext cx="9217024" cy="3001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Инновационность</a:t>
                      </a:r>
                      <a:r>
                        <a:rPr lang="ru-RU" dirty="0" smtClean="0"/>
                        <a:t>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dirty="0" smtClean="0"/>
                        <a:t>Регион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</a:t>
                      </a:r>
                      <a:r>
                        <a:rPr lang="ru-RU" dirty="0" smtClean="0"/>
                        <a:t>НТИ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itchFamily="2" charset="2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itchFamily="2" charset="2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pic>
        <p:nvPicPr>
          <p:cNvPr id="1028" name="Picture 4" descr="Детские рисунки родителей (69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39" y="962072"/>
            <a:ext cx="2925284" cy="234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5597" y="1653712"/>
            <a:ext cx="2782315" cy="2782315"/>
          </a:xfrm>
          <a:prstGeom prst="rect">
            <a:avLst/>
          </a:prstGeom>
        </p:spPr>
      </p:pic>
      <p:pic>
        <p:nvPicPr>
          <p:cNvPr id="1032" name="Picture 8" descr="Рисунки школы для срисовки (50 фото) • Прикольные картинки и позитив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611" y="2775357"/>
            <a:ext cx="3337090" cy="2224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3573919"/>
              </p:ext>
            </p:extLst>
          </p:nvPr>
        </p:nvGraphicFramePr>
        <p:xfrm>
          <a:off x="30205" y="1080000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064433" y="1223201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37" name="Содержимое 2"/>
          <p:cNvSpPr txBox="1">
            <a:spLocks/>
          </p:cNvSpPr>
          <p:nvPr/>
        </p:nvSpPr>
        <p:spPr>
          <a:xfrm>
            <a:off x="776273" y="2264407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8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2474179"/>
              </p:ext>
            </p:extLst>
          </p:nvPr>
        </p:nvGraphicFramePr>
        <p:xfrm>
          <a:off x="-2" y="1026660"/>
          <a:ext cx="10080626" cy="4795532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799954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232296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232551">
                <a:tc rowSpan="3">
                  <a:txBody>
                    <a:bodyPr/>
                    <a:lstStyle/>
                    <a:p>
                      <a:r>
                        <a:rPr lang="ru-RU" sz="1400" dirty="0"/>
                        <a:t>Ключевые партнёры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Ключевые виды деятельности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r>
                        <a:rPr lang="ru-RU" sz="1400" dirty="0"/>
                        <a:t>Ценностные предложения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dirty="0"/>
                        <a:t>Взаимоотношения с клиентами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1400" dirty="0"/>
                        <a:t>Потребительские сегменты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3142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dirty="0"/>
                        <a:t>Ключевые ресурсы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31646"/>
                  </a:ext>
                </a:extLst>
              </a:tr>
              <a:tr h="170201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Каналы сбыта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dirty="0"/>
                        <a:t>Структура издержек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dirty="0"/>
                        <a:t>Потоки поступления доходов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5125775" y="4560992"/>
            <a:ext cx="31035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Реклама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Оплата подписки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Плата за использование</a:t>
            </a:r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1985759" y="1731528"/>
            <a:ext cx="1486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Платформы</a:t>
            </a:r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6041019" y="1564979"/>
            <a:ext cx="20530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Автоматизированное обслуживание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094818" y="1602157"/>
            <a:ext cx="2044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Дробное сегментирование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968479" y="1571180"/>
            <a:ext cx="2143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Доступность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Удобство при использовании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0696" y="4560992"/>
            <a:ext cx="3929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Переменные издержки</a:t>
            </a:r>
            <a:endParaRPr lang="ru-RU" dirty="0"/>
          </a:p>
        </p:txBody>
      </p:sp>
      <p:sp>
        <p:nvSpPr>
          <p:cNvPr id="45" name="TextBox 44"/>
          <p:cNvSpPr txBox="1"/>
          <p:nvPr/>
        </p:nvSpPr>
        <p:spPr>
          <a:xfrm>
            <a:off x="36190" y="1726890"/>
            <a:ext cx="1897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Посредники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11423" y="3016982"/>
            <a:ext cx="1055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Прямые</a:t>
            </a:r>
            <a:endParaRPr lang="ru-RU" dirty="0"/>
          </a:p>
        </p:txBody>
      </p:sp>
      <p:sp>
        <p:nvSpPr>
          <p:cNvPr id="46" name="TextBox 45"/>
          <p:cNvSpPr txBox="1"/>
          <p:nvPr/>
        </p:nvSpPr>
        <p:spPr>
          <a:xfrm>
            <a:off x="1727944" y="2575276"/>
            <a:ext cx="21455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Материальные ресурсы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Интеллектуальные </a:t>
            </a:r>
            <a:r>
              <a:rPr lang="ru-RU" dirty="0" smtClean="0"/>
              <a:t>ресурсы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Финансы</a:t>
            </a: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67311" y="1696046"/>
            <a:ext cx="3096344" cy="7200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1. Анализ необходимости и требований приложения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200552" y="3779560"/>
            <a:ext cx="2589648" cy="7200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5. Сдача проекта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200552" y="2822110"/>
            <a:ext cx="2592288" cy="7200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4. Тестирование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888184" y="1696046"/>
            <a:ext cx="2902117" cy="7200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2. Создание имиджа приложения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200552" y="1696046"/>
            <a:ext cx="2592288" cy="7200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3. Программирование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200552" y="4729091"/>
            <a:ext cx="2589648" cy="7200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6. Продвижение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888183" y="3894286"/>
            <a:ext cx="2902117" cy="720080"/>
          </a:xfrm>
          <a:prstGeom prst="roundRect">
            <a:avLst/>
          </a:prstGeom>
          <a:solidFill>
            <a:srgbClr val="E9EFF7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2.2 Проектирование интерфейса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888183" y="2737803"/>
            <a:ext cx="2902117" cy="720080"/>
          </a:xfrm>
          <a:prstGeom prst="roundRect">
            <a:avLst/>
          </a:prstGeom>
          <a:solidFill>
            <a:srgbClr val="E9EFF7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2.1 Создание названия приложения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67311" y="2704564"/>
            <a:ext cx="3007671" cy="720080"/>
          </a:xfrm>
          <a:prstGeom prst="roundRect">
            <a:avLst/>
          </a:prstGeom>
          <a:solidFill>
            <a:srgbClr val="E9EFF7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1.1 Бизнес моделирование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67312" y="3654095"/>
            <a:ext cx="3007670" cy="720080"/>
          </a:xfrm>
          <a:prstGeom prst="roundRect">
            <a:avLst/>
          </a:prstGeom>
          <a:solidFill>
            <a:srgbClr val="E9EFF7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1. 2 Маркетинговое исследование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67311" y="4627473"/>
            <a:ext cx="3007671" cy="720080"/>
          </a:xfrm>
          <a:prstGeom prst="roundRect">
            <a:avLst/>
          </a:prstGeom>
          <a:solidFill>
            <a:srgbClr val="E9EFF7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1. 3 Анализ конкурентов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3363655" y="2043187"/>
            <a:ext cx="452521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6790657" y="2043187"/>
            <a:ext cx="452521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 rot="5400000">
            <a:off x="8269115" y="2577830"/>
            <a:ext cx="452521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 rot="5400000">
            <a:off x="8269114" y="3643002"/>
            <a:ext cx="452521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5400000">
            <a:off x="8305119" y="4564448"/>
            <a:ext cx="452521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процесс 20"/>
          <p:cNvSpPr/>
          <p:nvPr/>
        </p:nvSpPr>
        <p:spPr>
          <a:xfrm>
            <a:off x="1511920" y="2416126"/>
            <a:ext cx="72008" cy="286350"/>
          </a:xfrm>
          <a:prstGeom prst="flowChartProcess">
            <a:avLst/>
          </a:prstGeom>
          <a:solidFill>
            <a:srgbClr val="A4D4E2"/>
          </a:solidFill>
          <a:ln>
            <a:solidFill>
              <a:srgbClr val="A4D4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Блок-схема: процесс 26"/>
          <p:cNvSpPr/>
          <p:nvPr/>
        </p:nvSpPr>
        <p:spPr>
          <a:xfrm>
            <a:off x="1512984" y="3423732"/>
            <a:ext cx="72008" cy="257996"/>
          </a:xfrm>
          <a:prstGeom prst="flowChartProcess">
            <a:avLst/>
          </a:prstGeom>
          <a:solidFill>
            <a:srgbClr val="A4D4E2"/>
          </a:solidFill>
          <a:ln>
            <a:solidFill>
              <a:srgbClr val="A4D4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Блок-схема: процесс 27"/>
          <p:cNvSpPr/>
          <p:nvPr/>
        </p:nvSpPr>
        <p:spPr>
          <a:xfrm>
            <a:off x="1511920" y="4368293"/>
            <a:ext cx="72008" cy="257996"/>
          </a:xfrm>
          <a:prstGeom prst="flowChartProcess">
            <a:avLst/>
          </a:prstGeom>
          <a:solidFill>
            <a:srgbClr val="A4D4E2"/>
          </a:solidFill>
          <a:ln>
            <a:solidFill>
              <a:srgbClr val="A4D4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Блок-схема: процесс 28"/>
          <p:cNvSpPr/>
          <p:nvPr/>
        </p:nvSpPr>
        <p:spPr>
          <a:xfrm>
            <a:off x="5278013" y="2416126"/>
            <a:ext cx="72008" cy="318300"/>
          </a:xfrm>
          <a:prstGeom prst="flowChartProcess">
            <a:avLst/>
          </a:prstGeom>
          <a:solidFill>
            <a:srgbClr val="A4D4E2"/>
          </a:solidFill>
          <a:ln>
            <a:solidFill>
              <a:srgbClr val="A4D4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Блок-схема: процесс 29"/>
          <p:cNvSpPr/>
          <p:nvPr/>
        </p:nvSpPr>
        <p:spPr>
          <a:xfrm>
            <a:off x="5275917" y="3461260"/>
            <a:ext cx="74104" cy="422396"/>
          </a:xfrm>
          <a:prstGeom prst="flowChartProcess">
            <a:avLst/>
          </a:prstGeom>
          <a:solidFill>
            <a:srgbClr val="A4D4E2"/>
          </a:solidFill>
          <a:ln>
            <a:solidFill>
              <a:srgbClr val="A4D4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3808" y="1152804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Цель проекта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03808" y="1817892"/>
            <a:ext cx="76899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r>
              <a:rPr lang="ru-RU" dirty="0" smtClean="0"/>
              <a:t>Каждый месяц привлекать больше школ, детских садов и родителей.</a:t>
            </a:r>
          </a:p>
          <a:p>
            <a:r>
              <a:rPr lang="ru-RU" dirty="0" smtClean="0"/>
              <a:t>Обновлять опции игры для расширения возможностей и удобства.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1735382"/>
              </p:ext>
            </p:extLst>
          </p:nvPr>
        </p:nvGraphicFramePr>
        <p:xfrm>
          <a:off x="143768" y="1467123"/>
          <a:ext cx="9793089" cy="163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Заключение договора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75000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Собственные</a:t>
                      </a:r>
                      <a:r>
                        <a:rPr lang="ru-RU" sz="2300" baseline="0" dirty="0" smtClean="0"/>
                        <a:t> средства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75000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 smtClean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301832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>
                <a:ea typeface="MS Gothic" pitchFamily="49" charset="-128"/>
              </a:rPr>
              <a:t>О</a:t>
            </a:r>
            <a:r>
              <a:rPr lang="ru-RU" sz="3200" dirty="0" smtClean="0">
                <a:ea typeface="MS Gothic" pitchFamily="49" charset="-128"/>
              </a:rPr>
              <a:t>рганизационно-правовая форма: индивидуальный предприниматель </a:t>
            </a:r>
          </a:p>
          <a:p>
            <a:pPr>
              <a:buFont typeface="Times New Roman" pitchFamily="18" charset="0"/>
              <a:buNone/>
            </a:pPr>
            <a:endParaRPr lang="ru-RU" sz="3200" dirty="0" smtClean="0">
              <a:ea typeface="MS Gothic" pitchFamily="49" charset="-128"/>
            </a:endParaRPr>
          </a:p>
          <a:p>
            <a:r>
              <a:rPr lang="ru-RU" sz="3200" dirty="0" smtClean="0">
                <a:ea typeface="MS Gothic" pitchFamily="49" charset="-128"/>
              </a:rPr>
              <a:t>Система налогообложения: </a:t>
            </a:r>
          </a:p>
          <a:p>
            <a:r>
              <a:rPr lang="ru-RU" sz="3200" dirty="0" smtClean="0">
                <a:ea typeface="MS Gothic" pitchFamily="49" charset="-128"/>
              </a:rPr>
              <a:t>у</a:t>
            </a:r>
            <a:r>
              <a:rPr lang="ru-RU" sz="3200" dirty="0" smtClean="0"/>
              <a:t>прощенная </a:t>
            </a:r>
            <a:r>
              <a:rPr lang="ru-RU" sz="3200" dirty="0"/>
              <a:t>система налогообложения (УСН)</a:t>
            </a:r>
          </a:p>
          <a:p>
            <a:endParaRPr lang="ru-RU" sz="3200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b="1" i="1" dirty="0" smtClean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0584677"/>
              </p:ext>
            </p:extLst>
          </p:nvPr>
        </p:nvGraphicFramePr>
        <p:xfrm>
          <a:off x="79749" y="982800"/>
          <a:ext cx="9921126" cy="453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3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3202748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469660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260927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409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(за 1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год/либо до срока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32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32376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27803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27000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30000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31000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33000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35000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37000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40000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41000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43000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45000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50000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432000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25000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195000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120000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15000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3022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56000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66000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67000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39000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41000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73000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76000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77000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79000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81000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86000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804000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43200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17000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20000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21000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23000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25000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17000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20000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21000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18000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20000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25000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237000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223441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2810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900000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</a:t>
            </a:r>
            <a:r>
              <a:rPr lang="ru-RU" sz="4000" dirty="0" smtClean="0">
                <a:ea typeface="MS Gothic" pitchFamily="49" charset="-128"/>
              </a:rPr>
              <a:t>проекта</a:t>
            </a:r>
            <a:br>
              <a:rPr lang="ru-RU" sz="4000" dirty="0" smtClean="0">
                <a:ea typeface="MS Gothic" pitchFamily="49" charset="-128"/>
              </a:rPr>
            </a:br>
            <a:r>
              <a:rPr lang="ru-RU" sz="4000" dirty="0" smtClean="0">
                <a:ea typeface="MS Gothic" pitchFamily="49" charset="-128"/>
              </a:rPr>
              <a:t/>
            </a:r>
            <a:br>
              <a:rPr lang="ru-RU" sz="4000" dirty="0" smtClean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1702781"/>
              </p:ext>
            </p:extLst>
          </p:nvPr>
        </p:nvGraphicFramePr>
        <p:xfrm>
          <a:off x="269280" y="1410432"/>
          <a:ext cx="9721080" cy="32484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432000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237000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624550"/>
              </p:ext>
            </p:extLst>
          </p:nvPr>
        </p:nvGraphicFramePr>
        <p:xfrm>
          <a:off x="-1" y="1781187"/>
          <a:ext cx="10080624" cy="257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156">
                  <a:extLst>
                    <a:ext uri="{9D8B030D-6E8A-4147-A177-3AD203B41FA5}">
                      <a16:colId xmlns:a16="http://schemas.microsoft.com/office/drawing/2014/main" val="735709479"/>
                    </a:ext>
                  </a:extLst>
                </a:gridCol>
                <a:gridCol w="2520156">
                  <a:extLst>
                    <a:ext uri="{9D8B030D-6E8A-4147-A177-3AD203B41FA5}">
                      <a16:colId xmlns:a16="http://schemas.microsoft.com/office/drawing/2014/main" val="1902964369"/>
                    </a:ext>
                  </a:extLst>
                </a:gridCol>
                <a:gridCol w="2520156">
                  <a:extLst>
                    <a:ext uri="{9D8B030D-6E8A-4147-A177-3AD203B41FA5}">
                      <a16:colId xmlns:a16="http://schemas.microsoft.com/office/drawing/2014/main" val="3741244068"/>
                    </a:ext>
                  </a:extLst>
                </a:gridCol>
                <a:gridCol w="2520156">
                  <a:extLst>
                    <a:ext uri="{9D8B030D-6E8A-4147-A177-3AD203B41FA5}">
                      <a16:colId xmlns:a16="http://schemas.microsoft.com/office/drawing/2014/main" val="4049661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Задача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Действие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Срок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Ответственный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862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Узнать,</a:t>
                      </a:r>
                      <a:r>
                        <a:rPr lang="ru-RU" baseline="0" dirty="0" smtClean="0"/>
                        <a:t> каких домашних животных предпочитают дети больше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Составить</a:t>
                      </a:r>
                      <a:r>
                        <a:rPr lang="ru-RU" baseline="0" dirty="0" smtClean="0"/>
                        <a:t> тест</a:t>
                      </a:r>
                    </a:p>
                    <a:p>
                      <a:r>
                        <a:rPr lang="ru-RU" baseline="0" dirty="0" smtClean="0"/>
                        <a:t>Провести опрос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01.06.2023 - </a:t>
                      </a:r>
                    </a:p>
                    <a:p>
                      <a:r>
                        <a:rPr lang="ru-RU" dirty="0" smtClean="0"/>
                        <a:t>07.06.2023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Анна</a:t>
                      </a:r>
                    </a:p>
                    <a:p>
                      <a:r>
                        <a:rPr lang="ru-RU" dirty="0" smtClean="0"/>
                        <a:t>Дарья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873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Спроектировать дизайн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Найти лучшее цветовое решение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01.06.2023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Анна</a:t>
                      </a:r>
                    </a:p>
                    <a:p>
                      <a:r>
                        <a:rPr lang="ru-RU" dirty="0" smtClean="0"/>
                        <a:t>Дарья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980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577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503808" y="1467123"/>
            <a:ext cx="2416609" cy="79208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smtClean="0"/>
              <a:t>Анна Тонкова +79504534970</a:t>
            </a:r>
            <a:endParaRPr lang="ru-RU" sz="1400" b="1" dirty="0"/>
          </a:p>
          <a:p>
            <a:pPr algn="ctr">
              <a:lnSpc>
                <a:spcPct val="110000"/>
              </a:lnSpc>
            </a:pPr>
            <a:r>
              <a:rPr lang="en-US" sz="1400" b="1" dirty="0" smtClean="0"/>
              <a:t>anatonkova02@gmail.com</a:t>
            </a:r>
            <a:endParaRPr lang="ru-RU" sz="1400" b="1" dirty="0"/>
          </a:p>
          <a:p>
            <a:pPr algn="ctr">
              <a:lnSpc>
                <a:spcPct val="110000"/>
              </a:lnSpc>
            </a:pP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4032200" y="1482889"/>
            <a:ext cx="2376264" cy="95388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ru-RU" sz="1400" b="1" dirty="0" smtClean="0"/>
              <a:t>Дарья </a:t>
            </a:r>
            <a:r>
              <a:rPr lang="ru-RU" sz="1400" b="1" dirty="0" err="1" smtClean="0"/>
              <a:t>Миникель</a:t>
            </a:r>
            <a:r>
              <a:rPr lang="ru-RU" sz="1400" b="1" dirty="0" smtClean="0"/>
              <a:t> </a:t>
            </a:r>
          </a:p>
          <a:p>
            <a:pPr algn="ctr"/>
            <a:r>
              <a:rPr lang="ru-RU" sz="1400" b="1" dirty="0" smtClean="0"/>
              <a:t>+79519652742</a:t>
            </a:r>
          </a:p>
          <a:p>
            <a:pPr algn="ctr"/>
            <a:r>
              <a:rPr lang="en-US" sz="1400" b="1" dirty="0" smtClean="0"/>
              <a:t>liraramsey@gmail.com</a:t>
            </a:r>
            <a:endParaRPr lang="ru-RU" sz="1400" b="1" dirty="0" smtClean="0"/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8282</TotalTime>
  <Words>813</Words>
  <Application>Microsoft Office PowerPoint</Application>
  <PresentationFormat>Произвольный</PresentationFormat>
  <Paragraphs>327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9" baseType="lpstr">
      <vt:lpstr>MS Gothic</vt:lpstr>
      <vt:lpstr>Arial</vt:lpstr>
      <vt:lpstr>Calibri</vt:lpstr>
      <vt:lpstr>DejaVu Sans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Дети хотят завести домашнего питомца, не осознавая всей ответственности, и при неудаче могут выбросить питомца на улицу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1</cp:lastModifiedBy>
  <cp:revision>58</cp:revision>
  <dcterms:created xsi:type="dcterms:W3CDTF">2022-10-14T10:42:52Z</dcterms:created>
  <dcterms:modified xsi:type="dcterms:W3CDTF">2023-05-28T15:52:16Z</dcterms:modified>
  <dc:language>ru-RU</dc:language>
</cp:coreProperties>
</file>