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60" r:id="rId4"/>
    <p:sldId id="259" r:id="rId5"/>
    <p:sldId id="270" r:id="rId6"/>
    <p:sldId id="257" r:id="rId7"/>
    <p:sldId id="27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DCD5FF"/>
    <a:srgbClr val="8C4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64"/>
  </p:normalViewPr>
  <p:slideViewPr>
    <p:cSldViewPr snapToGrid="0">
      <p:cViewPr varScale="1">
        <p:scale>
          <a:sx n="112" d="100"/>
          <a:sy n="112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934DB-356E-4F5E-A83D-387EE878B8D3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AF0B4-381E-4DA6-B57C-A1D89E8F4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80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AE1D7D-44EE-A29F-8D41-FAAF43A79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C8F7FF-CA24-673E-B62E-65E2894AF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6CAAB1-14AD-B97A-A244-BF2A15464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C96CD6-FBF9-818E-AA0D-0C9F79220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3888EC-EA30-5407-57A4-D1E62441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6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BCB95-3B9B-8289-5D05-435221D3F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15FF73-0238-DBDB-D480-E11FCD7C1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74CA7A-4FCC-CA92-42FE-4424F523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C9DB6F-27A1-359E-8728-235D3936C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2A811F-62D0-39AA-248E-105FA63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9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3F4702E-17C7-4AD7-E8E2-480943C70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D61B025-1BA2-ED62-F8FE-287700CF2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4CB4EC-A84B-0D61-658D-1B0A2E266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A94F97-CF43-413B-4C16-3119AC303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B65D72-0FB8-374B-C968-27EF0F28A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41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CF491-5D04-D718-0F53-6AA8AB22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072A36-6FCE-6921-E490-A7ADFE218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B5FBEC-D775-1F65-EC86-5763E3DE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6CF59F-258B-0B11-799B-3347FA50A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3DC49E-89F0-787F-B842-CBF33E7D5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4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04B3E-C6FA-D307-0C4F-85DCAB7A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83723A-A681-6C79-AE40-C1EC6FC45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112902-08B4-7358-685E-EBEEAB56D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2722A6-DF5A-DF23-01A1-01AD1D32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AC895A-50A3-95D6-01F4-7A651174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04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0F40B-1A22-BC5E-59EA-2504D6F3C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4C821-BEE0-5B00-8E74-D20CF6978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09D641-143B-E0CD-7ACE-B1C534425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76EBE0-A073-91C7-0565-5ACCC6B81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E70ACF-B6CE-939B-1BA4-7F9CA5C9F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8B76D3-95F8-1588-BDDD-7DFC7D693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63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CA420-C53B-01E9-2FCE-0E616140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A489D1-6E67-6546-C7CB-1310F5A8D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FFE8C7-447F-3BEB-2EBD-D4B3DDF87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4D8C08-5809-5D6A-4DC3-936E18A48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F96A3CC-E167-AECD-C421-F93D19EF9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2D10F6-6C69-D0AC-B06F-4060B48D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752A2C-1DB0-3872-4AFA-517F59FE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675682-696E-3796-6CA8-AC7BCD95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628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74C7A-3BAC-5279-7C20-4F6FEABC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E94E10-22C2-66F5-47E8-9BA049458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CAE3ED8-97E7-F6FF-09A5-0C1498017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C2B14F9-D8BF-17C3-BB18-E39D9E9D0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0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4D0078E-08FA-9E4F-C725-D18147D28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491A4BD-4242-2AD8-997B-2A5F0ECC2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CF2070-5BAD-051A-B85C-3AF48E94E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93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DC8D3-B4C6-B659-56E0-C0F0698ED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3D99EA-3F16-B042-28BB-A99EE952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372AB0-D7EC-12E6-B493-5D1C3D4EA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29EA5E-35CA-1BEF-C122-289024B3A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F9CA18-BE81-EF19-AD7F-EA17450FC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D5F918-D326-63D4-20A1-F7B073B87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78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4421DE-CF6C-AC32-F9BF-93DF77D0A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391DCA-866B-E3C5-5E1B-0CF2661ED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F2FD86-57FA-9BB5-B281-0F8AE437B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8B1CCA-F142-8496-DCB2-E49BB640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AA6A-88EA-8D3A-0903-C39B469D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E98377-2EC7-0B18-F20F-0E1FAAAC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0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B8BD5-B761-65CD-82D1-26FC7E802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CEFF30-7424-5B34-E0C6-A83370BC8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B5D60-56E4-659B-EAD3-8342F7B61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57CBDF-F2D4-7B6C-EDB6-03ED94B42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917357-51D9-B573-7FC1-95E7409B8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6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shevlyakova.kira@yandex.ru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84302" y="3083077"/>
            <a:ext cx="990971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3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ilroy"/>
                <a:sym typeface="Nunito"/>
              </a:rPr>
              <a:t>Разработка шприца с спиртовым отсеком и бактерицидным лейкопластырем 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ilroy"/>
            </a:endParaRPr>
          </a:p>
        </p:txBody>
      </p:sp>
    </p:spTree>
    <p:extLst>
      <p:ext uri="{BB962C8B-B14F-4D97-AF65-F5344CB8AC3E}">
        <p14:creationId xmlns:p14="http://schemas.microsoft.com/office/powerpoint/2010/main" val="1910082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ПРОБЛЕМА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494" y="1395664"/>
            <a:ext cx="4135244" cy="4351338"/>
          </a:xfrm>
        </p:spPr>
        <p:txBody>
          <a:bodyPr/>
          <a:lstStyle/>
          <a:p>
            <a:pPr marL="457200" lvl="0" indent="-330200">
              <a:lnSpc>
                <a:spcPct val="100000"/>
              </a:lnSpc>
              <a:spcBef>
                <a:spcPts val="0"/>
              </a:spcBef>
              <a:buClr>
                <a:srgbClr val="233A44"/>
              </a:buClr>
              <a:buSzPts val="1600"/>
              <a:buFont typeface="Calibri"/>
              <a:buAutoNum type="arabicPeriod"/>
            </a:pPr>
            <a:r>
              <a:rPr lang="ru-RU" sz="1600" kern="0" dirty="0">
                <a:solidFill>
                  <a:srgbClr val="233A44"/>
                </a:solidFill>
                <a:latin typeface="Gilroy"/>
                <a:ea typeface="Calibri"/>
                <a:cs typeface="Calibri"/>
                <a:sym typeface="Calibri"/>
              </a:rPr>
              <a:t>Необходимость отдельной подготовки места инъекции (обработка спиртовой салфеткой) и последующих манипуляций после укола (протирание руки спиртовой салфеткой и наложение повязки или пластыря) — это требует дополнительных затрат времени и движений.</a:t>
            </a:r>
          </a:p>
          <a:p>
            <a:pPr marL="0" indent="0">
              <a:buNone/>
            </a:pPr>
            <a:endParaRPr lang="ru-RU" dirty="0">
              <a:latin typeface="Gilroy"/>
            </a:endParaRPr>
          </a:p>
        </p:txBody>
      </p:sp>
      <p:sp>
        <p:nvSpPr>
          <p:cNvPr id="5" name="Google Shape;145;p15"/>
          <p:cNvSpPr/>
          <p:nvPr/>
        </p:nvSpPr>
        <p:spPr>
          <a:xfrm>
            <a:off x="1801642" y="3796107"/>
            <a:ext cx="546300" cy="512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7553" y="4499719"/>
            <a:ext cx="36761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233A44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Экономия времени на одного пациента (15-17 секунд) вместо 25-32 секунд. Время сокращается на 40-50%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57592" y="1391504"/>
            <a:ext cx="26415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233A44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2. Дополнительные расходы на обслуживание скорой помощи</a:t>
            </a:r>
            <a:r>
              <a:rPr lang="ru-RU" sz="1300" kern="0" dirty="0">
                <a:solidFill>
                  <a:srgbClr val="233A44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8" name="Google Shape;147;p15"/>
          <p:cNvSpPr/>
          <p:nvPr/>
        </p:nvSpPr>
        <p:spPr>
          <a:xfrm>
            <a:off x="5905232" y="3806715"/>
            <a:ext cx="546300" cy="512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solidFill>
              <a:srgbClr val="233A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2797" y="4499719"/>
            <a:ext cx="31743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233A44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Суточный расход спиртовых салфеток рассчитывается локальным актом каждой станции, исходя из кол-ва вызовов. Приблизительно — от 5 до 10 салфеток на один вызов.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534400" y="1417052"/>
            <a:ext cx="39975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3. Риск инфицирования ран при не обработке повреждений в полевых условиях.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534400" y="4422775"/>
            <a:ext cx="28804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В полевых условиях отказ от обработки раны с ампутацией в 47% случаях приведёт к инфекции, при открытом переломе риск оценивается в 14% процентов, а при ранении мягких тканей — 3%.</a:t>
            </a:r>
          </a:p>
        </p:txBody>
      </p:sp>
      <p:sp>
        <p:nvSpPr>
          <p:cNvPr id="13" name="Google Shape;147;p15"/>
          <p:cNvSpPr/>
          <p:nvPr/>
        </p:nvSpPr>
        <p:spPr>
          <a:xfrm>
            <a:off x="10192282" y="3806715"/>
            <a:ext cx="546300" cy="512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solidFill>
              <a:srgbClr val="233A4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900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РЕШЕНИЕ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5105" y="146035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ru-RU" sz="1600" b="1" kern="0" dirty="0">
                <a:solidFill>
                  <a:srgbClr val="000000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Технологии создания отечественных средств производства и научного приборостроения.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8494" y="2172480"/>
            <a:ext cx="2969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FF3300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Состав и объём дополнительного спиртового отсека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8494" y="3113652"/>
            <a:ext cx="19079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233A44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70% раствор этилового спирта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14368" y="2258857"/>
            <a:ext cx="3177473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600" b="0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Gilroy" panose="00000A00000000000000" pitchFamily="2" charset="-52"/>
                <a:sym typeface="Nunito"/>
              </a:rPr>
              <a:t>Состав спиртового раствора 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Gilroy" panose="00000A00000000000000" pitchFamily="2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14506" y="299300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233A44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Изготовлен из полипропилена</a:t>
            </a:r>
          </a:p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233A44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Объем-2мл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823715" y="2235247"/>
            <a:ext cx="29282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FF3300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Приспособления для вывода спирта из отсека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823715" y="2955472"/>
            <a:ext cx="36757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233A44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Поршень изогнутый в сторону, спрей насадка из медицинского пластика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1989" y="4236259"/>
            <a:ext cx="2680011" cy="264606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673234" y="3808602"/>
            <a:ext cx="15696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FF0000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Суть решения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8494" y="4138811"/>
            <a:ext cx="50721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500" kern="0" dirty="0">
                <a:solidFill>
                  <a:srgbClr val="000000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Шприц, который будет помимо ввода лекарственного препарата, обрабатывать место инъекции до и после укола. В шприц встроен дополнительных отсек, в котором будет спиртовой раствор. Перед уколом медсестра нажмёт на поршень в спиртовом отсеке, и он брызнет на место укола пациента. После этого она, как обычно, сделает укол. Далее она вновь нажмёт на поршень и </a:t>
            </a:r>
            <a:r>
              <a:rPr lang="ru-RU" sz="1500" kern="0" dirty="0" err="1">
                <a:solidFill>
                  <a:srgbClr val="000000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выбрызгнет</a:t>
            </a:r>
            <a:r>
              <a:rPr lang="ru-RU" sz="1500" kern="0" dirty="0">
                <a:solidFill>
                  <a:srgbClr val="000000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  оставшуюся часть спирта на место инъекции. Конечным шагом медсестра снимет липкий пластырь с бактерицидной подушечкой с корпуса шприца и </a:t>
            </a:r>
            <a:r>
              <a:rPr lang="ru-RU" sz="1500" kern="0" dirty="0" err="1">
                <a:solidFill>
                  <a:srgbClr val="000000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приклеет</a:t>
            </a:r>
            <a:r>
              <a:rPr lang="ru-RU" sz="1500" kern="0" dirty="0">
                <a:solidFill>
                  <a:srgbClr val="000000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 на место раны.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950181" y="3897705"/>
            <a:ext cx="28905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D9563F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Способ решения проблемы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950181" y="4198685"/>
            <a:ext cx="34246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ru-RU" sz="1600" kern="0" dirty="0">
                <a:solidFill>
                  <a:srgbClr val="233A44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В больницах для уменьшения времени укола,  а в каретах скорой помощи и в полевых условиях  для практичности и удобства (чтобы в экстренной ситуации обработать место укола, при этом не таская  дополнительные материалы и не </a:t>
            </a:r>
            <a:r>
              <a:rPr lang="ru-RU" sz="1600" kern="0" dirty="0" err="1">
                <a:solidFill>
                  <a:srgbClr val="233A44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ищя</a:t>
            </a:r>
            <a:r>
              <a:rPr lang="ru-RU" sz="1600" kern="0" dirty="0">
                <a:solidFill>
                  <a:srgbClr val="233A44"/>
                </a:solidFill>
                <a:latin typeface="Gilroy" panose="00000A00000000000000" pitchFamily="2" charset="-52"/>
                <a:ea typeface="Calibri"/>
                <a:cs typeface="Calibri"/>
                <a:sym typeface="Calibri"/>
              </a:rPr>
              <a:t> в сумках маленьких по размеру салфеток и пластырей).</a:t>
            </a:r>
          </a:p>
        </p:txBody>
      </p:sp>
    </p:spTree>
    <p:extLst>
      <p:ext uri="{BB962C8B-B14F-4D97-AF65-F5344CB8AC3E}">
        <p14:creationId xmlns:p14="http://schemas.microsoft.com/office/powerpoint/2010/main" val="2812970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</a:p>
        </p:txBody>
      </p:sp>
      <p:graphicFrame>
        <p:nvGraphicFramePr>
          <p:cNvPr id="5" name="Google Shape;195;p19"/>
          <p:cNvGraphicFramePr/>
          <p:nvPr>
            <p:extLst>
              <p:ext uri="{D42A27DB-BD31-4B8C-83A1-F6EECF244321}">
                <p14:modId xmlns:p14="http://schemas.microsoft.com/office/powerpoint/2010/main" val="1839494384"/>
              </p:ext>
            </p:extLst>
          </p:nvPr>
        </p:nvGraphicFramePr>
        <p:xfrm>
          <a:off x="0" y="1366648"/>
          <a:ext cx="12192000" cy="549135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1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36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Фирмы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Характеристика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Прямой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Косвенный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Ключевой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38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MedAim 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Выпускает широкий спектр одноразовых шприцев (инсулиновые, стандартные) с 3-гранной заточкой игл.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dirty="0">
                          <a:latin typeface="Gilroy" panose="00000A00000000000000" pitchFamily="2" charset="-52"/>
                        </a:rPr>
                        <a:t>+</a:t>
                      </a:r>
                      <a:endParaRPr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26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ООО «Стерин»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Продукция включает 2-компонентные и 3-компонентные шприцы объемом от 2 до 20 мл, отличающиеся плавным ходом поршня,  с лазерной трехгранной заточкой,стерильностью, обеспечиваемой оксидом этилена</a:t>
                      </a:r>
                      <a:r>
                        <a:rPr lang="ru" sz="1400" dirty="0">
                          <a:latin typeface="Gilroy" panose="00000A00000000000000" pitchFamily="2" charset="-52"/>
                        </a:rPr>
                        <a:t>.</a:t>
                      </a:r>
                      <a:endParaRPr sz="14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 anchor="b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 anchor="b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dirty="0">
                          <a:latin typeface="Gilroy" panose="00000A00000000000000" pitchFamily="2" charset="-52"/>
                        </a:rPr>
                        <a:t>+</a:t>
                      </a:r>
                      <a:endParaRPr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 anchor="b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6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ООО «Лира»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Часто поставляются в комплекте с иглами разного размера (калибра) для обеспечения удобства введения различных лекарственных средств.Иглы легко компонуются со шприцами различных марок</a:t>
                      </a:r>
                      <a:r>
                        <a:rPr lang="ru" sz="1100" dirty="0">
                          <a:latin typeface="Gilroy" panose="00000A00000000000000" pitchFamily="2" charset="-52"/>
                        </a:rPr>
                        <a:t>.</a:t>
                      </a:r>
                      <a:endParaRPr sz="11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 anchor="b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 anchor="b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dirty="0">
                          <a:latin typeface="Gilroy" panose="00000A00000000000000" pitchFamily="2" charset="-52"/>
                        </a:rPr>
                        <a:t>+</a:t>
                      </a:r>
                      <a:endParaRPr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 anchor="b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3219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</a:p>
        </p:txBody>
      </p:sp>
      <p:graphicFrame>
        <p:nvGraphicFramePr>
          <p:cNvPr id="6" name="Google Shape;203;p20"/>
          <p:cNvGraphicFramePr/>
          <p:nvPr>
            <p:extLst>
              <p:ext uri="{D42A27DB-BD31-4B8C-83A1-F6EECF244321}">
                <p14:modId xmlns:p14="http://schemas.microsoft.com/office/powerpoint/2010/main" val="1388829870"/>
              </p:ext>
            </p:extLst>
          </p:nvPr>
        </p:nvGraphicFramePr>
        <p:xfrm>
          <a:off x="1" y="1395664"/>
          <a:ext cx="10002645" cy="546233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0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5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05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902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Критерии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Наша разработка</a:t>
                      </a: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MedAim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ООО «Стерин»</a:t>
                      </a: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ООО «Лира»</a:t>
                      </a: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471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 Не нужны доп. материалы для обработки кожи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5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0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0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0</a:t>
                      </a: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12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Цена</a:t>
                      </a: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1</a:t>
                      </a: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2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4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3</a:t>
                      </a: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260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Шанс инфицирования ран при отсутствии спиртовой салфетки </a:t>
                      </a: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5</a:t>
                      </a: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0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0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0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786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Средний балл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3,7</a:t>
                      </a: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0,67</a:t>
                      </a: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1,33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1,0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572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Команда проекта</a:t>
            </a:r>
          </a:p>
        </p:txBody>
      </p:sp>
      <p:pic>
        <p:nvPicPr>
          <p:cNvPr id="5" name="Google Shape;137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65931" y="1082844"/>
            <a:ext cx="1342869" cy="1595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50187" y="1088525"/>
            <a:ext cx="1284725" cy="158445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36;p14"/>
          <p:cNvGraphicFramePr/>
          <p:nvPr>
            <p:extLst>
              <p:ext uri="{D42A27DB-BD31-4B8C-83A1-F6EECF244321}">
                <p14:modId xmlns:p14="http://schemas.microsoft.com/office/powerpoint/2010/main" val="1024285854"/>
              </p:ext>
            </p:extLst>
          </p:nvPr>
        </p:nvGraphicFramePr>
        <p:xfrm>
          <a:off x="957856" y="2870201"/>
          <a:ext cx="10820400" cy="377189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60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226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ФИО/Full name 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КИРА ШЕВЛЯКОВА СЕРГЕЕВНА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СОФЬЯ МАРТЫНОВА ВЛАДИМИРОВНА</a:t>
                      </a: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09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Роль в проекте </a:t>
                      </a:r>
                      <a:endParaRPr sz="1600">
                        <a:latin typeface="Gilroy" panose="00000A00000000000000" pitchFamily="2" charset="-52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РУКОВОДИТЕЛЬ, ПРОГРАММИСТ 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>
                          <a:latin typeface="Gilroy" panose="00000A00000000000000" pitchFamily="2" charset="-52"/>
                        </a:rPr>
                        <a:t>ИСПОЛНИТЕЛЬ</a:t>
                      </a:r>
                      <a:endParaRPr sz="160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968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SOFT SKILLS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900"/>
                        <a:buChar char="-"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креативность 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900"/>
                        <a:buChar char="-"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решительность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900"/>
                        <a:buChar char="-"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эмоциональный интеллект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900"/>
                        <a:buChar char="-"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коммуникабельность 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900"/>
                        <a:buChar char="-"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толерантность 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900"/>
                        <a:buChar char="-"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внимательность к деталям 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86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HARD SKILLS 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900"/>
                        <a:buChar char="-"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умение выступать на публике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900"/>
                        <a:buChar char="-"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опыт участия в медицинских мероприятиях 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900"/>
                        <a:buChar char="-"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навык написания научных статей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900"/>
                        <a:buChar char="-"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владение английским языком 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900"/>
                        <a:buChar char="-"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владение психологией 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  <a:p>
                      <a:pPr marL="45720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900"/>
                        <a:buChar char="-"/>
                      </a:pPr>
                      <a:r>
                        <a:rPr lang="ru" sz="1600" dirty="0">
                          <a:latin typeface="Gilroy" panose="00000A00000000000000" pitchFamily="2" charset="-52"/>
                        </a:rPr>
                        <a:t>навыки работы с алгоритмами искусственного интеллекта </a:t>
                      </a:r>
                      <a:endParaRPr sz="1600" dirty="0">
                        <a:latin typeface="Gilroy" panose="00000A00000000000000" pitchFamily="2" charset="-52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3416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Команда проекта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538" y="1239254"/>
            <a:ext cx="3192462" cy="44808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1747" y="2270391"/>
            <a:ext cx="393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>
                <a:latin typeface="Gilroy" panose="00000A00000000000000" pitchFamily="2" charset="-52"/>
              </a:rPr>
              <a:t>Шевлякова</a:t>
            </a:r>
            <a:r>
              <a:rPr lang="ru-RU" sz="1600" dirty="0">
                <a:latin typeface="Gilroy" panose="00000A00000000000000" pitchFamily="2" charset="-52"/>
              </a:rPr>
              <a:t> Кира Сергеевна</a:t>
            </a:r>
          </a:p>
          <a:p>
            <a:r>
              <a:rPr lang="ru-RU" sz="1600" dirty="0">
                <a:latin typeface="Gilroy" panose="00000A00000000000000" pitchFamily="2" charset="-52"/>
              </a:rPr>
              <a:t>Телефон: 8(910)3057569</a:t>
            </a:r>
          </a:p>
          <a:p>
            <a:r>
              <a:rPr lang="ru-RU" sz="1600" dirty="0">
                <a:latin typeface="Gilroy" panose="00000A00000000000000" pitchFamily="2" charset="-52"/>
              </a:rPr>
              <a:t>Почта: </a:t>
            </a:r>
            <a:r>
              <a:rPr lang="en-US" sz="1600" dirty="0" err="1">
                <a:latin typeface="Gilroy" panose="00000A00000000000000" pitchFamily="2" charset="-52"/>
                <a:hlinkClick r:id="rId3"/>
              </a:rPr>
              <a:t>shevlyakova</a:t>
            </a:r>
            <a:r>
              <a:rPr lang="ru-RU" sz="1600" dirty="0">
                <a:latin typeface="Gilroy" panose="00000A00000000000000" pitchFamily="2" charset="-52"/>
                <a:hlinkClick r:id="rId3"/>
              </a:rPr>
              <a:t>.</a:t>
            </a:r>
            <a:r>
              <a:rPr lang="en-US" sz="1600" dirty="0" err="1">
                <a:latin typeface="Gilroy" panose="00000A00000000000000" pitchFamily="2" charset="-52"/>
                <a:hlinkClick r:id="rId3"/>
              </a:rPr>
              <a:t>kira@yandex</a:t>
            </a:r>
            <a:r>
              <a:rPr lang="ru-RU" sz="1600" dirty="0">
                <a:latin typeface="Gilroy" panose="00000A00000000000000" pitchFamily="2" charset="-52"/>
                <a:hlinkClick r:id="rId3"/>
              </a:rPr>
              <a:t>.</a:t>
            </a:r>
            <a:r>
              <a:rPr lang="en-US" sz="1600" dirty="0" err="1">
                <a:latin typeface="Gilroy" panose="00000A00000000000000" pitchFamily="2" charset="-52"/>
                <a:hlinkClick r:id="rId3"/>
              </a:rPr>
              <a:t>ru</a:t>
            </a:r>
            <a:endParaRPr lang="en-US" sz="1600" dirty="0">
              <a:latin typeface="Gilroy" panose="00000A00000000000000" pitchFamily="2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747" y="3976115"/>
            <a:ext cx="3492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Gilroy" panose="00000A00000000000000" pitchFamily="2" charset="-52"/>
              </a:rPr>
              <a:t>Мартынова Софья Владимировна</a:t>
            </a:r>
          </a:p>
          <a:p>
            <a:r>
              <a:rPr lang="ru-RU" sz="1600" dirty="0">
                <a:latin typeface="Gilroy" panose="00000A00000000000000" pitchFamily="2" charset="-52"/>
              </a:rPr>
              <a:t>Телефон: 8(910)3098602</a:t>
            </a:r>
          </a:p>
          <a:p>
            <a:r>
              <a:rPr lang="ru-RU" sz="1600" dirty="0">
                <a:latin typeface="Gilroy" panose="00000A00000000000000" pitchFamily="2" charset="-52"/>
              </a:rPr>
              <a:t>Почта: </a:t>
            </a:r>
            <a:r>
              <a:rPr lang="en-US" sz="1600" dirty="0">
                <a:latin typeface="Gilroy" panose="00000A00000000000000" pitchFamily="2" charset="-52"/>
              </a:rPr>
              <a:t>Sonymart15@yandex.ru</a:t>
            </a:r>
            <a:endParaRPr lang="ru-RU" sz="1600" dirty="0">
              <a:latin typeface="Gilroy" panose="00000A00000000000000" pitchFamily="2" charset="-52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2038" y="1248863"/>
            <a:ext cx="3268462" cy="447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410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557</Words>
  <Application>Microsoft Macintosh PowerPoint</Application>
  <PresentationFormat>Широкоэкранный</PresentationFormat>
  <Paragraphs>90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Gilroy</vt:lpstr>
      <vt:lpstr>Тема Office</vt:lpstr>
      <vt:lpstr>Презентация PowerPoint</vt:lpstr>
      <vt:lpstr>ПРОБЛЕМА</vt:lpstr>
      <vt:lpstr>РЕШЕНИЕ</vt:lpstr>
      <vt:lpstr>КОНКУРЕНТЫ И АНАЛОГИ</vt:lpstr>
      <vt:lpstr>КОНКУРЕНТЫ И АНАЛОГИ</vt:lpstr>
      <vt:lpstr>Команда проекта</vt:lpstr>
      <vt:lpstr>Команда проекта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23</cp:revision>
  <dcterms:created xsi:type="dcterms:W3CDTF">2026-06-19T07:44:07Z</dcterms:created>
  <dcterms:modified xsi:type="dcterms:W3CDTF">2026-07-09T09:24:48Z</dcterms:modified>
</cp:coreProperties>
</file>