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1315700" cx="20104100"/>
  <p:notesSz cx="9947275" cy="6815125"/>
  <p:embeddedFontLst>
    <p:embeddedFont>
      <p:font typeface="Montserra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2" roundtripDataSignature="AMtx7miwPN9Df01OrfRoKUY4jIvfCMFA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Montserrat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bold.fntdata"/><Relationship Id="rId6" Type="http://schemas.openxmlformats.org/officeDocument/2006/relationships/slide" Target="slides/slide1.xml"/><Relationship Id="rId18" Type="http://schemas.openxmlformats.org/officeDocument/2006/relationships/font" Target="fonts/Montserra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ru-RU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3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33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4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34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5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35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36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e68ed1ad06_0_3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e68ed1ad06_0_3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ge68ed1ad06_0_3:notes"/>
          <p:cNvSpPr txBox="1"/>
          <p:nvPr>
            <p:ph idx="12" type="sldNum"/>
          </p:nvPr>
        </p:nvSpPr>
        <p:spPr>
          <a:xfrm>
            <a:off x="5634224" y="6473808"/>
            <a:ext cx="43107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7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37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8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38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9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p39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0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2" name="Google Shape;302;p40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p4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4" name="Google Shape;364;p4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7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5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2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Relationship Id="rId3" Type="http://schemas.openxmlformats.org/officeDocument/2006/relationships/image" Target="../media/image27.jpg"/><Relationship Id="rId4" Type="http://schemas.openxmlformats.org/officeDocument/2006/relationships/image" Target="../media/image18.png"/><Relationship Id="rId5" Type="http://schemas.openxmlformats.org/officeDocument/2006/relationships/image" Target="../media/image4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9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Relationship Id="rId3" Type="http://schemas.openxmlformats.org/officeDocument/2006/relationships/image" Target="../media/image22.png"/><Relationship Id="rId4" Type="http://schemas.openxmlformats.org/officeDocument/2006/relationships/image" Target="../media/image44.png"/><Relationship Id="rId5" Type="http://schemas.openxmlformats.org/officeDocument/2006/relationships/image" Target="../media/image1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28.png"/><Relationship Id="rId4" Type="http://schemas.openxmlformats.org/officeDocument/2006/relationships/image" Target="../media/image12.png"/><Relationship Id="rId5" Type="http://schemas.openxmlformats.org/officeDocument/2006/relationships/image" Target="../media/image4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jpg"/><Relationship Id="rId3" Type="http://schemas.openxmlformats.org/officeDocument/2006/relationships/image" Target="../media/image24.png"/><Relationship Id="rId4" Type="http://schemas.openxmlformats.org/officeDocument/2006/relationships/image" Target="../media/image18.png"/><Relationship Id="rId5" Type="http://schemas.openxmlformats.org/officeDocument/2006/relationships/image" Target="../media/image4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jpg"/><Relationship Id="rId3" Type="http://schemas.openxmlformats.org/officeDocument/2006/relationships/image" Target="../media/image18.png"/><Relationship Id="rId4" Type="http://schemas.openxmlformats.org/officeDocument/2006/relationships/image" Target="../media/image4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jpg"/><Relationship Id="rId3" Type="http://schemas.openxmlformats.org/officeDocument/2006/relationships/image" Target="../media/image52.png"/><Relationship Id="rId4" Type="http://schemas.openxmlformats.org/officeDocument/2006/relationships/image" Target="../media/image18.png"/><Relationship Id="rId5" Type="http://schemas.openxmlformats.org/officeDocument/2006/relationships/image" Target="../media/image4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4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4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44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" name="Google Shape;16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" name="Google Shape;22;p45"/>
          <p:cNvSpPr txBox="1"/>
          <p:nvPr>
            <p:ph idx="1" type="body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4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45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45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45"/>
          <p:cNvSpPr txBox="1"/>
          <p:nvPr>
            <p:ph idx="4" type="body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6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6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46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7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>
            <a:off x="8650225" y="-2453964"/>
            <a:ext cx="14708921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4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8" name="Google Shape;38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7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47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4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7" name="Google Shape;47;p4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4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48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48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48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48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48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48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48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48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48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48"/>
          <p:cNvSpPr txBox="1"/>
          <p:nvPr>
            <p:ph idx="14" type="body"/>
          </p:nvPr>
        </p:nvSpPr>
        <p:spPr>
          <a:xfrm>
            <a:off x="15143227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48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8"/>
          <p:cNvSpPr txBox="1"/>
          <p:nvPr>
            <p:ph idx="16" type="body"/>
          </p:nvPr>
        </p:nvSpPr>
        <p:spPr>
          <a:xfrm>
            <a:off x="15143227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4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6" name="Google Shape;66;p4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4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49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49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52"/>
          <p:cNvPicPr preferRelativeResize="0"/>
          <p:nvPr/>
        </p:nvPicPr>
        <p:blipFill rotWithShape="1">
          <a:blip r:embed="rId3">
            <a:alphaModFix/>
          </a:blip>
          <a:srcRect b="8317" l="-911" r="6517" t="0"/>
          <a:stretch/>
        </p:blipFill>
        <p:spPr>
          <a:xfrm>
            <a:off x="0" y="0"/>
            <a:ext cx="2022851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2"/>
          <p:cNvSpPr txBox="1"/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52"/>
          <p:cNvSpPr txBox="1"/>
          <p:nvPr>
            <p:ph idx="1" type="subTitle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52"/>
          <p:cNvSpPr txBox="1"/>
          <p:nvPr>
            <p:ph idx="2" type="body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75" name="Google Shape;75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3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1" name="Google Shape;81;p53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53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53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53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4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2925209" y="4296696"/>
            <a:ext cx="10473263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4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5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9" name="Google Shape;89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5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5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3" name="Google Shape;93;p5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3346" y="-3760202"/>
            <a:ext cx="15445313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1"/>
          <p:cNvSpPr txBox="1"/>
          <p:nvPr>
            <p:ph idx="1" type="subTitle"/>
          </p:nvPr>
        </p:nvSpPr>
        <p:spPr>
          <a:xfrm>
            <a:off x="906400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51"/>
          <p:cNvSpPr txBox="1"/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51"/>
          <p:cNvSpPr txBox="1"/>
          <p:nvPr>
            <p:ph idx="11" type="ftr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3" name="Google Shape;103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5"/>
          <p:cNvSpPr txBox="1"/>
          <p:nvPr>
            <p:ph idx="1" type="subTitle"/>
          </p:nvPr>
        </p:nvSpPr>
        <p:spPr>
          <a:xfrm>
            <a:off x="888112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6" name="Google Shape;10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5"/>
          <p:cNvSpPr txBox="1"/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55"/>
          <p:cNvSpPr txBox="1"/>
          <p:nvPr>
            <p:ph idx="11" type="ftr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55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6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56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15" name="Google Shape;11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6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5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7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7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57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57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8"/>
          <p:cNvPicPr preferRelativeResize="0"/>
          <p:nvPr/>
        </p:nvPicPr>
        <p:blipFill rotWithShape="1">
          <a:blip r:embed="rId3">
            <a:alphaModFix/>
          </a:blip>
          <a:srcRect b="31480" l="9099" r="12464" t="15719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8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58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58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png"/><Relationship Id="rId4" Type="http://schemas.openxmlformats.org/officeDocument/2006/relationships/image" Target="../media/image30.png"/><Relationship Id="rId5" Type="http://schemas.openxmlformats.org/officeDocument/2006/relationships/image" Target="../media/image3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5.png"/><Relationship Id="rId4" Type="http://schemas.openxmlformats.org/officeDocument/2006/relationships/image" Target="../media/image34.png"/><Relationship Id="rId5" Type="http://schemas.openxmlformats.org/officeDocument/2006/relationships/image" Target="../media/image4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7.png"/><Relationship Id="rId4" Type="http://schemas.openxmlformats.org/officeDocument/2006/relationships/image" Target="../media/image36.png"/><Relationship Id="rId5" Type="http://schemas.openxmlformats.org/officeDocument/2006/relationships/image" Target="../media/image3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tadviser.ru/index.php/%D0%93%D0%BE%D1%81%D1%83%D0%B4%D0%B0%D1%80%D1%81%D1%82%D0%B2%D0%BE" TargetMode="External"/><Relationship Id="rId4" Type="http://schemas.openxmlformats.org/officeDocument/2006/relationships/hyperlink" Target="https://www.tadviser.ru/index.php/%D0%96%D0%9A%D0%A5,_%D1%81%D0%B5%D1%80%D0%B2%D0%B8%D1%81%D0%BD%D1%8B%D0%B5_%D0%B8_%D0%B1%D1%8B%D1%82%D0%BE%D0%B2%D1%8B%D0%B5_%D1%83%D1%81%D0%BB%D1%83%D0%B3%D0%B8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8.png"/><Relationship Id="rId4" Type="http://schemas.openxmlformats.org/officeDocument/2006/relationships/image" Target="../media/image39.png"/><Relationship Id="rId11" Type="http://schemas.openxmlformats.org/officeDocument/2006/relationships/image" Target="../media/image45.png"/><Relationship Id="rId10" Type="http://schemas.openxmlformats.org/officeDocument/2006/relationships/image" Target="../media/image43.png"/><Relationship Id="rId9" Type="http://schemas.openxmlformats.org/officeDocument/2006/relationships/image" Target="../media/image46.png"/><Relationship Id="rId5" Type="http://schemas.openxmlformats.org/officeDocument/2006/relationships/image" Target="../media/image41.png"/><Relationship Id="rId6" Type="http://schemas.openxmlformats.org/officeDocument/2006/relationships/image" Target="../media/image47.png"/><Relationship Id="rId7" Type="http://schemas.openxmlformats.org/officeDocument/2006/relationships/image" Target="../media/image40.png"/><Relationship Id="rId8" Type="http://schemas.openxmlformats.org/officeDocument/2006/relationships/image" Target="../media/image4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1.png"/><Relationship Id="rId4" Type="http://schemas.openxmlformats.org/officeDocument/2006/relationships/image" Target="../media/image49.png"/><Relationship Id="rId5" Type="http://schemas.openxmlformats.org/officeDocument/2006/relationships/image" Target="../media/image53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news.itmo.ru/ru/education/trend/news/10170/" TargetMode="External"/><Relationship Id="rId4" Type="http://schemas.openxmlformats.org/officeDocument/2006/relationships/hyperlink" Target="https://pt.2035.university/project/intellektualnaa-sistema-osvesenia-mnogopolzovatelskogo-prostranstva-na-osnove-tehnologii-ad-hoc?_ga=2.84054105.1931315311.1626299885-1745601489.1621929672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/>
          <p:nvPr/>
        </p:nvSpPr>
        <p:spPr>
          <a:xfrm>
            <a:off x="1650717" y="3372878"/>
            <a:ext cx="1721700" cy="1762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140" name="Google Shape;140;p12"/>
          <p:cNvSpPr txBox="1"/>
          <p:nvPr>
            <p:ph type="ctrTitle"/>
          </p:nvPr>
        </p:nvSpPr>
        <p:spPr>
          <a:xfrm>
            <a:off x="997850" y="5083500"/>
            <a:ext cx="11833800" cy="31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/>
              <a:t>Интеллектуальная система освещения многопользовательского пространства,                направленная на повышение эффективности труда</a:t>
            </a:r>
            <a:endParaRPr sz="3000"/>
          </a:p>
        </p:txBody>
      </p:sp>
      <p:sp>
        <p:nvSpPr>
          <p:cNvPr id="141" name="Google Shape;141;p12"/>
          <p:cNvSpPr txBox="1"/>
          <p:nvPr>
            <p:ph idx="1" type="subTitle"/>
          </p:nvPr>
        </p:nvSpPr>
        <p:spPr>
          <a:xfrm>
            <a:off x="997850" y="8000125"/>
            <a:ext cx="12304500" cy="20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b="1" lang="ru-RU"/>
              <a:t>i-light </a:t>
            </a:r>
            <a:r>
              <a:rPr lang="ru-RU"/>
              <a:t>-”Увеличиваем эффективность труда, сохраняя здоровье человека!”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42" name="Google Shape;142;p12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D7C0"/>
              </a:buClr>
              <a:buSzPts val="1400"/>
              <a:buNone/>
            </a:pPr>
            <a:r>
              <a:rPr lang="ru-RU" sz="1800"/>
              <a:t>Команда 66</a:t>
            </a:r>
            <a:endParaRPr sz="1800"/>
          </a:p>
        </p:txBody>
      </p:sp>
      <p:pic>
        <p:nvPicPr>
          <p:cNvPr id="143" name="Google Shape;143;p12"/>
          <p:cNvPicPr preferRelativeResize="0"/>
          <p:nvPr/>
        </p:nvPicPr>
        <p:blipFill rotWithShape="1">
          <a:blip r:embed="rId3">
            <a:alphaModFix/>
          </a:blip>
          <a:srcRect b="23348" l="23515" r="23388" t="21086"/>
          <a:stretch/>
        </p:blipFill>
        <p:spPr>
          <a:xfrm>
            <a:off x="709375" y="3024875"/>
            <a:ext cx="3604350" cy="38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0725" y="498175"/>
            <a:ext cx="5701475" cy="2352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2"/>
          <p:cNvPicPr preferRelativeResize="0"/>
          <p:nvPr/>
        </p:nvPicPr>
        <p:blipFill rotWithShape="1">
          <a:blip r:embed="rId5">
            <a:alphaModFix/>
          </a:blip>
          <a:srcRect b="0" l="0" r="0" t="10458"/>
          <a:stretch/>
        </p:blipFill>
        <p:spPr>
          <a:xfrm>
            <a:off x="871550" y="773000"/>
            <a:ext cx="855375" cy="235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Актуальность проекта</a:t>
            </a:r>
            <a:endParaRPr/>
          </a:p>
        </p:txBody>
      </p:sp>
      <p:sp>
        <p:nvSpPr>
          <p:cNvPr id="151" name="Google Shape;151;p33"/>
          <p:cNvSpPr txBox="1"/>
          <p:nvPr>
            <p:ph idx="2" type="body"/>
          </p:nvPr>
        </p:nvSpPr>
        <p:spPr>
          <a:xfrm>
            <a:off x="1930675" y="9498350"/>
            <a:ext cx="17319900" cy="12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200"/>
              <a:t>Эти проблемы приводят к</a:t>
            </a:r>
            <a:r>
              <a:rPr b="1" lang="ru-RU" sz="3200"/>
              <a:t> снижению эффективности труда </a:t>
            </a:r>
            <a:r>
              <a:rPr lang="ru-RU" sz="3200"/>
              <a:t>сотрудников офиса, преподавателей и студентов. </a:t>
            </a:r>
            <a:r>
              <a:rPr b="1" lang="ru-RU" sz="3200"/>
              <a:t>Адаптивная система освещения </a:t>
            </a:r>
            <a:r>
              <a:rPr lang="ru-RU" sz="3200"/>
              <a:t>с персонализацией может решить описанные проблемы на основе научно изученных невизуальных эффектов света</a:t>
            </a:r>
            <a:r>
              <a:rPr b="1" lang="ru-RU" sz="3200"/>
              <a:t>.  </a:t>
            </a:r>
            <a:endParaRPr b="1" sz="3200"/>
          </a:p>
        </p:txBody>
      </p:sp>
      <p:sp>
        <p:nvSpPr>
          <p:cNvPr id="152" name="Google Shape;152;p33"/>
          <p:cNvSpPr txBox="1"/>
          <p:nvPr>
            <p:ph idx="2" type="body"/>
          </p:nvPr>
        </p:nvSpPr>
        <p:spPr>
          <a:xfrm>
            <a:off x="8357750" y="2038375"/>
            <a:ext cx="10893000" cy="70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000"/>
          </a:p>
          <a:p>
            <a:pPr indent="-4191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ru-RU" sz="3000"/>
              <a:t>Часто реализуется </a:t>
            </a:r>
            <a:r>
              <a:rPr b="1" lang="ru-RU" sz="3000"/>
              <a:t>не</a:t>
            </a:r>
            <a:r>
              <a:rPr lang="ru-RU" sz="3000"/>
              <a:t> </a:t>
            </a:r>
            <a:r>
              <a:rPr b="1" lang="ru-RU" sz="3000"/>
              <a:t>качественное искусственное освещение в офисах/учебных заведениях </a:t>
            </a:r>
            <a:r>
              <a:rPr lang="ru-RU" sz="3000"/>
              <a:t>(низкая освещенность, высокий коэффициент пульсации, неравномерная яркость в поле зрения, устаревшее осветительное оборудование).</a:t>
            </a:r>
            <a:endParaRPr sz="3000"/>
          </a:p>
          <a:p>
            <a:pPr indent="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191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ru-RU" sz="3000"/>
              <a:t>За последний 5 лет у офисных работников отмечается </a:t>
            </a:r>
            <a:r>
              <a:rPr b="1" lang="ru-RU" sz="3000"/>
              <a:t>повышенное утомление</a:t>
            </a:r>
            <a:r>
              <a:rPr lang="ru-RU" sz="3000"/>
              <a:t>. Как минимум 60% сотрудников страдают неврологическими болями и ухудшением психологического состояния.</a:t>
            </a:r>
            <a:endParaRPr sz="3000"/>
          </a:p>
          <a:p>
            <a:pPr indent="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19100" lvl="0" marL="457200" rtl="0" algn="just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ru-RU" sz="3000"/>
              <a:t>В среднем 27% сотрудников офиса не удовлетворена освещением на рабочем месте, при этом ⅓ сотрудников желала бы самостоятельно изменять параметры освещения.</a:t>
            </a:r>
            <a:endParaRPr sz="3000"/>
          </a:p>
          <a:p>
            <a:pPr indent="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000"/>
          </a:p>
        </p:txBody>
      </p:sp>
      <p:sp>
        <p:nvSpPr>
          <p:cNvPr id="153" name="Google Shape;153;p33"/>
          <p:cNvSpPr/>
          <p:nvPr/>
        </p:nvSpPr>
        <p:spPr>
          <a:xfrm>
            <a:off x="871550" y="2038375"/>
            <a:ext cx="6441300" cy="4034400"/>
          </a:xfrm>
          <a:prstGeom prst="rightArrowCallout">
            <a:avLst>
              <a:gd fmla="val 11010" name="adj1"/>
              <a:gd fmla="val 11895" name="adj2"/>
              <a:gd fmla="val 17464" name="adj3"/>
              <a:gd fmla="val 80667" name="adj4"/>
            </a:avLst>
          </a:prstGeom>
          <a:solidFill>
            <a:srgbClr val="FFFFFF"/>
          </a:solidFill>
          <a:ln cap="flat" cmpd="sng" w="9525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4" name="Google Shape;154;p33"/>
          <p:cNvGrpSpPr/>
          <p:nvPr/>
        </p:nvGrpSpPr>
        <p:grpSpPr>
          <a:xfrm>
            <a:off x="871460" y="2167120"/>
            <a:ext cx="1059206" cy="7552654"/>
            <a:chOff x="3657600" y="633350"/>
            <a:chExt cx="532800" cy="3787500"/>
          </a:xfrm>
        </p:grpSpPr>
        <p:sp>
          <p:nvSpPr>
            <p:cNvPr id="155" name="Google Shape;155;p33"/>
            <p:cNvSpPr/>
            <p:nvPr/>
          </p:nvSpPr>
          <p:spPr>
            <a:xfrm rot="5400000">
              <a:off x="2030250" y="2260700"/>
              <a:ext cx="3787500" cy="532800"/>
            </a:xfrm>
            <a:prstGeom prst="leftRightArrow">
              <a:avLst>
                <a:gd fmla="val 100000" name="adj1"/>
                <a:gd fmla="val 77226" name="adj2"/>
              </a:avLst>
            </a:prstGeom>
            <a:gradFill>
              <a:gsLst>
                <a:gs pos="0">
                  <a:srgbClr val="0070C0"/>
                </a:gs>
                <a:gs pos="8000">
                  <a:srgbClr val="0070C0"/>
                </a:gs>
                <a:gs pos="50000">
                  <a:srgbClr val="D3DA8C"/>
                </a:gs>
                <a:gs pos="100000">
                  <a:srgbClr val="E2144F"/>
                </a:gs>
              </a:gsLst>
              <a:path path="circle">
                <a:fillToRect l="100%" t="100%"/>
              </a:path>
              <a:tileRect b="-100%" r="-100%"/>
            </a:gra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5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33"/>
            <p:cNvSpPr txBox="1"/>
            <p:nvPr/>
          </p:nvSpPr>
          <p:spPr>
            <a:xfrm rot="-5400000">
              <a:off x="3328350" y="1248575"/>
              <a:ext cx="1191300" cy="27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3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Утомление+</a:t>
              </a:r>
              <a:endParaRPr b="1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33"/>
            <p:cNvSpPr txBox="1"/>
            <p:nvPr/>
          </p:nvSpPr>
          <p:spPr>
            <a:xfrm rot="-5400000">
              <a:off x="2747700" y="2852050"/>
              <a:ext cx="2352600" cy="27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3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- Работоспособность</a:t>
              </a:r>
              <a:endParaRPr b="1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D:\ДИПЛОМ\Без имени-1.png" id="158" name="Google Shape;15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6851" y="3394456"/>
            <a:ext cx="4824518" cy="498708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3"/>
          <p:cNvSpPr/>
          <p:nvPr/>
        </p:nvSpPr>
        <p:spPr>
          <a:xfrm>
            <a:off x="1930772" y="7953540"/>
            <a:ext cx="4437300" cy="961800"/>
          </a:xfrm>
          <a:prstGeom prst="rect">
            <a:avLst/>
          </a:prstGeom>
          <a:solidFill>
            <a:srgbClr val="DDDDDD">
              <a:alpha val="15690"/>
            </a:srgbClr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33"/>
          <p:cNvSpPr/>
          <p:nvPr/>
        </p:nvSpPr>
        <p:spPr>
          <a:xfrm>
            <a:off x="2045279" y="8127621"/>
            <a:ext cx="46854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Неэфективный сотрудник</a:t>
            </a:r>
            <a:endParaRPr b="1"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Целевая аудитория и проблемы, которые мы решаем</a:t>
            </a:r>
            <a:endParaRPr/>
          </a:p>
        </p:txBody>
      </p:sp>
      <p:sp>
        <p:nvSpPr>
          <p:cNvPr id="166" name="Google Shape;166;p34"/>
          <p:cNvSpPr txBox="1"/>
          <p:nvPr>
            <p:ph idx="2" type="body"/>
          </p:nvPr>
        </p:nvSpPr>
        <p:spPr>
          <a:xfrm>
            <a:off x="460913" y="2398550"/>
            <a:ext cx="55974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2400"/>
              <a:t>Офисные работники </a:t>
            </a:r>
            <a:endParaRPr b="1" sz="2400"/>
          </a:p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2400"/>
              <a:t>и работники на “удалёнке”</a:t>
            </a:r>
            <a:endParaRPr b="1" sz="2400"/>
          </a:p>
        </p:txBody>
      </p:sp>
      <p:sp>
        <p:nvSpPr>
          <p:cNvPr id="167" name="Google Shape;167;p34"/>
          <p:cNvSpPr txBox="1"/>
          <p:nvPr>
            <p:ph idx="2" type="body"/>
          </p:nvPr>
        </p:nvSpPr>
        <p:spPr>
          <a:xfrm>
            <a:off x="7200663" y="2119050"/>
            <a:ext cx="55974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2400"/>
              <a:t>Руководители офисных компаний и образовательных учреждений, имеющие open-space рабочие пространства</a:t>
            </a:r>
            <a:endParaRPr b="1" sz="2400"/>
          </a:p>
        </p:txBody>
      </p:sp>
      <p:sp>
        <p:nvSpPr>
          <p:cNvPr id="168" name="Google Shape;168;p34"/>
          <p:cNvSpPr txBox="1"/>
          <p:nvPr>
            <p:ph idx="2" type="body"/>
          </p:nvPr>
        </p:nvSpPr>
        <p:spPr>
          <a:xfrm>
            <a:off x="14466538" y="2398550"/>
            <a:ext cx="47559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2400"/>
              <a:t>Сотрудники и обучающиеся образовательных учреждений</a:t>
            </a:r>
            <a:endParaRPr b="1" sz="2400"/>
          </a:p>
        </p:txBody>
      </p:sp>
      <p:pic>
        <p:nvPicPr>
          <p:cNvPr id="169" name="Google Shape;169;p34"/>
          <p:cNvPicPr preferRelativeResize="0"/>
          <p:nvPr/>
        </p:nvPicPr>
        <p:blipFill rotWithShape="1">
          <a:blip r:embed="rId3">
            <a:alphaModFix/>
          </a:blip>
          <a:srcRect b="0" l="9022" r="9029" t="0"/>
          <a:stretch/>
        </p:blipFill>
        <p:spPr>
          <a:xfrm>
            <a:off x="1357313" y="3679550"/>
            <a:ext cx="3804600" cy="25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942175" y="3603349"/>
            <a:ext cx="3804617" cy="25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4"/>
          <p:cNvSpPr txBox="1"/>
          <p:nvPr>
            <p:ph idx="2" type="body"/>
          </p:nvPr>
        </p:nvSpPr>
        <p:spPr>
          <a:xfrm>
            <a:off x="460913" y="6428850"/>
            <a:ext cx="5597400" cy="25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/>
              <a:t>Постоянно страдают от проблем со сном, ощущают усталость и раздражительность. Часто не нормируют часы работы и отдыха поэтому, затрачивают много внутренних ресурсов на решение поставленных задач с последующем выгоранием.</a:t>
            </a:r>
            <a:endParaRPr sz="2200"/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200"/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172" name="Google Shape;172;p34"/>
          <p:cNvSpPr txBox="1"/>
          <p:nvPr>
            <p:ph idx="2" type="body"/>
          </p:nvPr>
        </p:nvSpPr>
        <p:spPr>
          <a:xfrm>
            <a:off x="7200663" y="6428850"/>
            <a:ext cx="5597400" cy="25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/>
              <a:t>Желают увеличить работоспособность и показатели эффективности  труда сотрудников. </a:t>
            </a:r>
            <a:endParaRPr sz="2200"/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/>
              <a:t>Находятся в современных трендах экосреды и автоматизации процессов. </a:t>
            </a:r>
            <a:endParaRPr sz="2200"/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/>
              <a:t>Будут рады снижениею затрат на освещение офиса.</a:t>
            </a:r>
            <a:endParaRPr sz="2200"/>
          </a:p>
        </p:txBody>
      </p:sp>
      <p:sp>
        <p:nvSpPr>
          <p:cNvPr id="173" name="Google Shape;173;p34"/>
          <p:cNvSpPr txBox="1"/>
          <p:nvPr>
            <p:ph idx="2" type="body"/>
          </p:nvPr>
        </p:nvSpPr>
        <p:spPr>
          <a:xfrm>
            <a:off x="14045788" y="6428850"/>
            <a:ext cx="5597400" cy="27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/>
              <a:t>Желают находится в комфортной образовательной среде, а также снизить конфликтные ситуации и уровень стресса студентов и сотрудников. Находятся в поиске как сделать обучение более эффективным. </a:t>
            </a:r>
            <a:endParaRPr sz="2200"/>
          </a:p>
        </p:txBody>
      </p:sp>
      <p:cxnSp>
        <p:nvCxnSpPr>
          <p:cNvPr id="174" name="Google Shape;174;p34"/>
          <p:cNvCxnSpPr/>
          <p:nvPr/>
        </p:nvCxnSpPr>
        <p:spPr>
          <a:xfrm rot="10800000">
            <a:off x="5284588" y="4945450"/>
            <a:ext cx="2633700" cy="0"/>
          </a:xfrm>
          <a:prstGeom prst="straightConnector1">
            <a:avLst/>
          </a:prstGeom>
          <a:noFill/>
          <a:ln cap="flat" cmpd="sng" w="38100">
            <a:solidFill>
              <a:srgbClr val="75707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5" name="Google Shape;175;p34"/>
          <p:cNvCxnSpPr/>
          <p:nvPr/>
        </p:nvCxnSpPr>
        <p:spPr>
          <a:xfrm>
            <a:off x="12080437" y="4945450"/>
            <a:ext cx="2807400" cy="0"/>
          </a:xfrm>
          <a:prstGeom prst="straightConnector1">
            <a:avLst/>
          </a:prstGeom>
          <a:noFill/>
          <a:ln cap="flat" cmpd="sng" w="38100">
            <a:solidFill>
              <a:srgbClr val="75707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6" name="Google Shape;176;p34"/>
          <p:cNvSpPr txBox="1"/>
          <p:nvPr>
            <p:ph idx="2" type="body"/>
          </p:nvPr>
        </p:nvSpPr>
        <p:spPr>
          <a:xfrm>
            <a:off x="460925" y="9196650"/>
            <a:ext cx="19129500" cy="12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3000"/>
              <a:t>Вся целевая аудитория сталкивается с проблемами ежедневно, потому что проводят не менее 8 часов (рабочий день) в условиях некачественного статического искусственного освещения.</a:t>
            </a:r>
            <a:endParaRPr b="1" sz="3000"/>
          </a:p>
        </p:txBody>
      </p:sp>
      <p:pic>
        <p:nvPicPr>
          <p:cNvPr id="177" name="Google Shape;177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72663" y="3679550"/>
            <a:ext cx="4053412" cy="253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5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83" name="Google Shape;183;p35"/>
          <p:cNvSpPr txBox="1"/>
          <p:nvPr>
            <p:ph idx="2" type="body"/>
          </p:nvPr>
        </p:nvSpPr>
        <p:spPr>
          <a:xfrm>
            <a:off x="894600" y="6141600"/>
            <a:ext cx="18424500" cy="44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Клиент получает программно-аппаратную систему управления освещением. </a:t>
            </a:r>
            <a:r>
              <a:rPr b="1" lang="ru-RU" sz="2400"/>
              <a:t>Интеллектуальная система адаптивного освещения </a:t>
            </a:r>
            <a:r>
              <a:rPr lang="ru-RU" sz="2400"/>
              <a:t>осуществляет подбор и смену фотометрических характеристик (</a:t>
            </a:r>
            <a:r>
              <a:rPr b="1" lang="ru-RU" sz="2400"/>
              <a:t>освещенность, цветовая температура</a:t>
            </a:r>
            <a:r>
              <a:rPr lang="ru-RU" sz="2400"/>
              <a:t>) на основе информации о </a:t>
            </a:r>
            <a:r>
              <a:rPr b="1" lang="ru-RU" sz="2400"/>
              <a:t>психоэмоциональном состоянии человека</a:t>
            </a:r>
            <a:r>
              <a:rPr lang="ru-RU" sz="2400"/>
              <a:t> и вида деятельности, которыми они заняты. Данные собираются автоматически, система освещения обучается по данным каждого человека, учитывая предпочтения и особенности сотрудников. </a:t>
            </a:r>
            <a:endParaRPr sz="2400"/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Предлагаемая система становится </a:t>
            </a:r>
            <a:r>
              <a:rPr b="1" lang="ru-RU" sz="2400"/>
              <a:t>персонализированной</a:t>
            </a:r>
            <a:r>
              <a:rPr lang="ru-RU" sz="2400"/>
              <a:t>, поскольку основывается на психоэмоциональном состоянии пользователей, используя данные о клавиатурном почерке и промежуточных несложных опросов.</a:t>
            </a:r>
            <a:endParaRPr sz="2400"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Учет циркадных ритмов человека позволит улучшить качество сна и работоспособности, а также стабилизирует общий эмоциональный фон.</a:t>
            </a:r>
            <a:endParaRPr sz="2400"/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200"/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/>
              <a:t>П</a:t>
            </a:r>
            <a:r>
              <a:rPr lang="ru-RU" sz="2400"/>
              <a:t>ри адаптации системы освещения к различным потребностям пользователей, их задачам и психоэмоциональным состояниям - потребление электроэнергии также будет снижаться.</a:t>
            </a:r>
            <a:endParaRPr sz="2400"/>
          </a:p>
        </p:txBody>
      </p:sp>
      <p:pic>
        <p:nvPicPr>
          <p:cNvPr id="184" name="Google Shape;184;p35"/>
          <p:cNvPicPr preferRelativeResize="0"/>
          <p:nvPr/>
        </p:nvPicPr>
        <p:blipFill rotWithShape="1">
          <a:blip r:embed="rId3">
            <a:alphaModFix/>
          </a:blip>
          <a:srcRect b="20199" l="0" r="0" t="19212"/>
          <a:stretch/>
        </p:blipFill>
        <p:spPr>
          <a:xfrm>
            <a:off x="839800" y="1923588"/>
            <a:ext cx="18424500" cy="372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Конкуренты</a:t>
            </a:r>
            <a:endParaRPr/>
          </a:p>
        </p:txBody>
      </p:sp>
      <p:sp>
        <p:nvSpPr>
          <p:cNvPr id="190" name="Google Shape;190;p36"/>
          <p:cNvSpPr txBox="1"/>
          <p:nvPr>
            <p:ph idx="2" type="body"/>
          </p:nvPr>
        </p:nvSpPr>
        <p:spPr>
          <a:xfrm>
            <a:off x="5896050" y="2942400"/>
            <a:ext cx="4861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Системы освещения не адаптированы к психоэмоциональному состоянию чело-</a:t>
            </a:r>
            <a:endParaRPr/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века.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91" name="Google Shape;19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4600" y="2887525"/>
            <a:ext cx="4621200" cy="73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600" y="5087975"/>
            <a:ext cx="4470150" cy="20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1550" y="7623450"/>
            <a:ext cx="4621200" cy="2672323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6"/>
          <p:cNvSpPr txBox="1"/>
          <p:nvPr>
            <p:ph idx="2" type="body"/>
          </p:nvPr>
        </p:nvSpPr>
        <p:spPr>
          <a:xfrm>
            <a:off x="5896175" y="5783325"/>
            <a:ext cx="48612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Технические решения по домашней автоматизации направлены на энерго-</a:t>
            </a:r>
            <a:endParaRPr/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эффективность системы</a:t>
            </a:r>
            <a:endParaRPr/>
          </a:p>
        </p:txBody>
      </p:sp>
      <p:sp>
        <p:nvSpPr>
          <p:cNvPr id="195" name="Google Shape;195;p36"/>
          <p:cNvSpPr txBox="1"/>
          <p:nvPr>
            <p:ph idx="2" type="body"/>
          </p:nvPr>
        </p:nvSpPr>
        <p:spPr>
          <a:xfrm>
            <a:off x="5896175" y="8379950"/>
            <a:ext cx="4755300" cy="17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Фокус только на энергоэффективность и безопасность, отсутствие персона-</a:t>
            </a:r>
            <a:endParaRPr/>
          </a:p>
          <a:p>
            <a:pPr indent="0" lvl="0" marL="15875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/>
              <a:t>лизации.</a:t>
            </a:r>
            <a:endParaRPr/>
          </a:p>
        </p:txBody>
      </p:sp>
      <p:sp>
        <p:nvSpPr>
          <p:cNvPr id="196" name="Google Shape;196;p36"/>
          <p:cNvSpPr/>
          <p:nvPr/>
        </p:nvSpPr>
        <p:spPr>
          <a:xfrm>
            <a:off x="11742025" y="2649650"/>
            <a:ext cx="7691700" cy="69456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587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6"/>
          <p:cNvSpPr txBox="1"/>
          <p:nvPr>
            <p:ph idx="2" type="body"/>
          </p:nvPr>
        </p:nvSpPr>
        <p:spPr>
          <a:xfrm>
            <a:off x="12626475" y="2942400"/>
            <a:ext cx="5976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3000"/>
              <a:t>Главное преимущество </a:t>
            </a:r>
            <a:endParaRPr b="1" sz="3000"/>
          </a:p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000"/>
              <a:t>нашего решения</a:t>
            </a:r>
            <a:endParaRPr sz="3000"/>
          </a:p>
        </p:txBody>
      </p:sp>
      <p:sp>
        <p:nvSpPr>
          <p:cNvPr id="198" name="Google Shape;198;p36"/>
          <p:cNvSpPr txBox="1"/>
          <p:nvPr/>
        </p:nvSpPr>
        <p:spPr>
          <a:xfrm>
            <a:off x="12168375" y="4227825"/>
            <a:ext cx="6892500" cy="3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 реализуем </a:t>
            </a:r>
            <a:r>
              <a:rPr b="1" i="0" lang="ru-RU" sz="2000" u="none" cap="none" strike="noStrike">
                <a:solidFill>
                  <a:srgbClr val="20124D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человеко-ориентированное освещение</a:t>
            </a: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условиях</a:t>
            </a: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многопользовательского </a:t>
            </a: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пространства</a:t>
            </a: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на основе данных о психоэмоциональном состоянии </a:t>
            </a: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пользователей, увеличивая их работоспособность</a:t>
            </a: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 способен интегрироваться с разными производителями светового оборудования, имеющих матрицу 2700 - 6500 К.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e68ed1ad06_0_3"/>
          <p:cNvSpPr txBox="1"/>
          <p:nvPr>
            <p:ph idx="1" type="body"/>
          </p:nvPr>
        </p:nvSpPr>
        <p:spPr>
          <a:xfrm>
            <a:off x="894588" y="1589088"/>
            <a:ext cx="97413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i="1" lang="ru-RU"/>
              <a:t>для предполагаемого клиента</a:t>
            </a:r>
            <a:endParaRPr i="1"/>
          </a:p>
        </p:txBody>
      </p:sp>
      <p:sp>
        <p:nvSpPr>
          <p:cNvPr id="205" name="Google Shape;205;ge68ed1ad06_0_3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ru-RU"/>
              <a:t>Эффект реализации</a:t>
            </a:r>
            <a:endParaRPr b="1"/>
          </a:p>
        </p:txBody>
      </p:sp>
      <p:sp>
        <p:nvSpPr>
          <p:cNvPr id="206" name="Google Shape;206;ge68ed1ad06_0_3"/>
          <p:cNvSpPr txBox="1"/>
          <p:nvPr>
            <p:ph idx="2" type="body"/>
          </p:nvPr>
        </p:nvSpPr>
        <p:spPr>
          <a:xfrm>
            <a:off x="894575" y="2942400"/>
            <a:ext cx="92487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ru-RU" sz="2400">
                <a:solidFill>
                  <a:srgbClr val="242423"/>
                </a:solidFill>
              </a:rPr>
              <a:t>Интеллектуальная </a:t>
            </a:r>
            <a:r>
              <a:rPr b="1" lang="ru-RU" sz="2400" u="sng">
                <a:solidFill>
                  <a:srgbClr val="242423"/>
                </a:solidFill>
              </a:rPr>
              <a:t>обучаемая</a:t>
            </a:r>
            <a:r>
              <a:rPr b="1" lang="ru-RU" sz="2400">
                <a:solidFill>
                  <a:srgbClr val="242423"/>
                </a:solidFill>
              </a:rPr>
              <a:t> </a:t>
            </a:r>
            <a:r>
              <a:rPr lang="ru-RU" sz="2400">
                <a:solidFill>
                  <a:srgbClr val="242423"/>
                </a:solidFill>
              </a:rPr>
              <a:t>система освещения</a:t>
            </a:r>
            <a:endParaRPr sz="2400">
              <a:solidFill>
                <a:srgbClr val="242423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242423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ru-RU" sz="2400">
                <a:solidFill>
                  <a:srgbClr val="242423"/>
                </a:solidFill>
              </a:rPr>
              <a:t>Повышение работоспособности и показателей эффективности труда у сотрудников / преподавателей / студентов</a:t>
            </a:r>
            <a:endParaRPr sz="2400">
              <a:solidFill>
                <a:srgbClr val="24242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242423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ru-RU" sz="2400">
                <a:solidFill>
                  <a:srgbClr val="242423"/>
                </a:solidFill>
              </a:rPr>
              <a:t>Улучшение общего эмоционального фона у людей в пространстве</a:t>
            </a:r>
            <a:endParaRPr sz="2400">
              <a:solidFill>
                <a:srgbClr val="242423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242423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ru-RU" sz="2400">
                <a:solidFill>
                  <a:srgbClr val="242423"/>
                </a:solidFill>
              </a:rPr>
              <a:t>Включение в современные тренды сохранения физиологического и психического здоровья</a:t>
            </a:r>
            <a:endParaRPr sz="2400">
              <a:solidFill>
                <a:srgbClr val="242423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>
              <a:solidFill>
                <a:srgbClr val="242423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ru-RU" sz="2400">
                <a:solidFill>
                  <a:srgbClr val="242423"/>
                </a:solidFill>
              </a:rPr>
              <a:t>Снижение затрат на освещение офисных пространств</a:t>
            </a:r>
            <a:endParaRPr sz="2400">
              <a:solidFill>
                <a:srgbClr val="242423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07" name="Google Shape;207;ge68ed1ad06_0_3"/>
          <p:cNvPicPr preferRelativeResize="0"/>
          <p:nvPr/>
        </p:nvPicPr>
        <p:blipFill rotWithShape="1">
          <a:blip r:embed="rId3">
            <a:alphaModFix/>
          </a:blip>
          <a:srcRect b="0" l="0" r="37875" t="0"/>
          <a:stretch/>
        </p:blipFill>
        <p:spPr>
          <a:xfrm>
            <a:off x="11694254" y="2724900"/>
            <a:ext cx="6780349" cy="7276250"/>
          </a:xfrm>
          <a:prstGeom prst="rect">
            <a:avLst/>
          </a:prstGeom>
          <a:noFill/>
          <a:ln cap="flat" cmpd="sng" w="3810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7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213" name="Google Shape;213;p37"/>
          <p:cNvSpPr txBox="1"/>
          <p:nvPr>
            <p:ph idx="2" type="body"/>
          </p:nvPr>
        </p:nvSpPr>
        <p:spPr>
          <a:xfrm>
            <a:off x="1804525" y="3333175"/>
            <a:ext cx="17314200" cy="28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22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TAM (общий объем целевого рынка)</a:t>
            </a:r>
            <a:endParaRPr b="1" sz="2200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200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Доля рынка интегрированного освещения в России приблизительно равна </a:t>
            </a: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24%, что составляет €264 млн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. При этом на </a:t>
            </a: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потребительские системы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 освещения приходится </a:t>
            </a: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меньше 1%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, в то время как «умные» системы </a:t>
            </a: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в профессиональном секторе 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занимают примерно</a:t>
            </a: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 23% рынка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В частности, в 2020 году объем рынка составит 12,5 млрд руб., в 2021-м — 14,7 млрд, в 2022-м — 17,4 млрд, в 2023-м — 20,6 млрд. Драйверами роста станут инициативы со стороны </a:t>
            </a:r>
            <a:r>
              <a:rPr lang="ru-RU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государства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. В первую очередь — проекты формирования инфраструктуры «умного города» и «умных» систем </a:t>
            </a:r>
            <a:r>
              <a:rPr lang="ru-RU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ЖКХ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14" name="Google Shape;214;p37"/>
          <p:cNvGrpSpPr/>
          <p:nvPr/>
        </p:nvGrpSpPr>
        <p:grpSpPr>
          <a:xfrm rot="-5400000">
            <a:off x="894599" y="3333170"/>
            <a:ext cx="786300" cy="786300"/>
            <a:chOff x="857581" y="4113548"/>
            <a:chExt cx="786300" cy="786300"/>
          </a:xfrm>
        </p:grpSpPr>
        <p:sp>
          <p:nvSpPr>
            <p:cNvPr id="215" name="Google Shape;215;p37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37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7" name="Google Shape;217;p37"/>
          <p:cNvGrpSpPr/>
          <p:nvPr/>
        </p:nvGrpSpPr>
        <p:grpSpPr>
          <a:xfrm rot="-5400000">
            <a:off x="1794019" y="3135678"/>
            <a:ext cx="141600" cy="1173089"/>
            <a:chOff x="1184028" y="4905013"/>
            <a:chExt cx="141600" cy="1173089"/>
          </a:xfrm>
        </p:grpSpPr>
        <p:sp>
          <p:nvSpPr>
            <p:cNvPr id="218" name="Google Shape;218;p37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9" name="Google Shape;219;p37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20" name="Google Shape;220;p37"/>
          <p:cNvSpPr/>
          <p:nvPr/>
        </p:nvSpPr>
        <p:spPr>
          <a:xfrm>
            <a:off x="1161331" y="3595216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1" name="Google Shape;221;p37"/>
          <p:cNvGrpSpPr/>
          <p:nvPr/>
        </p:nvGrpSpPr>
        <p:grpSpPr>
          <a:xfrm rot="-5400000">
            <a:off x="894599" y="6026182"/>
            <a:ext cx="786300" cy="786300"/>
            <a:chOff x="857581" y="4113548"/>
            <a:chExt cx="786300" cy="786300"/>
          </a:xfrm>
        </p:grpSpPr>
        <p:sp>
          <p:nvSpPr>
            <p:cNvPr id="222" name="Google Shape;222;p37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37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4" name="Google Shape;224;p37"/>
          <p:cNvGrpSpPr/>
          <p:nvPr/>
        </p:nvGrpSpPr>
        <p:grpSpPr>
          <a:xfrm rot="-5400000">
            <a:off x="1794019" y="5828691"/>
            <a:ext cx="141600" cy="1173089"/>
            <a:chOff x="1184028" y="4905013"/>
            <a:chExt cx="141600" cy="1173089"/>
          </a:xfrm>
        </p:grpSpPr>
        <p:sp>
          <p:nvSpPr>
            <p:cNvPr id="225" name="Google Shape;225;p37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26" name="Google Shape;226;p37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27" name="Google Shape;227;p37"/>
          <p:cNvSpPr/>
          <p:nvPr/>
        </p:nvSpPr>
        <p:spPr>
          <a:xfrm>
            <a:off x="1161331" y="6288229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8" name="Google Shape;228;p37"/>
          <p:cNvGrpSpPr/>
          <p:nvPr/>
        </p:nvGrpSpPr>
        <p:grpSpPr>
          <a:xfrm rot="-5400000">
            <a:off x="871549" y="8346282"/>
            <a:ext cx="786300" cy="786300"/>
            <a:chOff x="857581" y="4113548"/>
            <a:chExt cx="786300" cy="786300"/>
          </a:xfrm>
        </p:grpSpPr>
        <p:sp>
          <p:nvSpPr>
            <p:cNvPr id="229" name="Google Shape;229;p37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37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1" name="Google Shape;231;p37"/>
          <p:cNvGrpSpPr/>
          <p:nvPr/>
        </p:nvGrpSpPr>
        <p:grpSpPr>
          <a:xfrm rot="-5400000">
            <a:off x="1770969" y="8148791"/>
            <a:ext cx="141600" cy="1173089"/>
            <a:chOff x="1184028" y="4905013"/>
            <a:chExt cx="141600" cy="1173089"/>
          </a:xfrm>
        </p:grpSpPr>
        <p:sp>
          <p:nvSpPr>
            <p:cNvPr id="232" name="Google Shape;232;p37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3" name="Google Shape;233;p37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34" name="Google Shape;234;p37"/>
          <p:cNvSpPr/>
          <p:nvPr/>
        </p:nvSpPr>
        <p:spPr>
          <a:xfrm>
            <a:off x="1138281" y="8608329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7"/>
          <p:cNvSpPr txBox="1"/>
          <p:nvPr>
            <p:ph idx="2" type="body"/>
          </p:nvPr>
        </p:nvSpPr>
        <p:spPr>
          <a:xfrm>
            <a:off x="1804525" y="6055725"/>
            <a:ext cx="16875600" cy="21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22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SAM (доступный объем рынка)</a:t>
            </a:r>
            <a:r>
              <a:rPr lang="ru-RU" sz="22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200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200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Согласно опросу, </a:t>
            </a: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88% россиян знают,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 что такое умный дом, однако в обычной жизни </a:t>
            </a:r>
            <a:r>
              <a:rPr b="1" lang="ru-RU">
                <a:latin typeface="Montserrat"/>
                <a:ea typeface="Montserrat"/>
                <a:cs typeface="Montserrat"/>
                <a:sym typeface="Montserrat"/>
              </a:rPr>
              <a:t>пользуются такими технологиями лишь 27%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. Говоря о профессиональном секторе крупнейшим игроком рынка светодиодного освещения является компания «Роснано». Она не имеет собственного производства, зато обладает платежеспособностью и возможностью посодействовать сбыту продукции.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37"/>
          <p:cNvSpPr txBox="1"/>
          <p:nvPr>
            <p:ph idx="2" type="body"/>
          </p:nvPr>
        </p:nvSpPr>
        <p:spPr>
          <a:xfrm>
            <a:off x="1804525" y="8346275"/>
            <a:ext cx="16875600" cy="21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2200">
                <a:solidFill>
                  <a:srgbClr val="222222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SOM (реально достижимый объем рынка)</a:t>
            </a:r>
            <a:endParaRPr b="1" sz="2200">
              <a:solidFill>
                <a:srgbClr val="222222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200">
              <a:solidFill>
                <a:srgbClr val="222222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С учетом различной направленности подхода к проектированию и интеграции систем освещения, это позволит реализовывать 20 проектов различной направленности в месяц.</a:t>
            </a: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 То есть объем реально достижимого объема рынка - 240 проектов в год.</a:t>
            </a:r>
            <a:endParaRPr/>
          </a:p>
        </p:txBody>
      </p:sp>
      <p:sp>
        <p:nvSpPr>
          <p:cNvPr id="237" name="Google Shape;237;p37"/>
          <p:cNvSpPr txBox="1"/>
          <p:nvPr/>
        </p:nvSpPr>
        <p:spPr>
          <a:xfrm>
            <a:off x="765250" y="1671825"/>
            <a:ext cx="18573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Согласно подсчетам модернизация освещения и переход на интеллектуальные системы на большом предприятии может </a:t>
            </a:r>
            <a:r>
              <a:rPr b="1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сохранить до 200 млн руб. в год</a:t>
            </a: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 В то же время </a:t>
            </a:r>
            <a:r>
              <a:rPr b="1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правильное освещение </a:t>
            </a: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дает возможность</a:t>
            </a:r>
            <a:r>
              <a:rPr b="1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увеличить продуктивность </a:t>
            </a: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производства, поскольку </a:t>
            </a:r>
            <a:r>
              <a:rPr b="1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сокращает </a:t>
            </a: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количество брака в среднем </a:t>
            </a:r>
            <a:r>
              <a:rPr b="1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29%</a:t>
            </a: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b="1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повышает качество работы на 16% и вдвое сокращает количество несчастных случаев.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Монетизация</a:t>
            </a:r>
            <a:endParaRPr/>
          </a:p>
        </p:txBody>
      </p:sp>
      <p:sp>
        <p:nvSpPr>
          <p:cNvPr id="243" name="Google Shape;243;p38"/>
          <p:cNvSpPr txBox="1"/>
          <p:nvPr>
            <p:ph idx="2" type="body"/>
          </p:nvPr>
        </p:nvSpPr>
        <p:spPr>
          <a:xfrm>
            <a:off x="1095063" y="2207325"/>
            <a:ext cx="184248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2400"/>
              <a:t>1 группа клиентов </a:t>
            </a:r>
            <a:endParaRPr b="1"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2400"/>
              <a:t>Руководители офисных компаний и образовательных учреждений, имеющие open-space рабочие пространств  </a:t>
            </a:r>
            <a:endParaRPr b="1"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2400"/>
              <a:t>“Под ключ”</a:t>
            </a:r>
            <a:endParaRPr b="1"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2400"/>
              <a:t>Мы предоставляем услуги проектирования освещения с интеграцией нашего алгоритмы + необходимое программное обеспечение (для оценки состояния) + монтаж + настройка. Чек зависит от площади объекта и пожеланий по освещению - прогнозирование среднего чека не представляется возможным.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2400"/>
              <a:t>“Интеграция”</a:t>
            </a:r>
            <a:endParaRPr b="1"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2400"/>
              <a:t>Мы интегрируем алгоритм в уже существующую систему + необходимое программное обеспечение (для оценки состояния) + установка + монтаж + настройка.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2400"/>
              <a:t>Средний чек примерно от 750 000 рублей.  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400"/>
              <a:t>2 группа клиентов </a:t>
            </a:r>
            <a:endParaRPr b="1"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2400"/>
              <a:t>Офисные работники и работники на “удалёнке”. Сотрудники и обучающиеся образовательных учреждений.</a:t>
            </a:r>
            <a:endParaRPr b="1"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 sz="2400"/>
              <a:t>“Личный подход”</a:t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2400"/>
              <a:t>Отработанная интеграция с небольшим количеством рекомендованных источников света (список 10-20 производителей) + необходимое программное обеспечение (для оценки состояния) + приложение с рекомендациями по балансу работа - отдых + настройка. Средний чек примерно от 20 000 рублей. </a:t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sz="2400"/>
          </a:p>
        </p:txBody>
      </p:sp>
      <p:grpSp>
        <p:nvGrpSpPr>
          <p:cNvPr id="244" name="Google Shape;244;p38"/>
          <p:cNvGrpSpPr/>
          <p:nvPr/>
        </p:nvGrpSpPr>
        <p:grpSpPr>
          <a:xfrm rot="-5400000">
            <a:off x="93161" y="2642645"/>
            <a:ext cx="786300" cy="786300"/>
            <a:chOff x="857581" y="4113548"/>
            <a:chExt cx="786300" cy="786300"/>
          </a:xfrm>
        </p:grpSpPr>
        <p:sp>
          <p:nvSpPr>
            <p:cNvPr id="245" name="Google Shape;245;p38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38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7" name="Google Shape;247;p38"/>
          <p:cNvGrpSpPr/>
          <p:nvPr/>
        </p:nvGrpSpPr>
        <p:grpSpPr>
          <a:xfrm rot="-5400000">
            <a:off x="992581" y="2445153"/>
            <a:ext cx="141600" cy="1173089"/>
            <a:chOff x="1184028" y="4905013"/>
            <a:chExt cx="141600" cy="1173089"/>
          </a:xfrm>
        </p:grpSpPr>
        <p:sp>
          <p:nvSpPr>
            <p:cNvPr id="248" name="Google Shape;248;p38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49" name="Google Shape;249;p38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50" name="Google Shape;250;p38"/>
          <p:cNvSpPr/>
          <p:nvPr/>
        </p:nvSpPr>
        <p:spPr>
          <a:xfrm>
            <a:off x="359894" y="2904691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38"/>
          <p:cNvGrpSpPr/>
          <p:nvPr/>
        </p:nvGrpSpPr>
        <p:grpSpPr>
          <a:xfrm rot="-5400000">
            <a:off x="93174" y="7584170"/>
            <a:ext cx="786300" cy="786300"/>
            <a:chOff x="857581" y="4113548"/>
            <a:chExt cx="786300" cy="786300"/>
          </a:xfrm>
        </p:grpSpPr>
        <p:sp>
          <p:nvSpPr>
            <p:cNvPr id="252" name="Google Shape;252;p38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38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4" name="Google Shape;254;p38"/>
          <p:cNvGrpSpPr/>
          <p:nvPr/>
        </p:nvGrpSpPr>
        <p:grpSpPr>
          <a:xfrm rot="-5400000">
            <a:off x="992594" y="7386678"/>
            <a:ext cx="141600" cy="1173089"/>
            <a:chOff x="1184028" y="4905013"/>
            <a:chExt cx="141600" cy="1173089"/>
          </a:xfrm>
        </p:grpSpPr>
        <p:sp>
          <p:nvSpPr>
            <p:cNvPr id="255" name="Google Shape;255;p38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6" name="Google Shape;256;p38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57" name="Google Shape;257;p38"/>
          <p:cNvSpPr/>
          <p:nvPr/>
        </p:nvSpPr>
        <p:spPr>
          <a:xfrm>
            <a:off x="359906" y="7846216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Текущие результаты</a:t>
            </a:r>
            <a:endParaRPr/>
          </a:p>
        </p:txBody>
      </p:sp>
      <p:sp>
        <p:nvSpPr>
          <p:cNvPr id="263" name="Google Shape;263;p39"/>
          <p:cNvSpPr txBox="1"/>
          <p:nvPr/>
        </p:nvSpPr>
        <p:spPr>
          <a:xfrm>
            <a:off x="1848450" y="3240625"/>
            <a:ext cx="516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Инициация идеи и запуск прототипа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9"/>
          <p:cNvSpPr txBox="1"/>
          <p:nvPr/>
        </p:nvSpPr>
        <p:spPr>
          <a:xfrm>
            <a:off x="14161875" y="3240625"/>
            <a:ext cx="366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Создание ИНФО Повода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9"/>
          <p:cNvSpPr txBox="1"/>
          <p:nvPr/>
        </p:nvSpPr>
        <p:spPr>
          <a:xfrm>
            <a:off x="7619125" y="3240625"/>
            <a:ext cx="5525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Публичное оглашение результатов экспериментов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6" name="Google Shape;266;p39"/>
          <p:cNvCxnSpPr/>
          <p:nvPr/>
        </p:nvCxnSpPr>
        <p:spPr>
          <a:xfrm>
            <a:off x="509650" y="1949575"/>
            <a:ext cx="19084800" cy="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67" name="Google Shape;267;p39"/>
          <p:cNvGrpSpPr/>
          <p:nvPr/>
        </p:nvGrpSpPr>
        <p:grpSpPr>
          <a:xfrm>
            <a:off x="3692956" y="1552300"/>
            <a:ext cx="786300" cy="786300"/>
            <a:chOff x="857581" y="4113548"/>
            <a:chExt cx="786300" cy="786300"/>
          </a:xfrm>
        </p:grpSpPr>
        <p:sp>
          <p:nvSpPr>
            <p:cNvPr id="268" name="Google Shape;268;p39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9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0" name="Google Shape;270;p39"/>
          <p:cNvGrpSpPr/>
          <p:nvPr/>
        </p:nvGrpSpPr>
        <p:grpSpPr>
          <a:xfrm>
            <a:off x="4019403" y="1935975"/>
            <a:ext cx="141600" cy="1173089"/>
            <a:chOff x="1184028" y="4905013"/>
            <a:chExt cx="141600" cy="1173089"/>
          </a:xfrm>
        </p:grpSpPr>
        <p:sp>
          <p:nvSpPr>
            <p:cNvPr id="271" name="Google Shape;271;p39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2" name="Google Shape;272;p39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73" name="Google Shape;273;p39"/>
          <p:cNvSpPr/>
          <p:nvPr/>
        </p:nvSpPr>
        <p:spPr>
          <a:xfrm rot="5400000">
            <a:off x="3963776" y="1818466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4" name="Google Shape;274;p39"/>
          <p:cNvGrpSpPr/>
          <p:nvPr/>
        </p:nvGrpSpPr>
        <p:grpSpPr>
          <a:xfrm>
            <a:off x="9988518" y="1565888"/>
            <a:ext cx="786300" cy="786300"/>
            <a:chOff x="857581" y="4113548"/>
            <a:chExt cx="786300" cy="786300"/>
          </a:xfrm>
        </p:grpSpPr>
        <p:sp>
          <p:nvSpPr>
            <p:cNvPr id="275" name="Google Shape;275;p39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39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p39"/>
          <p:cNvSpPr/>
          <p:nvPr/>
        </p:nvSpPr>
        <p:spPr>
          <a:xfrm rot="5400000">
            <a:off x="10259339" y="1832053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8" name="Google Shape;278;p39"/>
          <p:cNvGrpSpPr/>
          <p:nvPr/>
        </p:nvGrpSpPr>
        <p:grpSpPr>
          <a:xfrm>
            <a:off x="15601731" y="1565900"/>
            <a:ext cx="786300" cy="786300"/>
            <a:chOff x="857581" y="4113548"/>
            <a:chExt cx="786300" cy="786300"/>
          </a:xfrm>
        </p:grpSpPr>
        <p:sp>
          <p:nvSpPr>
            <p:cNvPr id="279" name="Google Shape;279;p39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39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1" name="Google Shape;281;p39"/>
          <p:cNvGrpSpPr/>
          <p:nvPr/>
        </p:nvGrpSpPr>
        <p:grpSpPr>
          <a:xfrm>
            <a:off x="15928178" y="1949575"/>
            <a:ext cx="141600" cy="1173089"/>
            <a:chOff x="1184028" y="4905013"/>
            <a:chExt cx="141600" cy="1173089"/>
          </a:xfrm>
        </p:grpSpPr>
        <p:sp>
          <p:nvSpPr>
            <p:cNvPr id="282" name="Google Shape;282;p39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83" name="Google Shape;283;p39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84" name="Google Shape;284;p39"/>
          <p:cNvSpPr/>
          <p:nvPr/>
        </p:nvSpPr>
        <p:spPr>
          <a:xfrm rot="5400000">
            <a:off x="15872551" y="1832066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5" name="Google Shape;285;p39"/>
          <p:cNvGrpSpPr/>
          <p:nvPr/>
        </p:nvGrpSpPr>
        <p:grpSpPr>
          <a:xfrm>
            <a:off x="10314978" y="1949575"/>
            <a:ext cx="141600" cy="1173089"/>
            <a:chOff x="1184028" y="4905013"/>
            <a:chExt cx="141600" cy="1173089"/>
          </a:xfrm>
        </p:grpSpPr>
        <p:sp>
          <p:nvSpPr>
            <p:cNvPr id="286" name="Google Shape;286;p39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87" name="Google Shape;287;p39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88" name="Google Shape;288;p39"/>
          <p:cNvSpPr txBox="1"/>
          <p:nvPr/>
        </p:nvSpPr>
        <p:spPr>
          <a:xfrm>
            <a:off x="1004525" y="4107713"/>
            <a:ext cx="58239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Подана заявка на регистрацию изобретения в ФИПС «Интеллектуальная многопользовательская система адаптации рабочего пространства»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/>
              <a:t>Проведена </a:t>
            </a:r>
            <a:r>
              <a:rPr lang="ru-RU" sz="2000"/>
              <a:t>экспериментальная</a:t>
            </a:r>
            <a:r>
              <a:rPr lang="ru-RU" sz="2000"/>
              <a:t> апробация адаптивной системы освещения </a:t>
            </a:r>
            <a:endParaRPr sz="2000"/>
          </a:p>
          <a:p>
            <a:pPr indent="0" lvl="0" marL="457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9"/>
          <p:cNvSpPr txBox="1"/>
          <p:nvPr/>
        </p:nvSpPr>
        <p:spPr>
          <a:xfrm>
            <a:off x="7731450" y="4279763"/>
            <a:ext cx="55251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Научно-учебно-методическая конференция Университета ИТМО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 Всероссийский конгресс молодых ученых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Международный Форум Lux Junior, 17-й международный симпозиум по науке и технологиям освещения, Франция</a:t>
            </a:r>
            <a:endParaRPr sz="2000"/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/>
              <a:t>11</a:t>
            </a: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научных публикаций в русских и англоязычных источниках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9"/>
          <p:cNvSpPr txBox="1"/>
          <p:nvPr/>
        </p:nvSpPr>
        <p:spPr>
          <a:xfrm>
            <a:off x="13581900" y="4136888"/>
            <a:ext cx="58239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Телеканал Россия 1. Утро России «Умное освещение для офисов и квартир»;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Федеральные «Аргументы и факты» "Да будет свет. Как можно улучшить работоспособность человека?»;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ITMO.News «Умный свет: студенты и ученые ИТМО создают систему освещения, подстраивающуюся под состояние человека»;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67026" y="8928550"/>
            <a:ext cx="2826975" cy="15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9191" y="9098450"/>
            <a:ext cx="2126525" cy="158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24538" y="9022250"/>
            <a:ext cx="2216969" cy="158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631749" y="8928550"/>
            <a:ext cx="1665437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675100" y="9492463"/>
            <a:ext cx="157872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9"/>
          <p:cNvPicPr preferRelativeResize="0"/>
          <p:nvPr/>
        </p:nvPicPr>
        <p:blipFill rotWithShape="1">
          <a:blip r:embed="rId8">
            <a:alphaModFix/>
          </a:blip>
          <a:srcRect b="17961" l="0" r="0" t="31024"/>
          <a:stretch/>
        </p:blipFill>
        <p:spPr>
          <a:xfrm>
            <a:off x="17631750" y="10027750"/>
            <a:ext cx="1665425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01238" y="8699938"/>
            <a:ext cx="1924319" cy="100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01250" y="9531201"/>
            <a:ext cx="1924300" cy="1247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929154" y="8928550"/>
            <a:ext cx="4014936" cy="158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0"/>
          <p:cNvPicPr preferRelativeResize="0"/>
          <p:nvPr/>
        </p:nvPicPr>
        <p:blipFill rotWithShape="1">
          <a:blip r:embed="rId3">
            <a:alphaModFix amt="48000"/>
          </a:blip>
          <a:srcRect b="34928" l="12508" r="19245" t="15043"/>
          <a:stretch/>
        </p:blipFill>
        <p:spPr>
          <a:xfrm>
            <a:off x="7293864" y="-579551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306" name="Google Shape;306;p40"/>
          <p:cNvSpPr/>
          <p:nvPr>
            <p:ph idx="3" type="pic"/>
          </p:nvPr>
        </p:nvSpPr>
        <p:spPr>
          <a:xfrm>
            <a:off x="361950" y="2273300"/>
            <a:ext cx="2139900" cy="2141400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40"/>
          <p:cNvSpPr txBox="1"/>
          <p:nvPr>
            <p:ph idx="2" type="body"/>
          </p:nvPr>
        </p:nvSpPr>
        <p:spPr>
          <a:xfrm>
            <a:off x="4201950" y="6347425"/>
            <a:ext cx="3699600" cy="4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600"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Ключевые навыки: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/>
              <a:t>технологическая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область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/>
              <a:t>Психология труда</a:t>
            </a:r>
            <a:endParaRPr/>
          </a:p>
          <a:p>
            <a:pPr indent="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Опыт работы</a:t>
            </a:r>
            <a:r>
              <a:rPr lang="ru-RU"/>
              <a:t> в разработке, проведении и обработки данных как полевых, так и лабораторных исследова- ниях в области светового дизайна и психологии </a:t>
            </a:r>
            <a:endParaRPr/>
          </a:p>
        </p:txBody>
      </p:sp>
      <p:sp>
        <p:nvSpPr>
          <p:cNvPr id="308" name="Google Shape;308;p40"/>
          <p:cNvSpPr/>
          <p:nvPr>
            <p:ph idx="3" type="pic"/>
          </p:nvPr>
        </p:nvSpPr>
        <p:spPr>
          <a:xfrm>
            <a:off x="4278150" y="2273288"/>
            <a:ext cx="2139900" cy="21414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40"/>
          <p:cNvSpPr/>
          <p:nvPr>
            <p:ph idx="3" type="pic"/>
          </p:nvPr>
        </p:nvSpPr>
        <p:spPr>
          <a:xfrm>
            <a:off x="16041000" y="2304838"/>
            <a:ext cx="2139900" cy="2141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10" name="Google Shape;310;p40"/>
          <p:cNvPicPr preferRelativeResize="0"/>
          <p:nvPr/>
        </p:nvPicPr>
        <p:blipFill rotWithShape="1">
          <a:blip r:embed="rId4">
            <a:alphaModFix/>
          </a:blip>
          <a:srcRect b="45924" l="52281" r="25331" t="19850"/>
          <a:stretch/>
        </p:blipFill>
        <p:spPr>
          <a:xfrm>
            <a:off x="4260775" y="2185150"/>
            <a:ext cx="2174650" cy="221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0"/>
          <p:cNvPicPr preferRelativeResize="0"/>
          <p:nvPr/>
        </p:nvPicPr>
        <p:blipFill rotWithShape="1">
          <a:blip r:embed="rId5">
            <a:alphaModFix/>
          </a:blip>
          <a:srcRect b="47128" l="34501" r="44731" t="22239"/>
          <a:stretch/>
        </p:blipFill>
        <p:spPr>
          <a:xfrm>
            <a:off x="16041000" y="2324050"/>
            <a:ext cx="2139900" cy="210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836425" y="2211475"/>
            <a:ext cx="2215150" cy="22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0"/>
          <p:cNvSpPr txBox="1"/>
          <p:nvPr>
            <p:ph idx="2" type="body"/>
          </p:nvPr>
        </p:nvSpPr>
        <p:spPr>
          <a:xfrm>
            <a:off x="285000" y="6401500"/>
            <a:ext cx="3699600" cy="4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Ключевые навыки: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Ведение научных проектов Технологическая область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Опыт работы</a:t>
            </a:r>
            <a:r>
              <a:rPr lang="ru-RU"/>
              <a:t> в светотехническом проектировании, проведении  междисциплинарных проек-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тов,  связанных с искусствен-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ным освещением. </a:t>
            </a:r>
            <a:endParaRPr/>
          </a:p>
        </p:txBody>
      </p:sp>
      <p:sp>
        <p:nvSpPr>
          <p:cNvPr id="314" name="Google Shape;314;p40"/>
          <p:cNvSpPr txBox="1"/>
          <p:nvPr>
            <p:ph idx="2" type="body"/>
          </p:nvPr>
        </p:nvSpPr>
        <p:spPr>
          <a:xfrm>
            <a:off x="8031575" y="6351625"/>
            <a:ext cx="3602100" cy="4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Ключевые навыки: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технологическая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область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Опыт работы</a:t>
            </a:r>
            <a:r>
              <a:rPr lang="ru-RU"/>
              <a:t> в разработке, проведении к полевых,к и лабораторных исследованиях в области светового дизайна и психологии труда</a:t>
            </a:r>
            <a:r>
              <a:rPr lang="ru-RU" sz="1600"/>
              <a:t> </a:t>
            </a:r>
            <a:endParaRPr sz="1600"/>
          </a:p>
        </p:txBody>
      </p:sp>
      <p:sp>
        <p:nvSpPr>
          <p:cNvPr id="315" name="Google Shape;315;p40"/>
          <p:cNvSpPr txBox="1"/>
          <p:nvPr>
            <p:ph idx="2" type="body"/>
          </p:nvPr>
        </p:nvSpPr>
        <p:spPr>
          <a:xfrm>
            <a:off x="12008625" y="6347450"/>
            <a:ext cx="3594600" cy="4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Ключевые навыки: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ИТ-разработка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Опыт работы</a:t>
            </a:r>
            <a:r>
              <a:rPr lang="ru-RU"/>
              <a:t> в разработке, проведении и обработки данных различного рода исследований, создание программной части системы</a:t>
            </a:r>
            <a:r>
              <a:rPr lang="ru-RU" sz="1600"/>
              <a:t> </a:t>
            </a:r>
            <a:endParaRPr sz="1600"/>
          </a:p>
        </p:txBody>
      </p:sp>
      <p:sp>
        <p:nvSpPr>
          <p:cNvPr id="316" name="Google Shape;316;p40"/>
          <p:cNvSpPr/>
          <p:nvPr/>
        </p:nvSpPr>
        <p:spPr>
          <a:xfrm>
            <a:off x="285000" y="5384250"/>
            <a:ext cx="3594600" cy="711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587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40"/>
          <p:cNvSpPr txBox="1"/>
          <p:nvPr>
            <p:ph idx="2" type="body"/>
          </p:nvPr>
        </p:nvSpPr>
        <p:spPr>
          <a:xfrm>
            <a:off x="16061875" y="6401525"/>
            <a:ext cx="3602100" cy="4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Ключевые навыки: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Световой дизайн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Опыт работы</a:t>
            </a:r>
            <a:r>
              <a:rPr lang="ru-RU"/>
              <a:t> в разработке интерьерных решений и создании концепций индиви-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дуализации пространства </a:t>
            </a:r>
            <a:endParaRPr/>
          </a:p>
        </p:txBody>
      </p:sp>
      <p:pic>
        <p:nvPicPr>
          <p:cNvPr id="318" name="Google Shape;318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8175" y="2094590"/>
            <a:ext cx="2174650" cy="239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0"/>
          <p:cNvPicPr preferRelativeResize="0"/>
          <p:nvPr/>
        </p:nvPicPr>
        <p:blipFill rotWithShape="1">
          <a:blip r:embed="rId8">
            <a:alphaModFix/>
          </a:blip>
          <a:srcRect b="36056" l="0" r="4084" t="0"/>
          <a:stretch/>
        </p:blipFill>
        <p:spPr>
          <a:xfrm>
            <a:off x="8179338" y="2297788"/>
            <a:ext cx="2215150" cy="22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0"/>
          <p:cNvSpPr/>
          <p:nvPr/>
        </p:nvSpPr>
        <p:spPr>
          <a:xfrm>
            <a:off x="4221150" y="5384250"/>
            <a:ext cx="3491400" cy="711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587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87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40"/>
          <p:cNvSpPr txBox="1"/>
          <p:nvPr>
            <p:ph idx="4" type="body"/>
          </p:nvPr>
        </p:nvSpPr>
        <p:spPr>
          <a:xfrm>
            <a:off x="361200" y="4945350"/>
            <a:ext cx="36996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/>
              <a:t>Светлана Рослякова</a:t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/>
              <a:t>(CEO, продажи)</a:t>
            </a:r>
            <a:endParaRPr sz="2400"/>
          </a:p>
        </p:txBody>
      </p:sp>
      <p:sp>
        <p:nvSpPr>
          <p:cNvPr id="322" name="Google Shape;322;p40"/>
          <p:cNvSpPr/>
          <p:nvPr/>
        </p:nvSpPr>
        <p:spPr>
          <a:xfrm>
            <a:off x="8041350" y="5384250"/>
            <a:ext cx="3594600" cy="711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587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40"/>
          <p:cNvSpPr txBox="1"/>
          <p:nvPr>
            <p:ph idx="4" type="body"/>
          </p:nvPr>
        </p:nvSpPr>
        <p:spPr>
          <a:xfrm>
            <a:off x="4278148" y="4900688"/>
            <a:ext cx="3699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/>
              <a:t>Татьяна Брагина</a:t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/>
              <a:t>(СЕО, продажи )</a:t>
            </a:r>
            <a:endParaRPr sz="2400"/>
          </a:p>
        </p:txBody>
      </p:sp>
      <p:sp>
        <p:nvSpPr>
          <p:cNvPr id="324" name="Google Shape;324;p40"/>
          <p:cNvSpPr/>
          <p:nvPr/>
        </p:nvSpPr>
        <p:spPr>
          <a:xfrm>
            <a:off x="11973875" y="5384250"/>
            <a:ext cx="3699600" cy="711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587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40"/>
          <p:cNvSpPr txBox="1"/>
          <p:nvPr>
            <p:ph idx="4" type="body"/>
          </p:nvPr>
        </p:nvSpPr>
        <p:spPr>
          <a:xfrm>
            <a:off x="12013950" y="4900675"/>
            <a:ext cx="3885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/>
              <a:t>Александр Леонов</a:t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/>
              <a:t>(CTO, IT)</a:t>
            </a:r>
            <a:endParaRPr sz="2400"/>
          </a:p>
        </p:txBody>
      </p:sp>
      <p:sp>
        <p:nvSpPr>
          <p:cNvPr id="326" name="Google Shape;326;p40"/>
          <p:cNvSpPr/>
          <p:nvPr/>
        </p:nvSpPr>
        <p:spPr>
          <a:xfrm>
            <a:off x="16014875" y="5384250"/>
            <a:ext cx="3699600" cy="711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587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40"/>
          <p:cNvSpPr txBox="1"/>
          <p:nvPr>
            <p:ph idx="4" type="body"/>
          </p:nvPr>
        </p:nvSpPr>
        <p:spPr>
          <a:xfrm>
            <a:off x="16040250" y="4900700"/>
            <a:ext cx="3885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/>
              <a:t>Екатерина Землянова</a:t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4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400"/>
              <a:t>(маркетинг, проект.)</a:t>
            </a:r>
            <a:endParaRPr sz="2400"/>
          </a:p>
        </p:txBody>
      </p:sp>
      <p:sp>
        <p:nvSpPr>
          <p:cNvPr id="328" name="Google Shape;328;p40"/>
          <p:cNvSpPr txBox="1"/>
          <p:nvPr>
            <p:ph idx="4" type="body"/>
          </p:nvPr>
        </p:nvSpPr>
        <p:spPr>
          <a:xfrm>
            <a:off x="8195100" y="4957275"/>
            <a:ext cx="38859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75"/>
              <a:buNone/>
            </a:pPr>
            <a:r>
              <a:rPr lang="ru-RU" sz="9600"/>
              <a:t>Анастасия Лаушкина</a:t>
            </a:r>
            <a:endParaRPr sz="9600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75"/>
              <a:buNone/>
            </a:pPr>
            <a:r>
              <a:rPr lang="ru-RU" sz="9600"/>
              <a:t>(CМО, дизайн)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ct val="45833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1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334" name="Google Shape;334;p41"/>
          <p:cNvSpPr txBox="1"/>
          <p:nvPr>
            <p:ph idx="2" type="body"/>
          </p:nvPr>
        </p:nvSpPr>
        <p:spPr>
          <a:xfrm>
            <a:off x="1333175" y="3796450"/>
            <a:ext cx="5364600" cy="6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</a:pPr>
            <a:r>
              <a:rPr b="1" lang="ru-RU"/>
              <a:t>Интеграции с существующими системами управления. </a:t>
            </a:r>
            <a:endParaRPr b="1"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b="1" lang="ru-RU"/>
              <a:t>Интеллектуальная система освещения</a:t>
            </a:r>
            <a:r>
              <a:rPr lang="ru-RU"/>
              <a:t> многопользовательского пространства на основе технологии Ad Hoc </a:t>
            </a:r>
            <a:r>
              <a:rPr b="1" lang="ru-RU"/>
              <a:t>может получить развитие не только в офисных и учебных пространствах, но также возможна интеграция в системы «Умный дом».</a:t>
            </a:r>
            <a:r>
              <a:rPr lang="ru-RU"/>
              <a:t> 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ru-RU"/>
              <a:t>Интеграция подобных системы с адаптивными сценариями освещения позволит создавать комфортную и безопасную световую среду.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1900"/>
          </a:p>
        </p:txBody>
      </p:sp>
      <p:sp>
        <p:nvSpPr>
          <p:cNvPr id="335" name="Google Shape;335;p41"/>
          <p:cNvSpPr txBox="1"/>
          <p:nvPr>
            <p:ph idx="3" type="body"/>
          </p:nvPr>
        </p:nvSpPr>
        <p:spPr>
          <a:xfrm>
            <a:off x="13268825" y="3696225"/>
            <a:ext cx="5917800" cy="6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/>
              <a:t>3. Развитие системы освещения в городах с нехваткой естественного освещения. Исследование влияния освещения на работоспособность и психоэмоциональное состояние людей в таких городах.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/>
              <a:t>Адаптивное интеллектуальное освещение может снизить влияние сезонности на человека  и позволит улучшить психоэмоциональное состояние людей в “северных” городах.</a:t>
            </a:r>
            <a:endParaRPr b="1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336" name="Google Shape;336;p41"/>
          <p:cNvSpPr txBox="1"/>
          <p:nvPr/>
        </p:nvSpPr>
        <p:spPr>
          <a:xfrm>
            <a:off x="7825475" y="1426475"/>
            <a:ext cx="4169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Дальнейшее развитие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7" name="Google Shape;337;p41"/>
          <p:cNvGrpSpPr/>
          <p:nvPr/>
        </p:nvGrpSpPr>
        <p:grpSpPr>
          <a:xfrm>
            <a:off x="2241150" y="2394301"/>
            <a:ext cx="15044008" cy="248916"/>
            <a:chOff x="4740" y="3070"/>
            <a:chExt cx="22880620" cy="331887"/>
          </a:xfrm>
        </p:grpSpPr>
        <p:cxnSp>
          <p:nvCxnSpPr>
            <p:cNvPr id="338" name="Google Shape;338;p41"/>
            <p:cNvCxnSpPr/>
            <p:nvPr/>
          </p:nvCxnSpPr>
          <p:spPr>
            <a:xfrm>
              <a:off x="169060" y="156360"/>
              <a:ext cx="22716300" cy="0"/>
            </a:xfrm>
            <a:prstGeom prst="straightConnector1">
              <a:avLst/>
            </a:prstGeom>
            <a:noFill/>
            <a:ln cap="rnd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39" name="Google Shape;339;p41"/>
            <p:cNvSpPr/>
            <p:nvPr/>
          </p:nvSpPr>
          <p:spPr>
            <a:xfrm rot="5400000">
              <a:off x="5484" y="2326"/>
              <a:ext cx="331887" cy="333375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0" name="Google Shape;340;p41"/>
          <p:cNvGrpSpPr/>
          <p:nvPr/>
        </p:nvGrpSpPr>
        <p:grpSpPr>
          <a:xfrm>
            <a:off x="9207131" y="2139463"/>
            <a:ext cx="786300" cy="786300"/>
            <a:chOff x="857581" y="4113548"/>
            <a:chExt cx="786300" cy="786300"/>
          </a:xfrm>
        </p:grpSpPr>
        <p:sp>
          <p:nvSpPr>
            <p:cNvPr id="341" name="Google Shape;341;p41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41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3" name="Google Shape;343;p41"/>
          <p:cNvGrpSpPr/>
          <p:nvPr/>
        </p:nvGrpSpPr>
        <p:grpSpPr>
          <a:xfrm>
            <a:off x="9533578" y="2523138"/>
            <a:ext cx="141600" cy="1173089"/>
            <a:chOff x="1184028" y="4905013"/>
            <a:chExt cx="141600" cy="1173089"/>
          </a:xfrm>
        </p:grpSpPr>
        <p:sp>
          <p:nvSpPr>
            <p:cNvPr id="344" name="Google Shape;344;p41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45" name="Google Shape;345;p41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46" name="Google Shape;346;p41"/>
          <p:cNvSpPr/>
          <p:nvPr/>
        </p:nvSpPr>
        <p:spPr>
          <a:xfrm rot="5400000">
            <a:off x="9477951" y="2405628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7" name="Google Shape;347;p41"/>
          <p:cNvGrpSpPr/>
          <p:nvPr/>
        </p:nvGrpSpPr>
        <p:grpSpPr>
          <a:xfrm>
            <a:off x="16817806" y="2139463"/>
            <a:ext cx="786300" cy="786300"/>
            <a:chOff x="857581" y="4113548"/>
            <a:chExt cx="786300" cy="786300"/>
          </a:xfrm>
        </p:grpSpPr>
        <p:sp>
          <p:nvSpPr>
            <p:cNvPr id="348" name="Google Shape;348;p41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1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0" name="Google Shape;350;p41"/>
          <p:cNvGrpSpPr/>
          <p:nvPr/>
        </p:nvGrpSpPr>
        <p:grpSpPr>
          <a:xfrm>
            <a:off x="17144253" y="2523138"/>
            <a:ext cx="141600" cy="1173089"/>
            <a:chOff x="1184028" y="4905013"/>
            <a:chExt cx="141600" cy="1173089"/>
          </a:xfrm>
        </p:grpSpPr>
        <p:sp>
          <p:nvSpPr>
            <p:cNvPr id="351" name="Google Shape;351;p41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52" name="Google Shape;352;p41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53" name="Google Shape;353;p41"/>
          <p:cNvSpPr/>
          <p:nvPr/>
        </p:nvSpPr>
        <p:spPr>
          <a:xfrm rot="5400000">
            <a:off x="17088626" y="2405628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41"/>
          <p:cNvSpPr txBox="1"/>
          <p:nvPr/>
        </p:nvSpPr>
        <p:spPr>
          <a:xfrm>
            <a:off x="7513200" y="3659475"/>
            <a:ext cx="5364600" cy="45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Развитие в разных областях.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Интеллектуальная система управления освещением может развиваться не только в области светового дизайна, но и в области </a:t>
            </a: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искусственного интеллекта</a:t>
            </a: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(междисциплинарной области) так как клиент сможет получить интеллектуальную систему адаптивного освещение, которая подберёт необходимые параметры освещения под </a:t>
            </a: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психоэмоциональное состояние  каждого пользователя</a:t>
            </a: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 учетом циркадных ритмов человека.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1"/>
          <p:cNvSpPr/>
          <p:nvPr/>
        </p:nvSpPr>
        <p:spPr>
          <a:xfrm rot="5400000">
            <a:off x="2185526" y="2368866"/>
            <a:ext cx="252867" cy="2540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6" name="Google Shape;356;p41"/>
          <p:cNvGrpSpPr/>
          <p:nvPr/>
        </p:nvGrpSpPr>
        <p:grpSpPr>
          <a:xfrm>
            <a:off x="1914706" y="2102700"/>
            <a:ext cx="786300" cy="786300"/>
            <a:chOff x="857581" y="4113548"/>
            <a:chExt cx="786300" cy="786300"/>
          </a:xfrm>
        </p:grpSpPr>
        <p:sp>
          <p:nvSpPr>
            <p:cNvPr id="357" name="Google Shape;357;p41"/>
            <p:cNvSpPr/>
            <p:nvPr/>
          </p:nvSpPr>
          <p:spPr>
            <a:xfrm>
              <a:off x="1007267" y="4263271"/>
              <a:ext cx="486900" cy="4869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41"/>
            <p:cNvSpPr/>
            <p:nvPr/>
          </p:nvSpPr>
          <p:spPr>
            <a:xfrm>
              <a:off x="857581" y="4113548"/>
              <a:ext cx="786300" cy="786300"/>
            </a:xfrm>
            <a:prstGeom prst="ellipse">
              <a:avLst/>
            </a:prstGeom>
            <a:noFill/>
            <a:ln cap="flat" cmpd="sng" w="38100">
              <a:solidFill>
                <a:srgbClr val="FF0000">
                  <a:alpha val="3647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9" name="Google Shape;359;p41"/>
          <p:cNvGrpSpPr/>
          <p:nvPr/>
        </p:nvGrpSpPr>
        <p:grpSpPr>
          <a:xfrm>
            <a:off x="2241153" y="2486375"/>
            <a:ext cx="141600" cy="1173089"/>
            <a:chOff x="1184028" y="4905013"/>
            <a:chExt cx="141600" cy="1173089"/>
          </a:xfrm>
        </p:grpSpPr>
        <p:sp>
          <p:nvSpPr>
            <p:cNvPr id="360" name="Google Shape;360;p41"/>
            <p:cNvSpPr/>
            <p:nvPr/>
          </p:nvSpPr>
          <p:spPr>
            <a:xfrm>
              <a:off x="1184028" y="5936502"/>
              <a:ext cx="141600" cy="1416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61" name="Google Shape;361;p41"/>
            <p:cNvCxnSpPr/>
            <p:nvPr/>
          </p:nvCxnSpPr>
          <p:spPr>
            <a:xfrm>
              <a:off x="1250745" y="4905013"/>
              <a:ext cx="0" cy="10344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2"/>
          <p:cNvSpPr txBox="1"/>
          <p:nvPr>
            <p:ph idx="1" type="subTitle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2"/>
          <p:cNvSpPr txBox="1"/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ru-RU"/>
              <a:t>Контакты</a:t>
            </a:r>
            <a:endParaRPr/>
          </a:p>
        </p:txBody>
      </p:sp>
      <p:sp>
        <p:nvSpPr>
          <p:cNvPr id="368" name="Google Shape;368;p42"/>
          <p:cNvSpPr txBox="1"/>
          <p:nvPr/>
        </p:nvSpPr>
        <p:spPr>
          <a:xfrm>
            <a:off x="2668750" y="7520525"/>
            <a:ext cx="16405500" cy="21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https://news.itmo.ru/ru/education/trend/news/10170/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https://pt.2035.university/project/intellektualnaa-sistema-osvesenia-mnogopolzovatelskogo-prostranstva-na-osnove-tehnologii-ad-hoc?_ga=2.84054105.1931315311.1626299885-1745601489.1621929672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(90</a:t>
            </a:r>
            <a:r>
              <a:rPr lang="ru-RU" sz="2800">
                <a:solidFill>
                  <a:schemeClr val="dk1"/>
                </a:solidFill>
              </a:rPr>
              <a:t>5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ru-RU" sz="2800">
                <a:solidFill>
                  <a:schemeClr val="dk1"/>
                </a:solidFill>
              </a:rPr>
              <a:t>034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2800">
                <a:solidFill>
                  <a:schemeClr val="dk1"/>
                </a:solidFill>
              </a:rPr>
              <a:t>52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2800">
                <a:solidFill>
                  <a:schemeClr val="dk1"/>
                </a:solidFill>
              </a:rPr>
              <a:t>29</a:t>
            </a: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ru-RU" sz="2800">
                <a:solidFill>
                  <a:schemeClr val="dk1"/>
                </a:solidFill>
              </a:rPr>
              <a:t>Татьяна Брагина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</a:rPr>
              <a:t>bragina.arch@yandex.ru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2021-07-02T15:32:26Z</dcterms:created>
  <dc:creator>Анна Мельянцова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