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864BD91-5C62-4F4C-AFB0-9C70A77E83C7}">
  <a:tblStyle styleId="{4864BD91-5C62-4F4C-AFB0-9C70A77E83C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D22F389-282A-462E-BCEE-3ADF706A4B2B}" styleName="Table_1">
    <a:wholeTbl>
      <a:tcTxStyle b="off" i="off">
        <a:font>
          <a:latin typeface="Segoe UI Light"/>
          <a:ea typeface="Segoe UI Light"/>
          <a:cs typeface="Segoe UI Light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AEDE9"/>
          </a:solidFill>
        </a:fill>
      </a:tcStyle>
    </a:wholeTbl>
    <a:band1H>
      <a:tcTxStyle/>
      <a:tcStyle>
        <a:fill>
          <a:solidFill>
            <a:srgbClr val="D2D9D1"/>
          </a:solidFill>
        </a:fill>
      </a:tcStyle>
    </a:band1H>
    <a:band2H>
      <a:tcTxStyle/>
    </a:band2H>
    <a:band1V>
      <a:tcTxStyle/>
      <a:tcStyle>
        <a:fill>
          <a:solidFill>
            <a:srgbClr val="D2D9D1"/>
          </a:solidFill>
        </a:fill>
      </a:tcStyle>
    </a:band1V>
    <a:band2V>
      <a:tcTxStyle/>
    </a:band2V>
    <a:lastCol>
      <a:tcTxStyle b="on" i="off">
        <a:font>
          <a:latin typeface="Segoe UI Light"/>
          <a:ea typeface="Segoe UI Light"/>
          <a:cs typeface="Segoe UI Light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Segoe UI Light"/>
          <a:ea typeface="Segoe UI Light"/>
          <a:cs typeface="Segoe UI Light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Segoe UI Light"/>
          <a:ea typeface="Segoe UI Light"/>
          <a:cs typeface="Segoe UI Light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Segoe UI Light"/>
          <a:ea typeface="Segoe UI Light"/>
          <a:cs typeface="Segoe UI Light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schemas.openxmlformats.org/officeDocument/2006/relationships/slide" Target="slides/slide18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19482efb6f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19482efb6f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19482efb6f_0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19482efb6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19482efb6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19482efb6f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19482efb6f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19482efb6f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19482efb6f_0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19482efb6f_2_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19482efb6f_2_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19482efb6f_2_8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19482efb6f_0_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19482efb6f_0_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319482efb6f_0_9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19482efb6f_0_1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19482efb6f_0_1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319482efb6f_0_1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19482efb6f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19482efb6f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319482efb6f_0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19482efb6f_0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19482efb6f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319482efb6f_0_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">
  <p:cSld name="Название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title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6748"/>
              </a:buClr>
              <a:buSzPts val="5000"/>
              <a:buFont typeface="Quattrocento Sans"/>
              <a:buNone/>
              <a:defRPr b="0" i="0" sz="5000" u="none" cap="none" strike="noStrike">
                <a:solidFill>
                  <a:srgbClr val="4C674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2"/>
          <p:cNvSpPr txBox="1"/>
          <p:nvPr>
            <p:ph idx="1" type="body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4807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4807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2"/>
          <p:cNvSpPr/>
          <p:nvPr>
            <p:ph idx="2" type="pic"/>
          </p:nvPr>
        </p:nvSpPr>
        <p:spPr>
          <a:xfrm>
            <a:off x="6952488" y="950976"/>
            <a:ext cx="5239512" cy="4965192"/>
          </a:xfrm>
          <a:prstGeom prst="rect">
            <a:avLst/>
          </a:prstGeom>
          <a:noFill/>
          <a:ln>
            <a:noFill/>
          </a:ln>
        </p:spPr>
      </p:sp>
      <p:sp>
        <p:nvSpPr>
          <p:cNvPr id="14" name="Google Shape;14;p2"/>
          <p:cNvSpPr txBox="1"/>
          <p:nvPr>
            <p:ph idx="3" type="body"/>
          </p:nvPr>
        </p:nvSpPr>
        <p:spPr>
          <a:xfrm>
            <a:off x="5572346" y="0"/>
            <a:ext cx="2895600" cy="6858000"/>
          </a:xfrm>
          <a:prstGeom prst="rect">
            <a:avLst/>
          </a:prstGeom>
          <a:solidFill>
            <a:schemeClr val="accent1">
              <a:alpha val="4980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b="0" i="0" sz="2800" u="none" cap="none" strike="noStrike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Arial"/>
              <a:buChar char="•"/>
              <a:defRPr b="0" i="0" sz="2400" u="none" cap="none" strike="noStrike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Char char="•"/>
              <a:defRPr b="0" i="0" sz="2000" u="none" cap="none" strike="noStrike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  <a:defRPr b="0" i="0" sz="1800" u="none" cap="none" strike="noStrike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  <a:defRPr b="0" i="0" sz="1800" u="none" cap="none" strike="noStrike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азделение изображения с содержимым">
  <p:cSld name="Разделение изображения с содержимым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6748"/>
              </a:buClr>
              <a:buSzPts val="3200"/>
              <a:buFont typeface="Quattrocento Sans"/>
              <a:buNone/>
              <a:defRPr b="0" i="0" sz="3200" u="none" cap="none" strike="noStrike">
                <a:solidFill>
                  <a:srgbClr val="4C674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3"/>
          <p:cNvSpPr/>
          <p:nvPr>
            <p:ph idx="2" type="pic"/>
          </p:nvPr>
        </p:nvSpPr>
        <p:spPr>
          <a:xfrm>
            <a:off x="0" y="0"/>
            <a:ext cx="12192000" cy="2051050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3"/>
          <p:cNvSpPr txBox="1"/>
          <p:nvPr>
            <p:ph idx="1" type="body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9" name="Google Shape;19;p3"/>
          <p:cNvSpPr/>
          <p:nvPr>
            <p:ph idx="3" type="pic"/>
          </p:nvPr>
        </p:nvSpPr>
        <p:spPr>
          <a:xfrm>
            <a:off x="0" y="5788241"/>
            <a:ext cx="12192000" cy="10697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оллаж из изображений">
  <p:cSld name="Коллаж из изображений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649224" y="502920"/>
            <a:ext cx="501091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6748"/>
              </a:buClr>
              <a:buSzPts val="3200"/>
              <a:buFont typeface="Quattrocento Sans"/>
              <a:buNone/>
              <a:defRPr b="0" i="0" sz="3200" u="none" cap="none" strike="noStrike">
                <a:solidFill>
                  <a:srgbClr val="4C674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" name="Google Shape;22;p4"/>
          <p:cNvSpPr/>
          <p:nvPr>
            <p:ph idx="2" type="pic"/>
          </p:nvPr>
        </p:nvSpPr>
        <p:spPr>
          <a:xfrm>
            <a:off x="3968496" y="2752344"/>
            <a:ext cx="3602736" cy="3255264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90288" y="1911096"/>
            <a:ext cx="2350008" cy="996696"/>
          </a:xfrm>
          <a:prstGeom prst="rect">
            <a:avLst/>
          </a:prstGeom>
          <a:solidFill>
            <a:schemeClr val="accent1">
              <a:alpha val="49803"/>
            </a:schemeClr>
          </a:solidFill>
          <a:ln>
            <a:noFill/>
          </a:ln>
        </p:spPr>
        <p:txBody>
          <a:bodyPr anchorCtr="0" anchor="ctr" bIns="365750" lIns="1371600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None/>
              <a:defRPr b="0" i="0" sz="2000" u="none" cap="none" strike="noStrike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4" name="Google Shape;24;p4"/>
          <p:cNvSpPr/>
          <p:nvPr>
            <p:ph idx="3" type="pic"/>
          </p:nvPr>
        </p:nvSpPr>
        <p:spPr>
          <a:xfrm>
            <a:off x="7946136" y="0"/>
            <a:ext cx="3602736" cy="3255264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4"/>
          <p:cNvSpPr/>
          <p:nvPr>
            <p:ph idx="4" type="pic"/>
          </p:nvPr>
        </p:nvSpPr>
        <p:spPr>
          <a:xfrm>
            <a:off x="7946136" y="3602736"/>
            <a:ext cx="3602736" cy="325526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6748"/>
              </a:buClr>
              <a:buSzPts val="3200"/>
              <a:buFont typeface="Quattrocento Sans"/>
              <a:buNone/>
              <a:defRPr b="0" i="0" sz="3200" u="none" cap="none" strike="noStrike">
                <a:solidFill>
                  <a:srgbClr val="4C674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838199" y="2063838"/>
            <a:ext cx="5066324" cy="4223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2452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2452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838199" y="2486203"/>
            <a:ext cx="10515600" cy="334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ременная шкала">
  <p:cSld name="Временная шкала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/>
          <p:nvPr/>
        </p:nvSpPr>
        <p:spPr>
          <a:xfrm>
            <a:off x="0" y="0"/>
            <a:ext cx="12192000" cy="3684897"/>
          </a:xfrm>
          <a:prstGeom prst="rect">
            <a:avLst/>
          </a:prstGeom>
          <a:solidFill>
            <a:srgbClr val="D6CBC2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32" name="Google Shape;32;p6"/>
          <p:cNvCxnSpPr/>
          <p:nvPr/>
        </p:nvCxnSpPr>
        <p:spPr>
          <a:xfrm rot="10800000">
            <a:off x="1592874" y="3684898"/>
            <a:ext cx="9006253" cy="0"/>
          </a:xfrm>
          <a:prstGeom prst="straightConnector1">
            <a:avLst/>
          </a:prstGeom>
          <a:noFill/>
          <a:ln cap="flat" cmpd="sng" w="9525">
            <a:solidFill>
              <a:srgbClr val="65544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3" name="Google Shape;33;p6"/>
          <p:cNvSpPr txBox="1"/>
          <p:nvPr>
            <p:ph type="title"/>
          </p:nvPr>
        </p:nvSpPr>
        <p:spPr>
          <a:xfrm>
            <a:off x="838200" y="498928"/>
            <a:ext cx="10515600" cy="565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Quattrocento Sans"/>
              <a:buNone/>
              <a:defRPr b="0" i="0" sz="3200" u="none" cap="none" strike="noStrike">
                <a:solidFill>
                  <a:schemeClr val="accent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" name="Google Shape;34;p6"/>
          <p:cNvSpPr/>
          <p:nvPr/>
        </p:nvSpPr>
        <p:spPr>
          <a:xfrm>
            <a:off x="1428750" y="3520775"/>
            <a:ext cx="328246" cy="3282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5" name="Google Shape;35;p6"/>
          <p:cNvSpPr/>
          <p:nvPr/>
        </p:nvSpPr>
        <p:spPr>
          <a:xfrm>
            <a:off x="3680314" y="3520775"/>
            <a:ext cx="328246" cy="328246"/>
          </a:xfrm>
          <a:prstGeom prst="rect">
            <a:avLst/>
          </a:prstGeom>
          <a:solidFill>
            <a:srgbClr val="3245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6" name="Google Shape;36;p6"/>
          <p:cNvSpPr/>
          <p:nvPr/>
        </p:nvSpPr>
        <p:spPr>
          <a:xfrm>
            <a:off x="5931878" y="3520775"/>
            <a:ext cx="328246" cy="328246"/>
          </a:xfrm>
          <a:prstGeom prst="rect">
            <a:avLst/>
          </a:prstGeom>
          <a:solidFill>
            <a:srgbClr val="78480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7" name="Google Shape;37;p6"/>
          <p:cNvSpPr/>
          <p:nvPr/>
        </p:nvSpPr>
        <p:spPr>
          <a:xfrm>
            <a:off x="8183442" y="3520775"/>
            <a:ext cx="328246" cy="328246"/>
          </a:xfrm>
          <a:prstGeom prst="rect">
            <a:avLst/>
          </a:prstGeom>
          <a:solidFill>
            <a:srgbClr val="23384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8" name="Google Shape;38;p6"/>
          <p:cNvSpPr/>
          <p:nvPr/>
        </p:nvSpPr>
        <p:spPr>
          <a:xfrm>
            <a:off x="10435004" y="3520775"/>
            <a:ext cx="328246" cy="328246"/>
          </a:xfrm>
          <a:prstGeom prst="rect">
            <a:avLst/>
          </a:prstGeom>
          <a:solidFill>
            <a:srgbClr val="4C67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39" name="Google Shape;39;p6"/>
          <p:cNvCxnSpPr/>
          <p:nvPr/>
        </p:nvCxnSpPr>
        <p:spPr>
          <a:xfrm>
            <a:off x="1592873" y="2964383"/>
            <a:ext cx="0" cy="415716"/>
          </a:xfrm>
          <a:prstGeom prst="straightConnector1">
            <a:avLst/>
          </a:prstGeom>
          <a:noFill/>
          <a:ln cap="flat" cmpd="sng" w="9525">
            <a:solidFill>
              <a:srgbClr val="5D120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0" name="Google Shape;40;p6"/>
          <p:cNvCxnSpPr/>
          <p:nvPr/>
        </p:nvCxnSpPr>
        <p:spPr>
          <a:xfrm>
            <a:off x="6096001" y="2964383"/>
            <a:ext cx="0" cy="415716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1" name="Google Shape;41;p6"/>
          <p:cNvCxnSpPr/>
          <p:nvPr/>
        </p:nvCxnSpPr>
        <p:spPr>
          <a:xfrm>
            <a:off x="10599127" y="2964383"/>
            <a:ext cx="0" cy="415716"/>
          </a:xfrm>
          <a:prstGeom prst="straightConnector1">
            <a:avLst/>
          </a:prstGeom>
          <a:noFill/>
          <a:ln cap="flat" cmpd="sng" w="9525">
            <a:solidFill>
              <a:srgbClr val="4C674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65172" y="2075688"/>
            <a:ext cx="2251564" cy="4984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accen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65172" y="2578608"/>
            <a:ext cx="2251564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970216" y="2075688"/>
            <a:ext cx="2251564" cy="4984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4807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4807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970216" y="2578608"/>
            <a:ext cx="2251564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84807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84807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5" type="body"/>
          </p:nvPr>
        </p:nvSpPr>
        <p:spPr>
          <a:xfrm>
            <a:off x="9473340" y="2075688"/>
            <a:ext cx="2251564" cy="4984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C674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4C674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6" type="body"/>
          </p:nvPr>
        </p:nvSpPr>
        <p:spPr>
          <a:xfrm>
            <a:off x="9473340" y="2578608"/>
            <a:ext cx="2251564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4C674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4C674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7" type="body"/>
          </p:nvPr>
        </p:nvSpPr>
        <p:spPr>
          <a:xfrm>
            <a:off x="2716736" y="4398264"/>
            <a:ext cx="2251562" cy="4984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2452F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2452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9" name="Google Shape;49;p6"/>
          <p:cNvSpPr txBox="1"/>
          <p:nvPr>
            <p:ph idx="8" type="body"/>
          </p:nvPr>
        </p:nvSpPr>
        <p:spPr>
          <a:xfrm>
            <a:off x="2716736" y="4917263"/>
            <a:ext cx="2251562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2452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32452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0" name="Google Shape;50;p6"/>
          <p:cNvSpPr txBox="1"/>
          <p:nvPr>
            <p:ph idx="9" type="body"/>
          </p:nvPr>
        </p:nvSpPr>
        <p:spPr>
          <a:xfrm>
            <a:off x="7221784" y="4398264"/>
            <a:ext cx="2251562" cy="4984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accent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1" name="Google Shape;51;p6"/>
          <p:cNvSpPr txBox="1"/>
          <p:nvPr>
            <p:ph idx="13" type="body"/>
          </p:nvPr>
        </p:nvSpPr>
        <p:spPr>
          <a:xfrm>
            <a:off x="7221784" y="4917263"/>
            <a:ext cx="2251562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cxnSp>
        <p:nvCxnSpPr>
          <p:cNvPr id="52" name="Google Shape;52;p6"/>
          <p:cNvCxnSpPr/>
          <p:nvPr/>
        </p:nvCxnSpPr>
        <p:spPr>
          <a:xfrm>
            <a:off x="3844715" y="3977431"/>
            <a:ext cx="0" cy="415716"/>
          </a:xfrm>
          <a:prstGeom prst="straightConnector1">
            <a:avLst/>
          </a:prstGeom>
          <a:noFill/>
          <a:ln cap="flat" cmpd="sng" w="9525">
            <a:solidFill>
              <a:srgbClr val="32452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3" name="Google Shape;53;p6"/>
          <p:cNvCxnSpPr/>
          <p:nvPr/>
        </p:nvCxnSpPr>
        <p:spPr>
          <a:xfrm>
            <a:off x="8347565" y="3977431"/>
            <a:ext cx="0" cy="415716"/>
          </a:xfrm>
          <a:prstGeom prst="straightConnector1">
            <a:avLst/>
          </a:prstGeom>
          <a:noFill/>
          <a:ln cap="flat" cmpd="sng" w="9525">
            <a:solidFill>
              <a:srgbClr val="233846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Макет с пятью столбцами">
  <p:cSld name="Макет с пятью столбцами">
    <p:bg>
      <p:bgPr>
        <a:solidFill>
          <a:schemeClr val="lt1">
            <a:alpha val="34901"/>
          </a:schemeClr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/>
          <p:nvPr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rgbClr val="D6CBC2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" name="Google Shape;56;p7"/>
          <p:cNvSpPr txBox="1"/>
          <p:nvPr>
            <p:ph type="title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Quattrocento Sans"/>
              <a:buNone/>
              <a:defRPr b="0" i="0" sz="32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7" name="Google Shape;57;p7"/>
          <p:cNvSpPr/>
          <p:nvPr/>
        </p:nvSpPr>
        <p:spPr>
          <a:xfrm>
            <a:off x="608564" y="1585733"/>
            <a:ext cx="2065188" cy="3995918"/>
          </a:xfrm>
          <a:prstGeom prst="rect">
            <a:avLst/>
          </a:prstGeom>
          <a:solidFill>
            <a:srgbClr val="5318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" name="Google Shape;58;p7"/>
          <p:cNvSpPr/>
          <p:nvPr/>
        </p:nvSpPr>
        <p:spPr>
          <a:xfrm>
            <a:off x="2832832" y="1585733"/>
            <a:ext cx="2065188" cy="3995918"/>
          </a:xfrm>
          <a:prstGeom prst="rect">
            <a:avLst/>
          </a:prstGeom>
          <a:solidFill>
            <a:srgbClr val="3245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2452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9" name="Google Shape;59;p7"/>
          <p:cNvSpPr/>
          <p:nvPr/>
        </p:nvSpPr>
        <p:spPr>
          <a:xfrm>
            <a:off x="5063405" y="1585733"/>
            <a:ext cx="2065188" cy="3995918"/>
          </a:xfrm>
          <a:prstGeom prst="rect">
            <a:avLst/>
          </a:prstGeom>
          <a:solidFill>
            <a:srgbClr val="78480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" name="Google Shape;60;p7"/>
          <p:cNvSpPr/>
          <p:nvPr/>
        </p:nvSpPr>
        <p:spPr>
          <a:xfrm>
            <a:off x="7293980" y="1585733"/>
            <a:ext cx="2065188" cy="3995918"/>
          </a:xfrm>
          <a:prstGeom prst="rect">
            <a:avLst/>
          </a:prstGeom>
          <a:solidFill>
            <a:srgbClr val="23384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1" name="Google Shape;61;p7"/>
          <p:cNvSpPr/>
          <p:nvPr/>
        </p:nvSpPr>
        <p:spPr>
          <a:xfrm>
            <a:off x="9511052" y="1585733"/>
            <a:ext cx="2065188" cy="3995918"/>
          </a:xfrm>
          <a:prstGeom prst="rect">
            <a:avLst/>
          </a:prstGeom>
          <a:solidFill>
            <a:srgbClr val="4C67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2" name="Google Shape;62;p7"/>
          <p:cNvSpPr txBox="1"/>
          <p:nvPr>
            <p:ph idx="1" type="body"/>
          </p:nvPr>
        </p:nvSpPr>
        <p:spPr>
          <a:xfrm>
            <a:off x="727843" y="2432304"/>
            <a:ext cx="1826631" cy="776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3" name="Google Shape;63;p7"/>
          <p:cNvSpPr txBox="1"/>
          <p:nvPr>
            <p:ph idx="2" type="body"/>
          </p:nvPr>
        </p:nvSpPr>
        <p:spPr>
          <a:xfrm>
            <a:off x="727843" y="3429000"/>
            <a:ext cx="1826631" cy="1527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4" name="Google Shape;64;p7"/>
          <p:cNvSpPr txBox="1"/>
          <p:nvPr>
            <p:ph idx="3" type="body"/>
          </p:nvPr>
        </p:nvSpPr>
        <p:spPr>
          <a:xfrm>
            <a:off x="2952111" y="2432304"/>
            <a:ext cx="1826631" cy="776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5" name="Google Shape;65;p7"/>
          <p:cNvSpPr txBox="1"/>
          <p:nvPr>
            <p:ph idx="4" type="body"/>
          </p:nvPr>
        </p:nvSpPr>
        <p:spPr>
          <a:xfrm>
            <a:off x="2952111" y="3429000"/>
            <a:ext cx="1826631" cy="1527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6" name="Google Shape;66;p7"/>
          <p:cNvSpPr txBox="1"/>
          <p:nvPr>
            <p:ph idx="5" type="body"/>
          </p:nvPr>
        </p:nvSpPr>
        <p:spPr>
          <a:xfrm>
            <a:off x="5182684" y="2432304"/>
            <a:ext cx="1826631" cy="776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7" name="Google Shape;67;p7"/>
          <p:cNvSpPr txBox="1"/>
          <p:nvPr>
            <p:ph idx="6" type="body"/>
          </p:nvPr>
        </p:nvSpPr>
        <p:spPr>
          <a:xfrm>
            <a:off x="5182684" y="3429000"/>
            <a:ext cx="1826631" cy="1527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8" name="Google Shape;68;p7"/>
          <p:cNvSpPr txBox="1"/>
          <p:nvPr>
            <p:ph idx="7" type="body"/>
          </p:nvPr>
        </p:nvSpPr>
        <p:spPr>
          <a:xfrm>
            <a:off x="7413259" y="2432304"/>
            <a:ext cx="1826631" cy="776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9" name="Google Shape;69;p7"/>
          <p:cNvSpPr txBox="1"/>
          <p:nvPr>
            <p:ph idx="8" type="body"/>
          </p:nvPr>
        </p:nvSpPr>
        <p:spPr>
          <a:xfrm>
            <a:off x="7413259" y="3429000"/>
            <a:ext cx="1826631" cy="1527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0" name="Google Shape;70;p7"/>
          <p:cNvSpPr txBox="1"/>
          <p:nvPr>
            <p:ph idx="9" type="body"/>
          </p:nvPr>
        </p:nvSpPr>
        <p:spPr>
          <a:xfrm>
            <a:off x="9630331" y="2432304"/>
            <a:ext cx="1826631" cy="776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1" name="Google Shape;71;p7"/>
          <p:cNvSpPr txBox="1"/>
          <p:nvPr>
            <p:ph idx="13" type="body"/>
          </p:nvPr>
        </p:nvSpPr>
        <p:spPr>
          <a:xfrm>
            <a:off x="9630331" y="3429000"/>
            <a:ext cx="1826631" cy="1527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изображений">
  <p:cSld name="5 изображений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/>
          <p:nvPr>
            <p:ph type="title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6748"/>
              </a:buClr>
              <a:buSzPts val="3200"/>
              <a:buFont typeface="Quattrocento Sans"/>
              <a:buNone/>
              <a:defRPr b="0" i="0" sz="3200" u="none" cap="none" strike="noStrike">
                <a:solidFill>
                  <a:srgbClr val="4C674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8"/>
          <p:cNvSpPr/>
          <p:nvPr>
            <p:ph idx="2" type="pic"/>
          </p:nvPr>
        </p:nvSpPr>
        <p:spPr>
          <a:xfrm>
            <a:off x="1069848" y="1664208"/>
            <a:ext cx="1408176" cy="246888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8"/>
          <p:cNvSpPr txBox="1"/>
          <p:nvPr>
            <p:ph idx="1" type="body"/>
          </p:nvPr>
        </p:nvSpPr>
        <p:spPr>
          <a:xfrm>
            <a:off x="740664" y="4956048"/>
            <a:ext cx="2069690" cy="475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4546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4546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6" name="Google Shape;76;p8"/>
          <p:cNvSpPr txBox="1"/>
          <p:nvPr>
            <p:ph idx="3" type="body"/>
          </p:nvPr>
        </p:nvSpPr>
        <p:spPr>
          <a:xfrm>
            <a:off x="740664" y="5431536"/>
            <a:ext cx="2069690" cy="672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7" name="Google Shape;77;p8"/>
          <p:cNvSpPr/>
          <p:nvPr>
            <p:ph idx="4" type="pic"/>
          </p:nvPr>
        </p:nvSpPr>
        <p:spPr>
          <a:xfrm>
            <a:off x="3236976" y="1664208"/>
            <a:ext cx="1408176" cy="2468880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8"/>
          <p:cNvSpPr txBox="1"/>
          <p:nvPr>
            <p:ph idx="5" type="body"/>
          </p:nvPr>
        </p:nvSpPr>
        <p:spPr>
          <a:xfrm>
            <a:off x="2907792" y="4956048"/>
            <a:ext cx="2069690" cy="475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4546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4546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9" name="Google Shape;79;p8"/>
          <p:cNvSpPr txBox="1"/>
          <p:nvPr>
            <p:ph idx="6" type="body"/>
          </p:nvPr>
        </p:nvSpPr>
        <p:spPr>
          <a:xfrm>
            <a:off x="2907792" y="5431536"/>
            <a:ext cx="2069690" cy="672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80" name="Google Shape;80;p8"/>
          <p:cNvSpPr/>
          <p:nvPr>
            <p:ph idx="7" type="pic"/>
          </p:nvPr>
        </p:nvSpPr>
        <p:spPr>
          <a:xfrm>
            <a:off x="5404104" y="1664208"/>
            <a:ext cx="1408176" cy="246888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8"/>
          <p:cNvSpPr txBox="1"/>
          <p:nvPr>
            <p:ph idx="8" type="body"/>
          </p:nvPr>
        </p:nvSpPr>
        <p:spPr>
          <a:xfrm>
            <a:off x="5074920" y="4956048"/>
            <a:ext cx="2069690" cy="475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4546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4546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82" name="Google Shape;82;p8"/>
          <p:cNvSpPr txBox="1"/>
          <p:nvPr>
            <p:ph idx="9" type="body"/>
          </p:nvPr>
        </p:nvSpPr>
        <p:spPr>
          <a:xfrm>
            <a:off x="5074920" y="5431536"/>
            <a:ext cx="2069690" cy="672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83" name="Google Shape;83;p8"/>
          <p:cNvSpPr/>
          <p:nvPr>
            <p:ph idx="13" type="pic"/>
          </p:nvPr>
        </p:nvSpPr>
        <p:spPr>
          <a:xfrm>
            <a:off x="7571232" y="1664208"/>
            <a:ext cx="1408176" cy="246888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8"/>
          <p:cNvSpPr txBox="1"/>
          <p:nvPr>
            <p:ph idx="14" type="body"/>
          </p:nvPr>
        </p:nvSpPr>
        <p:spPr>
          <a:xfrm>
            <a:off x="7242048" y="4956048"/>
            <a:ext cx="2069690" cy="475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4546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4546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85" name="Google Shape;85;p8"/>
          <p:cNvSpPr txBox="1"/>
          <p:nvPr>
            <p:ph idx="15" type="body"/>
          </p:nvPr>
        </p:nvSpPr>
        <p:spPr>
          <a:xfrm>
            <a:off x="7242048" y="5431536"/>
            <a:ext cx="2069690" cy="672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86" name="Google Shape;86;p8"/>
          <p:cNvSpPr/>
          <p:nvPr>
            <p:ph idx="16" type="pic"/>
          </p:nvPr>
        </p:nvSpPr>
        <p:spPr>
          <a:xfrm>
            <a:off x="9738360" y="1664208"/>
            <a:ext cx="1408176" cy="2468880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8"/>
          <p:cNvSpPr txBox="1"/>
          <p:nvPr>
            <p:ph idx="17" type="body"/>
          </p:nvPr>
        </p:nvSpPr>
        <p:spPr>
          <a:xfrm>
            <a:off x="9409176" y="4956048"/>
            <a:ext cx="2069690" cy="475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4546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4546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88" name="Google Shape;88;p8"/>
          <p:cNvSpPr txBox="1"/>
          <p:nvPr>
            <p:ph idx="18" type="body"/>
          </p:nvPr>
        </p:nvSpPr>
        <p:spPr>
          <a:xfrm>
            <a:off x="9409176" y="5431536"/>
            <a:ext cx="2069690" cy="695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cxnSp>
        <p:nvCxnSpPr>
          <p:cNvPr id="89" name="Google Shape;89;p8"/>
          <p:cNvCxnSpPr/>
          <p:nvPr/>
        </p:nvCxnSpPr>
        <p:spPr>
          <a:xfrm>
            <a:off x="10444748" y="4278429"/>
            <a:ext cx="0" cy="415716"/>
          </a:xfrm>
          <a:prstGeom prst="straightConnector1">
            <a:avLst/>
          </a:prstGeom>
          <a:noFill/>
          <a:ln cap="flat" cmpd="sng" w="9525">
            <a:solidFill>
              <a:srgbClr val="4C674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0" name="Google Shape;90;p8"/>
          <p:cNvCxnSpPr/>
          <p:nvPr/>
        </p:nvCxnSpPr>
        <p:spPr>
          <a:xfrm>
            <a:off x="8288188" y="4278429"/>
            <a:ext cx="0" cy="415716"/>
          </a:xfrm>
          <a:prstGeom prst="straightConnector1">
            <a:avLst/>
          </a:prstGeom>
          <a:noFill/>
          <a:ln cap="flat" cmpd="sng" w="9525">
            <a:solidFill>
              <a:srgbClr val="4C674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1" name="Google Shape;91;p8"/>
          <p:cNvCxnSpPr/>
          <p:nvPr/>
        </p:nvCxnSpPr>
        <p:spPr>
          <a:xfrm>
            <a:off x="6099959" y="4278429"/>
            <a:ext cx="0" cy="415716"/>
          </a:xfrm>
          <a:prstGeom prst="straightConnector1">
            <a:avLst/>
          </a:prstGeom>
          <a:noFill/>
          <a:ln cap="flat" cmpd="sng" w="9525">
            <a:solidFill>
              <a:srgbClr val="4C674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2" name="Google Shape;92;p8"/>
          <p:cNvCxnSpPr/>
          <p:nvPr/>
        </p:nvCxnSpPr>
        <p:spPr>
          <a:xfrm>
            <a:off x="3939717" y="4278429"/>
            <a:ext cx="0" cy="415716"/>
          </a:xfrm>
          <a:prstGeom prst="straightConnector1">
            <a:avLst/>
          </a:prstGeom>
          <a:noFill/>
          <a:ln cap="flat" cmpd="sng" w="9525">
            <a:solidFill>
              <a:srgbClr val="4C674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3" name="Google Shape;93;p8"/>
          <p:cNvCxnSpPr/>
          <p:nvPr/>
        </p:nvCxnSpPr>
        <p:spPr>
          <a:xfrm>
            <a:off x="1778565" y="4278429"/>
            <a:ext cx="0" cy="415716"/>
          </a:xfrm>
          <a:prstGeom prst="straightConnector1">
            <a:avLst/>
          </a:prstGeom>
          <a:noFill/>
          <a:ln cap="flat" cmpd="sng" w="9525">
            <a:solidFill>
              <a:srgbClr val="4C674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4" name="Google Shape;94;p8"/>
          <p:cNvSpPr/>
          <p:nvPr/>
        </p:nvSpPr>
        <p:spPr>
          <a:xfrm>
            <a:off x="0" y="3051314"/>
            <a:ext cx="12192000" cy="3806686"/>
          </a:xfrm>
          <a:prstGeom prst="rect">
            <a:avLst/>
          </a:prstGeom>
          <a:solidFill>
            <a:srgbClr val="D6CBC2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 txBox="1"/>
          <p:nvPr>
            <p:ph type="title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6748"/>
              </a:buClr>
              <a:buSzPts val="3200"/>
              <a:buFont typeface="Quattrocento Sans"/>
              <a:buNone/>
              <a:defRPr b="0" i="0" sz="3200" u="none" cap="none" strike="noStrike">
                <a:solidFill>
                  <a:srgbClr val="4C674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7" name="Google Shape;97;p9"/>
          <p:cNvSpPr/>
          <p:nvPr/>
        </p:nvSpPr>
        <p:spPr>
          <a:xfrm>
            <a:off x="-1" y="1655546"/>
            <a:ext cx="12192001" cy="5202454"/>
          </a:xfrm>
          <a:prstGeom prst="rect">
            <a:avLst/>
          </a:prstGeom>
          <a:solidFill>
            <a:srgbClr val="D6CBC2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8" name="Google Shape;98;p9"/>
          <p:cNvSpPr txBox="1"/>
          <p:nvPr>
            <p:ph idx="1" type="body"/>
          </p:nvPr>
        </p:nvSpPr>
        <p:spPr>
          <a:xfrm>
            <a:off x="2386584" y="2276856"/>
            <a:ext cx="2743200" cy="4223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4807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4807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99" name="Google Shape;99;p9"/>
          <p:cNvSpPr txBox="1"/>
          <p:nvPr>
            <p:ph idx="2" type="body"/>
          </p:nvPr>
        </p:nvSpPr>
        <p:spPr>
          <a:xfrm>
            <a:off x="2386584" y="2916936"/>
            <a:ext cx="274320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00" name="Google Shape;100;p9"/>
          <p:cNvSpPr txBox="1"/>
          <p:nvPr>
            <p:ph idx="3" type="body"/>
          </p:nvPr>
        </p:nvSpPr>
        <p:spPr>
          <a:xfrm>
            <a:off x="6858000" y="2276856"/>
            <a:ext cx="2743200" cy="4223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4807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4807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4" type="body"/>
          </p:nvPr>
        </p:nvSpPr>
        <p:spPr>
          <a:xfrm>
            <a:off x="6858000" y="2916936"/>
            <a:ext cx="274320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02" name="Google Shape;102;p9"/>
          <p:cNvSpPr/>
          <p:nvPr>
            <p:ph idx="5" type="pic"/>
          </p:nvPr>
        </p:nvSpPr>
        <p:spPr>
          <a:xfrm>
            <a:off x="0" y="5788241"/>
            <a:ext cx="12192000" cy="106976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03" name="Google Shape;103;p9"/>
          <p:cNvCxnSpPr/>
          <p:nvPr/>
        </p:nvCxnSpPr>
        <p:spPr>
          <a:xfrm rot="10800000">
            <a:off x="2470543" y="2771478"/>
            <a:ext cx="607253" cy="0"/>
          </a:xfrm>
          <a:prstGeom prst="straightConnector1">
            <a:avLst/>
          </a:prstGeom>
          <a:noFill/>
          <a:ln cap="flat" cmpd="sng" w="9525">
            <a:solidFill>
              <a:srgbClr val="4C674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4" name="Google Shape;104;p9"/>
          <p:cNvCxnSpPr/>
          <p:nvPr/>
        </p:nvCxnSpPr>
        <p:spPr>
          <a:xfrm rot="10800000">
            <a:off x="6968402" y="2771478"/>
            <a:ext cx="607253" cy="0"/>
          </a:xfrm>
          <a:prstGeom prst="straightConnector1">
            <a:avLst/>
          </a:prstGeom>
          <a:noFill/>
          <a:ln cap="flat" cmpd="sng" w="9525">
            <a:solidFill>
              <a:srgbClr val="4C6748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Sergeyev.Vladimir2005@yandex.ru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gif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Relationship Id="rId4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pvsm.ru/images/obzor-zarabotnyh-plat-i-tendencii-rossiiskogo-rynka-truda-v-sfere-informacionnyh-tehnologii-prognozy-na-2014-god.png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"/>
          <p:cNvSpPr txBox="1"/>
          <p:nvPr>
            <p:ph idx="3" type="body"/>
          </p:nvPr>
        </p:nvSpPr>
        <p:spPr>
          <a:xfrm>
            <a:off x="5572346" y="0"/>
            <a:ext cx="2895600" cy="6858000"/>
          </a:xfrm>
          <a:prstGeom prst="rect">
            <a:avLst/>
          </a:prstGeom>
          <a:solidFill>
            <a:srgbClr val="FBB3C1"/>
          </a:solidFill>
          <a:ln cap="flat" cmpd="sng" w="952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08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rPr lang="ru-RU"/>
              <a:t> </a:t>
            </a:r>
            <a:endParaRPr b="0" i="0" sz="2800" u="none" cap="none" strike="noStrike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1" name="Google Shape;111;p10"/>
          <p:cNvSpPr txBox="1"/>
          <p:nvPr>
            <p:ph idx="1" type="body"/>
          </p:nvPr>
        </p:nvSpPr>
        <p:spPr>
          <a:xfrm>
            <a:off x="132038" y="5567383"/>
            <a:ext cx="5278500" cy="9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2430"/>
              </a:buClr>
              <a:buSzPts val="1800"/>
              <a:buNone/>
            </a:pPr>
            <a:r>
              <a:rPr b="0" i="0" lang="ru-RU" sz="21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Хоменко Сергей Анатольевич - Телефон 89881139192 - Почта sergei.xomka@mail.ru</a:t>
            </a:r>
            <a:endParaRPr b="0" i="0" sz="2100" u="none" cap="none" strike="noStrike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Изображение выглядит как текст, графический дизайн, логотип, Графика&#10;&#10;Автоматически созданное описание" id="112" name="Google Shape;112;p1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634" l="0" r="0" t="7634"/>
          <a:stretch/>
        </p:blipFill>
        <p:spPr>
          <a:xfrm>
            <a:off x="6215625" y="551800"/>
            <a:ext cx="5692448" cy="539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0"/>
          <p:cNvSpPr txBox="1"/>
          <p:nvPr/>
        </p:nvSpPr>
        <p:spPr>
          <a:xfrm>
            <a:off x="241729" y="196114"/>
            <a:ext cx="4685700" cy="3370800"/>
          </a:xfrm>
          <a:prstGeom prst="rect">
            <a:avLst/>
          </a:prstGeom>
          <a:noFill/>
          <a:ln cap="flat" cmpd="sng" w="19050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500" u="none" cap="none" strike="noStrik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Умные брелки</a:t>
            </a:r>
            <a:endParaRPr b="0" i="0" sz="4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BA243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BA243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чем проект: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Брелок, который хранит в себе информацию, а также передает ее с помощью Bluetooth технологии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10"/>
          <p:cNvSpPr/>
          <p:nvPr/>
        </p:nvSpPr>
        <p:spPr>
          <a:xfrm rot="-1196782">
            <a:off x="403738" y="4876653"/>
            <a:ext cx="359676" cy="648842"/>
          </a:xfrm>
          <a:prstGeom prst="downArrow">
            <a:avLst>
              <a:gd fmla="val 30918" name="adj1"/>
              <a:gd fmla="val 50000" name="adj2"/>
            </a:avLst>
          </a:prstGeom>
          <a:solidFill>
            <a:srgbClr val="BA2430"/>
          </a:solidFill>
          <a:ln cap="flat" cmpd="sng" w="9525">
            <a:solidFill>
              <a:srgbClr val="BA24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0"/>
          <p:cNvSpPr/>
          <p:nvPr/>
        </p:nvSpPr>
        <p:spPr>
          <a:xfrm rot="-209394">
            <a:off x="1582741" y="4840921"/>
            <a:ext cx="359767" cy="648909"/>
          </a:xfrm>
          <a:prstGeom prst="downArrow">
            <a:avLst>
              <a:gd fmla="val 30918" name="adj1"/>
              <a:gd fmla="val 50000" name="adj2"/>
            </a:avLst>
          </a:prstGeom>
          <a:solidFill>
            <a:srgbClr val="BA2430"/>
          </a:solidFill>
          <a:ln cap="flat" cmpd="sng" w="9525">
            <a:solidFill>
              <a:srgbClr val="BA24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0"/>
          <p:cNvSpPr/>
          <p:nvPr/>
        </p:nvSpPr>
        <p:spPr>
          <a:xfrm rot="575747">
            <a:off x="3037872" y="4841076"/>
            <a:ext cx="359936" cy="648604"/>
          </a:xfrm>
          <a:prstGeom prst="downArrow">
            <a:avLst>
              <a:gd fmla="val 30918" name="adj1"/>
              <a:gd fmla="val 50000" name="adj2"/>
            </a:avLst>
          </a:prstGeom>
          <a:solidFill>
            <a:srgbClr val="BA2430"/>
          </a:solidFill>
          <a:ln cap="flat" cmpd="sng" w="9525">
            <a:solidFill>
              <a:srgbClr val="BA24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0"/>
          <p:cNvSpPr/>
          <p:nvPr/>
        </p:nvSpPr>
        <p:spPr>
          <a:xfrm rot="1360281">
            <a:off x="4273588" y="4876644"/>
            <a:ext cx="359585" cy="648854"/>
          </a:xfrm>
          <a:prstGeom prst="downArrow">
            <a:avLst>
              <a:gd fmla="val 30918" name="adj1"/>
              <a:gd fmla="val 50000" name="adj2"/>
            </a:avLst>
          </a:prstGeom>
          <a:solidFill>
            <a:srgbClr val="BA2430"/>
          </a:solidFill>
          <a:ln cap="flat" cmpd="sng" w="9525">
            <a:solidFill>
              <a:srgbClr val="BA24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"/>
          <p:cNvSpPr/>
          <p:nvPr/>
        </p:nvSpPr>
        <p:spPr>
          <a:xfrm>
            <a:off x="3126" y="72416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4" name="Google Shape;124;p11"/>
          <p:cNvSpPr/>
          <p:nvPr/>
        </p:nvSpPr>
        <p:spPr>
          <a:xfrm>
            <a:off x="3125" y="648550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5" name="Google Shape;125;p11"/>
          <p:cNvSpPr txBox="1"/>
          <p:nvPr/>
        </p:nvSpPr>
        <p:spPr>
          <a:xfrm>
            <a:off x="263275" y="535200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</a:t>
            </a:r>
            <a:endParaRPr/>
          </a:p>
        </p:txBody>
      </p:sp>
      <p:graphicFrame>
        <p:nvGraphicFramePr>
          <p:cNvPr id="126" name="Google Shape;126;p11"/>
          <p:cNvGraphicFramePr/>
          <p:nvPr/>
        </p:nvGraphicFramePr>
        <p:xfrm>
          <a:off x="666600" y="1521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{4864BD91-5C62-4F4C-AFB0-9C70A77E83C7}</a:tableStyleId>
              </a:tblPr>
              <a:tblGrid>
                <a:gridCol w="1090300"/>
                <a:gridCol w="1039700"/>
                <a:gridCol w="2255075"/>
                <a:gridCol w="1444750"/>
                <a:gridCol w="386600"/>
                <a:gridCol w="1983925"/>
                <a:gridCol w="2658425"/>
              </a:tblGrid>
              <a:tr h="913800">
                <a:tc>
                  <a:txBody>
                    <a:bodyPr/>
                    <a:lstStyle/>
                    <a:p>
                      <a:pPr indent="0" lvl="0" marL="6731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Unti ID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731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Leader ID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731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ФИО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66675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Роль в проекте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64135" marR="13716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Телефон, почта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10033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Опыт и квалификация (краткое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63500" rtl="0" algn="l">
                        <a:lnSpc>
                          <a:spcPct val="875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описание)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6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U1868245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5286324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Денис Алекберов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Студент Бакалавриата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6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U1867541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6341877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BA243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Анастасия Алексеевна Фомина</a:t>
                      </a:r>
                      <a:endParaRPr sz="1800">
                        <a:solidFill>
                          <a:srgbClr val="BA243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заместитель командира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89215026598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Студент Бакалавриата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6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U1867711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5284117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Владимир Александрович Сергеев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sng">
                          <a:solidFill>
                            <a:srgbClr val="1155C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Sergeyev.Vladimir2005@yandex.ru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+79113615646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Студент Бакалавриата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6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U1867653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6395989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Коршакова Анастасия Сергеевна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79517590078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annastaslaa@mail.ru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Студент Бакалавриата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6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U1915320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6339631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Филипп Евгеньевич Банный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+79216646997</a:t>
                      </a:r>
                      <a:b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fillipp51@mail.ru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Студент Бакалавриата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"/>
          <p:cNvSpPr txBox="1"/>
          <p:nvPr>
            <p:ph type="title"/>
          </p:nvPr>
        </p:nvSpPr>
        <p:spPr>
          <a:xfrm>
            <a:off x="810700" y="617900"/>
            <a:ext cx="3097200" cy="978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2"/>
          <p:cNvSpPr/>
          <p:nvPr>
            <p:ph idx="3" type="pic"/>
          </p:nvPr>
        </p:nvSpPr>
        <p:spPr>
          <a:xfrm>
            <a:off x="0" y="5788241"/>
            <a:ext cx="12192000" cy="1069800"/>
          </a:xfrm>
          <a:prstGeom prst="rect">
            <a:avLst/>
          </a:prstGeom>
        </p:spPr>
      </p:sp>
      <p:sp>
        <p:nvSpPr>
          <p:cNvPr id="134" name="Google Shape;134;p12"/>
          <p:cNvSpPr/>
          <p:nvPr/>
        </p:nvSpPr>
        <p:spPr>
          <a:xfrm>
            <a:off x="4651" y="5541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5" name="Google Shape;135;p12"/>
          <p:cNvSpPr/>
          <p:nvPr/>
        </p:nvSpPr>
        <p:spPr>
          <a:xfrm>
            <a:off x="9300" y="499200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6" name="Google Shape;136;p12"/>
          <p:cNvSpPr txBox="1"/>
          <p:nvPr/>
        </p:nvSpPr>
        <p:spPr>
          <a:xfrm>
            <a:off x="2132775" y="617900"/>
            <a:ext cx="79719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Вопросы с которыми мы</a:t>
            </a:r>
            <a:r>
              <a:rPr b="1" lang="ru-RU" sz="40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столкнулись</a:t>
            </a:r>
            <a:r>
              <a:rPr b="1" lang="ru-RU" sz="40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b="1" lang="ru-RU" sz="28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1)Что умеют наши клиен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ты?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2)Что хотят наши клиенты?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3)Чего боятся наши клиенты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4)Что они любят?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BA243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BA243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8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Целевая аудитория: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Клиенты: Люди связанные с IT сферой.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юридические, так и физические.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rgbClr val="BA243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"/>
          <p:cNvSpPr txBox="1"/>
          <p:nvPr>
            <p:ph type="title"/>
          </p:nvPr>
        </p:nvSpPr>
        <p:spPr>
          <a:xfrm>
            <a:off x="1574800" y="3429000"/>
            <a:ext cx="2679148" cy="9784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6748"/>
              </a:buClr>
              <a:buSzPts val="3200"/>
              <a:buFont typeface="Quattrocento Sans"/>
              <a:buNone/>
            </a:pPr>
            <a:r>
              <a:rPr b="0" i="0" lang="ru-RU" sz="3200" u="none" cap="none" strike="noStrike">
                <a:solidFill>
                  <a:srgbClr val="4C674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ОБЗОР ПЛАНА ПОЕЗДКИ</a:t>
            </a:r>
            <a:endParaRPr/>
          </a:p>
        </p:txBody>
      </p:sp>
      <p:sp>
        <p:nvSpPr>
          <p:cNvPr id="143" name="Google Shape;143;p13"/>
          <p:cNvSpPr/>
          <p:nvPr/>
        </p:nvSpPr>
        <p:spPr>
          <a:xfrm>
            <a:off x="3126" y="72416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4" name="Google Shape;144;p13"/>
          <p:cNvSpPr/>
          <p:nvPr/>
        </p:nvSpPr>
        <p:spPr>
          <a:xfrm>
            <a:off x="3100" y="658925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155525" y="1612800"/>
            <a:ext cx="75888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937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rabicPeriod"/>
            </a:pPr>
            <a:r>
              <a:rPr lang="ru-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Облачные сервисы не работают без интернета.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rabicPeriod"/>
            </a:pPr>
            <a:r>
              <a:rPr lang="ru-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Облачные сервисы не могут обеспечить должный уровень безопасности информации.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165500" y="2994950"/>
            <a:ext cx="5930400" cy="22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Существующие физические устройства хранения информации неудобны, т.к они могут подключатся только к USB портам или нуждаются в переходниках</a:t>
            </a: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sp>
        <p:nvSpPr>
          <p:cNvPr id="147" name="Google Shape;147;p13"/>
          <p:cNvSpPr txBox="1"/>
          <p:nvPr/>
        </p:nvSpPr>
        <p:spPr>
          <a:xfrm>
            <a:off x="165500" y="654000"/>
            <a:ext cx="48144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40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</a:t>
            </a:r>
            <a:endParaRPr/>
          </a:p>
        </p:txBody>
      </p:sp>
      <p:pic>
        <p:nvPicPr>
          <p:cNvPr id="148" name="Google Shape;14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03553" y="124175"/>
            <a:ext cx="3411850" cy="38664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EA9999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149" name="Google Shape;14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3071" y="4126775"/>
            <a:ext cx="5263704" cy="2731226"/>
          </a:xfrm>
          <a:prstGeom prst="rect">
            <a:avLst/>
          </a:prstGeom>
          <a:noFill/>
          <a:ln cap="flat" cmpd="sng" w="38100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082250" cy="680998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"/>
          <p:cNvSpPr txBox="1"/>
          <p:nvPr>
            <p:ph type="title"/>
          </p:nvPr>
        </p:nvSpPr>
        <p:spPr>
          <a:xfrm>
            <a:off x="649224" y="502920"/>
            <a:ext cx="5010900" cy="1627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5"/>
          <p:cNvSpPr/>
          <p:nvPr/>
        </p:nvSpPr>
        <p:spPr>
          <a:xfrm>
            <a:off x="4651" y="5541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3" name="Google Shape;163;p15"/>
          <p:cNvSpPr/>
          <p:nvPr/>
        </p:nvSpPr>
        <p:spPr>
          <a:xfrm>
            <a:off x="4638" y="553488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15"/>
          <p:cNvSpPr txBox="1"/>
          <p:nvPr/>
        </p:nvSpPr>
        <p:spPr>
          <a:xfrm>
            <a:off x="269175" y="1425800"/>
            <a:ext cx="6978000" cy="3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отличии от флешки наш продукт дает пользователю возможность передавать и скачивать информацию как из компьютера так и из телефона.</a:t>
            </a:r>
            <a:endParaRPr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этом благодаря приложению и особенности хранения информации наш продукта может гарантировать надежность хранения информации которую пользователь </a:t>
            </a:r>
            <a:r>
              <a:rPr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загружает</a:t>
            </a:r>
            <a:r>
              <a:rPr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 устройство.</a:t>
            </a:r>
            <a:r>
              <a:rPr lang="ru-RU" sz="21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15"/>
          <p:cNvSpPr txBox="1"/>
          <p:nvPr>
            <p:ph type="title"/>
          </p:nvPr>
        </p:nvSpPr>
        <p:spPr>
          <a:xfrm>
            <a:off x="211725" y="689300"/>
            <a:ext cx="6766500" cy="811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5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Перспективы развития проекта</a:t>
            </a:r>
            <a:endParaRPr b="1" sz="3500">
              <a:solidFill>
                <a:srgbClr val="BA243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6" name="Google Shape;1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125" y="4120600"/>
            <a:ext cx="6346550" cy="208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167" name="Google Shape;1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8000" y="956125"/>
            <a:ext cx="4523150" cy="311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"/>
          <p:cNvSpPr/>
          <p:nvPr/>
        </p:nvSpPr>
        <p:spPr>
          <a:xfrm>
            <a:off x="9301" y="5541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4" name="Google Shape;174;p16"/>
          <p:cNvSpPr/>
          <p:nvPr/>
        </p:nvSpPr>
        <p:spPr>
          <a:xfrm>
            <a:off x="9300" y="499188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75" name="Google Shape;1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5063" y="699875"/>
            <a:ext cx="4200525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6"/>
          <p:cNvSpPr txBox="1"/>
          <p:nvPr>
            <p:ph type="title"/>
          </p:nvPr>
        </p:nvSpPr>
        <p:spPr>
          <a:xfrm>
            <a:off x="216375" y="596100"/>
            <a:ext cx="6741000" cy="853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92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35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</a:t>
            </a:r>
            <a:endParaRPr sz="5700">
              <a:solidFill>
                <a:srgbClr val="BA2430"/>
              </a:solidFill>
            </a:endParaRPr>
          </a:p>
        </p:txBody>
      </p:sp>
      <p:sp>
        <p:nvSpPr>
          <p:cNvPr id="177" name="Google Shape;177;p16"/>
          <p:cNvSpPr/>
          <p:nvPr/>
        </p:nvSpPr>
        <p:spPr>
          <a:xfrm>
            <a:off x="134600" y="1242525"/>
            <a:ext cx="7516500" cy="31785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Преимущества и особенности:</a:t>
            </a:r>
            <a:endParaRPr sz="2100">
              <a:solidFill>
                <a:srgbClr val="BA243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imes New Roman"/>
              <a:buAutoNum type="arabicPeriod"/>
            </a:pPr>
            <a:r>
              <a:rPr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Оригинальная конструкция ( возможность менять дизайн продукта под “моду времени”)</a:t>
            </a:r>
            <a:endParaRPr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imes New Roman"/>
              <a:buAutoNum type="arabicPeriod"/>
            </a:pPr>
            <a:r>
              <a:rPr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Всегда под рукой (брелок идет и как аксессуар для телефона, который всегда с нами)</a:t>
            </a:r>
            <a:endParaRPr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imes New Roman"/>
              <a:buAutoNum type="arabicPeriod"/>
            </a:pPr>
            <a:r>
              <a:rPr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Возможность передавать и скачивать информацию как из компьютера так и телефона</a:t>
            </a:r>
            <a:endParaRPr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imes New Roman"/>
              <a:buAutoNum type="arabicPeriod"/>
            </a:pPr>
            <a:r>
              <a:rPr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Надежность хранения информации.</a:t>
            </a:r>
            <a:endParaRPr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16"/>
          <p:cNvSpPr/>
          <p:nvPr/>
        </p:nvSpPr>
        <p:spPr>
          <a:xfrm>
            <a:off x="4224125" y="4130925"/>
            <a:ext cx="7853400" cy="2101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наше время потребность в надежном и безопасном использовании и переносе между устройствами информации остается актуальной, поэтому устройство облегчающее эту потребность будет востребовано на рынке.</a:t>
            </a:r>
            <a:r>
              <a:rPr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"/>
          <p:cNvSpPr/>
          <p:nvPr/>
        </p:nvSpPr>
        <p:spPr>
          <a:xfrm>
            <a:off x="4651" y="-1834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4" name="Google Shape;184;p17"/>
          <p:cNvSpPr/>
          <p:nvPr/>
        </p:nvSpPr>
        <p:spPr>
          <a:xfrm>
            <a:off x="4650" y="499200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5" name="Google Shape;185;p17"/>
          <p:cNvSpPr txBox="1"/>
          <p:nvPr>
            <p:ph type="title"/>
          </p:nvPr>
        </p:nvSpPr>
        <p:spPr>
          <a:xfrm>
            <a:off x="299454" y="53216"/>
            <a:ext cx="7459200" cy="67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2430"/>
              </a:buClr>
              <a:buSzPts val="3200"/>
              <a:buFont typeface="Quattrocento Sans"/>
              <a:buNone/>
            </a:pPr>
            <a:br>
              <a:rPr b="0" i="0" lang="ru-RU" sz="3200" u="none" cap="none" strike="noStrike">
                <a:solidFill>
                  <a:srgbClr val="BA243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br>
              <a:rPr b="1" i="0" lang="ru-RU" sz="3200" u="none" cap="none" strike="noStrike">
                <a:solidFill>
                  <a:srgbClr val="4C674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b="1" i="0" lang="ru-RU" sz="3200" u="none" cap="none" strike="noStrik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ПРОДУКТА</a:t>
            </a:r>
            <a:r>
              <a:rPr b="0" i="0" lang="ru-RU" sz="3200" u="none" cap="none" strike="noStrik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br>
              <a:rPr b="0" i="0" lang="ru-RU" sz="3200" u="none" cap="none" strike="noStrik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БРЕЛОК СРЕДНЕГО РАЗМЕРА В ВИДЕ ИГРАЛЬНОЙ КОСТИ, РАЗМЕРОМ МИНИМУМ 5СМ/5СМ/5СМ</a:t>
            </a:r>
            <a:br>
              <a:rPr b="0" i="0" lang="ru-RU" sz="1400" u="none" cap="none" strike="noStrik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ru-RU" sz="1400" u="none" cap="none" strike="noStrik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ru-RU" sz="1400" u="none" cap="none" strike="noStrike">
                <a:solidFill>
                  <a:srgbClr val="4C67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ru-RU" sz="1400" u="none" cap="none" strike="noStrike">
                <a:solidFill>
                  <a:srgbClr val="4C67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ru-RU" sz="1400" u="none" cap="none" strike="noStrike">
                <a:solidFill>
                  <a:srgbClr val="4C67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ru-RU" sz="1400" u="none" cap="none" strike="noStrike">
                <a:solidFill>
                  <a:srgbClr val="4C67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i="0" lang="ru-RU" sz="1400" u="none" cap="none" strike="noStrike">
                <a:solidFill>
                  <a:srgbClr val="4C67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ru-RU" sz="3200" u="none" cap="none" strike="noStrik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ОСНОВНОЙ ФУНКЦИОНАЛ</a:t>
            </a:r>
            <a:r>
              <a:rPr b="0" i="0" lang="ru-RU" sz="3200" u="none" cap="none" strike="noStrik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b="0" i="0" lang="ru-RU" sz="1400" u="none" cap="none" strike="noStrik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b="0" i="0" lang="ru-RU" sz="1400" u="none" cap="none" strike="noStrik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ХРАНЕНИЕ ИНФОРМАЦИИ И ПЕРЕДАЧА ЕЁ С ПОМОЩЬЮ BLUETOOTH СОЕДИНЕНИЯ.</a:t>
            </a:r>
            <a:br>
              <a:rPr b="0" i="0" lang="ru-RU" sz="2400" u="none" cap="none" strike="noStrik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ru-RU" sz="2400" u="none" cap="none" strike="noStrike">
                <a:solidFill>
                  <a:srgbClr val="4C67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0" i="0" sz="2400" u="none" cap="none" strike="noStrike">
              <a:solidFill>
                <a:srgbClr val="BA243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Изображение выглядит как человек, джинсовая ткань, джинсовый, Карман&#10;&#10;Автоматически созданное описание" id="186" name="Google Shape;186;p17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17729" l="0" r="0" t="17730"/>
          <a:stretch/>
        </p:blipFill>
        <p:spPr>
          <a:xfrm>
            <a:off x="8195200" y="3632500"/>
            <a:ext cx="3602726" cy="3255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Модный аксессуар, Ювелирные изделия, Изготовление ювелирных изделий, ювелирные украшения&#10;&#10;Автоматически созданное описание" id="187" name="Google Shape;187;p17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16070" l="0" r="0" t="16070"/>
          <a:stretch/>
        </p:blipFill>
        <p:spPr>
          <a:xfrm>
            <a:off x="8208273" y="1"/>
            <a:ext cx="3602737" cy="3255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"/>
          <p:cNvSpPr/>
          <p:nvPr/>
        </p:nvSpPr>
        <p:spPr>
          <a:xfrm>
            <a:off x="4651" y="31991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3" name="Google Shape;193;p18"/>
          <p:cNvSpPr/>
          <p:nvPr/>
        </p:nvSpPr>
        <p:spPr>
          <a:xfrm>
            <a:off x="4650" y="673375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descr="USB передатчик&#10;" id="194" name="Google Shape;194;p18"/>
          <p:cNvSpPr txBox="1"/>
          <p:nvPr>
            <p:ph type="title"/>
          </p:nvPr>
        </p:nvSpPr>
        <p:spPr>
          <a:xfrm>
            <a:off x="129125" y="221475"/>
            <a:ext cx="11228400" cy="19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2430"/>
              </a:buClr>
              <a:buSzPts val="2400"/>
              <a:buFont typeface="Times New Roman"/>
              <a:buNone/>
            </a:pPr>
            <a:r>
              <a:rPr b="1" lang="ru-RU" sz="3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ТЕХНИЧЕСКИ УСТРОЙСТВО СОСТОИТ ИЗ 2 ЧАСТЕЙ: </a:t>
            </a:r>
            <a:br>
              <a:rPr b="1" lang="ru-RU" sz="30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24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БЛОК ХРАНЕНИЯ ИНФОРМАЦИИ; USB ПЕРЕДАТЧИК, КОТОРЫЙ ПОДКЛЮЧАЕ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УСТРОЙСТВО ЧЕРЕЗ BLUETOOTH И КОРПУС БРЕЛКА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корпус брелка" id="195" name="Google Shape;195;p18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4824" l="0" r="0" t="4823"/>
          <a:stretch/>
        </p:blipFill>
        <p:spPr>
          <a:xfrm>
            <a:off x="6155825" y="2721650"/>
            <a:ext cx="3664700" cy="3462576"/>
          </a:xfrm>
          <a:prstGeom prst="rect">
            <a:avLst/>
          </a:prstGeom>
          <a:noFill/>
          <a:ln cap="flat" cmpd="sng" w="9525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6" name="Google Shape;196;p18"/>
          <p:cNvSpPr txBox="1"/>
          <p:nvPr/>
        </p:nvSpPr>
        <p:spPr>
          <a:xfrm>
            <a:off x="10546425" y="3155600"/>
            <a:ext cx="1505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cap="non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КОРПУС БРЕЛКА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18"/>
          <p:cNvSpPr/>
          <p:nvPr/>
        </p:nvSpPr>
        <p:spPr>
          <a:xfrm>
            <a:off x="9947640" y="3373649"/>
            <a:ext cx="437325" cy="234281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BA2430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8" name="Google Shape;198;p18"/>
          <p:cNvSpPr txBox="1"/>
          <p:nvPr/>
        </p:nvSpPr>
        <p:spPr>
          <a:xfrm>
            <a:off x="4125416" y="3218426"/>
            <a:ext cx="2030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cap="non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USB ПЕРЕДАТЧИК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3651197" y="3373650"/>
            <a:ext cx="437400" cy="2343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BA2430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00" name="Google Shape;200;p18"/>
          <p:cNvPicPr preferRelativeResize="0"/>
          <p:nvPr>
            <p:ph idx="3" type="pic"/>
          </p:nvPr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725" y="2844300"/>
            <a:ext cx="3462575" cy="3462575"/>
          </a:xfrm>
          <a:prstGeom prst="rect">
            <a:avLst/>
          </a:prstGeom>
          <a:noFill/>
          <a:ln cap="flat" cmpd="sng" w="19050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"/>
          <p:cNvSpPr/>
          <p:nvPr/>
        </p:nvSpPr>
        <p:spPr>
          <a:xfrm>
            <a:off x="4651" y="5541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06" name="Google Shape;20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1352" y="64754"/>
            <a:ext cx="9782872" cy="6728493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9"/>
          <p:cNvSpPr txBox="1"/>
          <p:nvPr>
            <p:ph idx="1" type="body"/>
          </p:nvPr>
        </p:nvSpPr>
        <p:spPr>
          <a:xfrm>
            <a:off x="1358650" y="160376"/>
            <a:ext cx="4633800" cy="546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5360"/>
              </a:buClr>
              <a:buSzPts val="2400"/>
              <a:buNone/>
            </a:pPr>
            <a:r>
              <a:rPr b="1" lang="ru-RU" sz="3000">
                <a:solidFill>
                  <a:srgbClr val="CE53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Внутренняя часть брелка</a:t>
            </a:r>
            <a:r>
              <a:rPr b="1" lang="ru-RU" sz="2400">
                <a:solidFill>
                  <a:srgbClr val="CE53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"/>
          <p:cNvSpPr/>
          <p:nvPr/>
        </p:nvSpPr>
        <p:spPr>
          <a:xfrm>
            <a:off x="4651" y="27116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4650" y="520763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Изображение выглядит как текст, снимок экрана, Мобильный телефон, гаджет&#10;&#10;Автоматически созданное описание" id="214" name="Google Shape;21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98600" y="230638"/>
            <a:ext cx="3240451" cy="643987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0"/>
          <p:cNvSpPr txBox="1"/>
          <p:nvPr/>
        </p:nvSpPr>
        <p:spPr>
          <a:xfrm>
            <a:off x="88375" y="690201"/>
            <a:ext cx="6660300" cy="47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2430"/>
              </a:buClr>
              <a:buSzPts val="2400"/>
              <a:buFont typeface="Times New Roman"/>
              <a:buNone/>
            </a:pPr>
            <a:r>
              <a:rPr b="1" lang="ru-RU" sz="2800" cap="none">
                <a:solidFill>
                  <a:srgbClr val="BA243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СОЕДИНЕНИЕ:</a:t>
            </a:r>
            <a:endParaRPr b="1" sz="2800" cap="none">
              <a:solidFill>
                <a:srgbClr val="BA243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2430"/>
              </a:buClr>
              <a:buSzPts val="2400"/>
              <a:buFont typeface="Times New Roman"/>
              <a:buNone/>
            </a:pPr>
            <a:br>
              <a:rPr b="1" lang="ru-RU" sz="2400" cap="non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4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ПОЛНЫЙ ФУНКЦИОНАЛ УМНОГО</a:t>
            </a:r>
            <a:r>
              <a:rPr b="1" lang="ru-RU" sz="24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БРЕЛКА ДОСТУПЕН ЧЕРЕЗ МОБИЛЬНОЕ ПРИЛОЖЕНИЕ:</a:t>
            </a:r>
            <a:br>
              <a:rPr lang="ru-RU" sz="24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400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ru-RU" sz="24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ЛИЧНЫЙ КАБИНЕТ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ru-RU" sz="24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ПРИВЯЗАТЬ УСТРОЙСТВО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2430"/>
              </a:buClr>
              <a:buSzPts val="2400"/>
              <a:buFont typeface="Arial"/>
              <a:buChar char="•"/>
            </a:pPr>
            <a:r>
              <a:rPr lang="ru-RU" sz="24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УПРАВЛЯТЬ ФАЙЛАМИ В ПРИВАТНОМ РЕЖИМЕ</a:t>
            </a:r>
            <a:br>
              <a:rPr lang="ru-RU" sz="2400" cap="none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400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 для нашего устройства весит примерно  50 МБ </a:t>
            </a:r>
            <a:endParaRPr sz="2800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"/>
          <p:cNvSpPr/>
          <p:nvPr/>
        </p:nvSpPr>
        <p:spPr>
          <a:xfrm>
            <a:off x="4601" y="5541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4600" y="390400"/>
            <a:ext cx="12182700" cy="6241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22" name="Google Shape;222;p21"/>
          <p:cNvPicPr preferRelativeResize="0"/>
          <p:nvPr/>
        </p:nvPicPr>
        <p:blipFill rotWithShape="1">
          <a:blip r:embed="rId3">
            <a:alphaModFix/>
          </a:blip>
          <a:srcRect b="4644" l="2884" r="8434" t="2893"/>
          <a:stretch/>
        </p:blipFill>
        <p:spPr>
          <a:xfrm>
            <a:off x="2061754" y="867250"/>
            <a:ext cx="7934545" cy="576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1"/>
          <p:cNvSpPr txBox="1"/>
          <p:nvPr>
            <p:ph idx="1" type="body"/>
          </p:nvPr>
        </p:nvSpPr>
        <p:spPr>
          <a:xfrm>
            <a:off x="3578458" y="390391"/>
            <a:ext cx="4242600" cy="4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2430"/>
              </a:buClr>
              <a:buSzPts val="2800"/>
              <a:buNone/>
            </a:pPr>
            <a:r>
              <a:rPr b="1" lang="ru-RU" sz="30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Прототип приложения:</a:t>
            </a:r>
            <a:endParaRPr b="1" sz="3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"/>
          <p:cNvSpPr/>
          <p:nvPr/>
        </p:nvSpPr>
        <p:spPr>
          <a:xfrm>
            <a:off x="4651" y="5541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9" name="Google Shape;229;p22"/>
          <p:cNvSpPr/>
          <p:nvPr/>
        </p:nvSpPr>
        <p:spPr>
          <a:xfrm>
            <a:off x="4650" y="499188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0" name="Google Shape;230;p22"/>
          <p:cNvSpPr txBox="1"/>
          <p:nvPr/>
        </p:nvSpPr>
        <p:spPr>
          <a:xfrm>
            <a:off x="332037" y="5706177"/>
            <a:ext cx="4838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Пример логотипа приложения</a:t>
            </a:r>
            <a:endParaRPr/>
          </a:p>
        </p:txBody>
      </p:sp>
      <p:sp>
        <p:nvSpPr>
          <p:cNvPr id="231" name="Google Shape;231;p22"/>
          <p:cNvSpPr txBox="1"/>
          <p:nvPr/>
        </p:nvSpPr>
        <p:spPr>
          <a:xfrm>
            <a:off x="281855" y="499200"/>
            <a:ext cx="5920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Корпоративный стиль</a:t>
            </a:r>
            <a:endParaRPr/>
          </a:p>
        </p:txBody>
      </p:sp>
      <p:pic>
        <p:nvPicPr>
          <p:cNvPr descr="Изображение выглядит как текст, визитная карточка, логотип, Бренд&#10;&#10;Автоматически созданное описание" id="232" name="Google Shape;23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44125" y="822900"/>
            <a:ext cx="4689300" cy="48832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снимок экрана, Шрифт&#10;&#10;Автоматически созданное описание" id="233" name="Google Shape;23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6160" y="1482172"/>
            <a:ext cx="601218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/>
          <p:nvPr/>
        </p:nvSpPr>
        <p:spPr>
          <a:xfrm>
            <a:off x="4651" y="5541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9" name="Google Shape;239;p23"/>
          <p:cNvSpPr/>
          <p:nvPr/>
        </p:nvSpPr>
        <p:spPr>
          <a:xfrm>
            <a:off x="4650" y="681525"/>
            <a:ext cx="12182700" cy="5746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aphicFrame>
        <p:nvGraphicFramePr>
          <p:cNvPr id="240" name="Google Shape;240;p23"/>
          <p:cNvGraphicFramePr/>
          <p:nvPr/>
        </p:nvGraphicFramePr>
        <p:xfrm>
          <a:off x="158540" y="199385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{4D22F389-282A-462E-BCEE-3ADF706A4B2B}</a:tableStyleId>
              </a:tblPr>
              <a:tblGrid>
                <a:gridCol w="2930075"/>
                <a:gridCol w="47191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A2430"/>
                        </a:buClr>
                        <a:buSzPts val="2400"/>
                        <a:buFont typeface="Times New Roman"/>
                        <a:buNone/>
                      </a:pPr>
                      <a:r>
                        <a:rPr lang="ru-RU" sz="2400" u="none" cap="none" strike="noStrike">
                          <a:solidFill>
                            <a:srgbClr val="BA243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Объем памяти</a:t>
                      </a:r>
                      <a:r>
                        <a:rPr lang="ru-RU" sz="2400">
                          <a:solidFill>
                            <a:srgbClr val="BA243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2400" u="none" cap="none" strike="noStrike">
                          <a:solidFill>
                            <a:srgbClr val="BA243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(гб.)</a:t>
                      </a:r>
                      <a:endParaRPr/>
                    </a:p>
                  </a:txBody>
                  <a:tcPr marT="45725" marB="45725" marR="91450" marL="91450">
                    <a:lnL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rgbClr val="BA243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Стоимость на рынке (рублей)</a:t>
                      </a:r>
                      <a:endParaRPr sz="2400"/>
                    </a:p>
                  </a:txBody>
                  <a:tcPr marT="45725" marB="45725" marR="91450" marL="91450">
                    <a:lnL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CE53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>
                    <a:lnL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DC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CE53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</a:t>
                      </a:r>
                      <a:endParaRPr/>
                    </a:p>
                  </a:txBody>
                  <a:tcPr marT="45725" marB="45725" marR="91450" marL="91450">
                    <a:lnL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DCD6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CE53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/>
                    </a:p>
                  </a:txBody>
                  <a:tcPr marT="45725" marB="45725" marR="91450" marL="91450">
                    <a:lnL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DC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CE53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</a:t>
                      </a:r>
                      <a:endParaRPr/>
                    </a:p>
                  </a:txBody>
                  <a:tcPr marT="45725" marB="45725" marR="91450" marL="91450">
                    <a:lnL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DCD6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CE53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</a:t>
                      </a:r>
                      <a:endParaRPr/>
                    </a:p>
                  </a:txBody>
                  <a:tcPr marT="45725" marB="45725" marR="91450" marL="91450">
                    <a:lnL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DC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CE53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/>
                    </a:p>
                  </a:txBody>
                  <a:tcPr marT="45725" marB="45725" marR="91450" marL="91450">
                    <a:lnL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DCD6"/>
                    </a:solidFill>
                  </a:tcPr>
                </a:tc>
              </a:tr>
            </a:tbl>
          </a:graphicData>
        </a:graphic>
      </p:graphicFrame>
      <p:sp>
        <p:nvSpPr>
          <p:cNvPr id="241" name="Google Shape;241;p23"/>
          <p:cNvSpPr txBox="1"/>
          <p:nvPr/>
        </p:nvSpPr>
        <p:spPr>
          <a:xfrm>
            <a:off x="158550" y="4365375"/>
            <a:ext cx="6622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ориентируемся на рынок B2C</a:t>
            </a:r>
            <a:b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42" name="Google Shape;242;p23"/>
          <p:cNvSpPr txBox="1"/>
          <p:nvPr/>
        </p:nvSpPr>
        <p:spPr>
          <a:xfrm>
            <a:off x="116925" y="822273"/>
            <a:ext cx="5111700" cy="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2430"/>
              </a:buClr>
              <a:buSzPts val="3200"/>
              <a:buFont typeface="Quattrocento Sans"/>
              <a:buNone/>
            </a:pPr>
            <a:r>
              <a:rPr b="1" lang="ru-RU" sz="3400" cap="none">
                <a:solidFill>
                  <a:srgbClr val="BA243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БИЗНЕС МОДЕЛЬ</a:t>
            </a:r>
            <a:endParaRPr b="1" sz="3400" cap="none">
              <a:solidFill>
                <a:srgbClr val="BA243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4"/>
          <p:cNvSpPr/>
          <p:nvPr/>
        </p:nvSpPr>
        <p:spPr>
          <a:xfrm>
            <a:off x="4651" y="67666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49" name="Google Shape;249;p24"/>
          <p:cNvSpPr/>
          <p:nvPr/>
        </p:nvSpPr>
        <p:spPr>
          <a:xfrm>
            <a:off x="4650" y="561313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0" name="Google Shape;250;p24"/>
          <p:cNvSpPr txBox="1"/>
          <p:nvPr>
            <p:ph type="title"/>
          </p:nvPr>
        </p:nvSpPr>
        <p:spPr>
          <a:xfrm>
            <a:off x="191675" y="742400"/>
            <a:ext cx="5979000" cy="103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Экономическая перспектива</a:t>
            </a:r>
            <a:r>
              <a:rPr lang="ru-RU" sz="3500">
                <a:solidFill>
                  <a:srgbClr val="BA2430"/>
                </a:solidFill>
              </a:rPr>
              <a:t> </a:t>
            </a:r>
            <a:endParaRPr sz="3500">
              <a:solidFill>
                <a:srgbClr val="BA2430"/>
              </a:solidFill>
            </a:endParaRPr>
          </a:p>
        </p:txBody>
      </p:sp>
      <p:pic>
        <p:nvPicPr>
          <p:cNvPr id="251" name="Google Shape;25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6350" y="1406450"/>
            <a:ext cx="6515650" cy="3665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4"/>
          <p:cNvSpPr txBox="1"/>
          <p:nvPr/>
        </p:nvSpPr>
        <p:spPr>
          <a:xfrm>
            <a:off x="80150" y="1592700"/>
            <a:ext cx="6359700" cy="3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Точка безубыточности – </a:t>
            </a: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 месяц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Срок окупаемости – </a:t>
            </a: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 месяцев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рибыль к концу 1 года – 6 743 400 руб.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Выручка за 1 год – 12.4 млн руб.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Целевой объем продаж – 3100 руб. в месяц 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Средний чек - 800 руб.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Рентабельность продаж – 54%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5"/>
          <p:cNvSpPr txBox="1"/>
          <p:nvPr/>
        </p:nvSpPr>
        <p:spPr>
          <a:xfrm>
            <a:off x="164875" y="4418200"/>
            <a:ext cx="6400800" cy="9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1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Мы ориентированы на рынок B2C</a:t>
            </a:r>
            <a:endParaRPr/>
          </a:p>
        </p:txBody>
      </p:sp>
      <p:sp>
        <p:nvSpPr>
          <p:cNvPr id="259" name="Google Shape;259;p25"/>
          <p:cNvSpPr/>
          <p:nvPr/>
        </p:nvSpPr>
        <p:spPr>
          <a:xfrm>
            <a:off x="4651" y="5541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0" name="Google Shape;260;p25"/>
          <p:cNvSpPr/>
          <p:nvPr/>
        </p:nvSpPr>
        <p:spPr>
          <a:xfrm>
            <a:off x="4650" y="374263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1" name="Google Shape;261;p25"/>
          <p:cNvSpPr txBox="1"/>
          <p:nvPr>
            <p:ph idx="1" type="body"/>
          </p:nvPr>
        </p:nvSpPr>
        <p:spPr>
          <a:xfrm>
            <a:off x="211725" y="643475"/>
            <a:ext cx="8247000" cy="996600"/>
          </a:xfrm>
          <a:prstGeom prst="rect">
            <a:avLst/>
          </a:prstGeom>
        </p:spPr>
        <p:txBody>
          <a:bodyPr anchorCtr="0" anchor="ctr" bIns="365750" lIns="137160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857 000 человек айтишников в россии (минцифры)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брелок" id="262" name="Google Shape;262;p25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4824" l="0" r="0" t="4824"/>
          <a:stretch/>
        </p:blipFill>
        <p:spPr>
          <a:xfrm>
            <a:off x="6634727" y="1905218"/>
            <a:ext cx="5313640" cy="4750510"/>
          </a:xfrm>
          <a:prstGeom prst="rect">
            <a:avLst/>
          </a:prstGeom>
          <a:noFill/>
          <a:ln cap="flat" cmpd="sng" w="38100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3" name="Google Shape;263;p25"/>
          <p:cNvSpPr txBox="1"/>
          <p:nvPr/>
        </p:nvSpPr>
        <p:spPr>
          <a:xfrm>
            <a:off x="164875" y="1957000"/>
            <a:ext cx="60678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2023 году объем мирового рынка карт флэш-памяти достиг 8,8 миллиарда долларов США. Заглядывая вперед, IMARC Group ожидает, что к 2032 году объем рынка достигнет </a:t>
            </a:r>
            <a:r>
              <a:rPr b="1"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12,7 млрд долларов США, а среднегодовой темп роста составит 4% в 2024-2032 годах.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6"/>
          <p:cNvSpPr/>
          <p:nvPr/>
        </p:nvSpPr>
        <p:spPr>
          <a:xfrm>
            <a:off x="4651" y="5541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9" name="Google Shape;269;p26"/>
          <p:cNvSpPr/>
          <p:nvPr/>
        </p:nvSpPr>
        <p:spPr>
          <a:xfrm>
            <a:off x="0" y="499188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70" name="Google Shape;270;p26"/>
          <p:cNvSpPr txBox="1"/>
          <p:nvPr>
            <p:ph type="title"/>
          </p:nvPr>
        </p:nvSpPr>
        <p:spPr>
          <a:xfrm>
            <a:off x="161400" y="738525"/>
            <a:ext cx="2613300" cy="646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Рынки</a:t>
            </a:r>
            <a:endParaRPr b="1" sz="4000">
              <a:solidFill>
                <a:srgbClr val="CE53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1" name="Google Shape;271;p26"/>
          <p:cNvSpPr txBox="1"/>
          <p:nvPr/>
        </p:nvSpPr>
        <p:spPr>
          <a:xfrm>
            <a:off x="161400" y="1653775"/>
            <a:ext cx="69126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B7B7B7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PAM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8.8 млрд долларов США – мировой рынок flash накопителей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B7B7B7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TAM 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30.6 млрд руб – рынок flash накопителей в России.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CCCCCC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SAM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685.6 млн руб – рынок России при условии, что каждый IT специалист использует наш продукт.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CCCCCC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SOM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15.8 млн руб – рынок России при условии, что каждый специалист в области общего управления в IT использует продукт (2.31%)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obzor-zarabotnyh-plat-i-tendencii-rossiiskogo-rynka-truda-v-sfere-informacionnyh-tehnologii-prognozy-na-2014-god.png (995×580)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72" name="Google Shape;272;p26"/>
          <p:cNvGrpSpPr/>
          <p:nvPr/>
        </p:nvGrpSpPr>
        <p:grpSpPr>
          <a:xfrm>
            <a:off x="7423991" y="852125"/>
            <a:ext cx="4641055" cy="4313097"/>
            <a:chOff x="951783" y="0"/>
            <a:chExt cx="2668500" cy="2668500"/>
          </a:xfrm>
        </p:grpSpPr>
        <p:sp>
          <p:nvSpPr>
            <p:cNvPr id="273" name="Google Shape;273;p26"/>
            <p:cNvSpPr/>
            <p:nvPr/>
          </p:nvSpPr>
          <p:spPr>
            <a:xfrm>
              <a:off x="951783" y="0"/>
              <a:ext cx="2668500" cy="2668500"/>
            </a:xfrm>
            <a:prstGeom prst="ellipse">
              <a:avLst/>
            </a:prstGeom>
            <a:solidFill>
              <a:srgbClr val="65895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6"/>
            <p:cNvSpPr txBox="1"/>
            <p:nvPr/>
          </p:nvSpPr>
          <p:spPr>
            <a:xfrm>
              <a:off x="1830455" y="133496"/>
              <a:ext cx="911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56875" spcFirstLastPara="1" rIns="56875" wrap="square" tIns="56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PAM </a:t>
              </a:r>
              <a:br>
                <a:rPr lang="ru-RU" sz="15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5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8.8 млрд $</a:t>
              </a:r>
              <a:r>
                <a:rPr lang="ru-RU" sz="12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</a:t>
              </a:r>
              <a:endParaRPr sz="12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75" name="Google Shape;275;p26"/>
            <p:cNvSpPr/>
            <p:nvPr/>
          </p:nvSpPr>
          <p:spPr>
            <a:xfrm>
              <a:off x="1218626" y="533686"/>
              <a:ext cx="2134800" cy="2134800"/>
            </a:xfrm>
            <a:prstGeom prst="ellipse">
              <a:avLst/>
            </a:prstGeom>
            <a:solidFill>
              <a:srgbClr val="65895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6"/>
            <p:cNvSpPr/>
            <p:nvPr/>
          </p:nvSpPr>
          <p:spPr>
            <a:xfrm>
              <a:off x="1485468" y="1031967"/>
              <a:ext cx="1601100" cy="1568400"/>
            </a:xfrm>
            <a:prstGeom prst="ellipse">
              <a:avLst/>
            </a:prstGeom>
            <a:solidFill>
              <a:srgbClr val="65895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6"/>
            <p:cNvSpPr txBox="1"/>
            <p:nvPr/>
          </p:nvSpPr>
          <p:spPr>
            <a:xfrm>
              <a:off x="1887449" y="1154102"/>
              <a:ext cx="797100" cy="36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56875" spcFirstLastPara="1" rIns="56875" wrap="square" tIns="56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SAM</a:t>
              </a:r>
              <a:endParaRPr sz="15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685,6 млн руб.</a:t>
              </a:r>
              <a:endParaRPr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78" name="Google Shape;278;p26"/>
            <p:cNvSpPr/>
            <p:nvPr/>
          </p:nvSpPr>
          <p:spPr>
            <a:xfrm>
              <a:off x="1752304" y="1547110"/>
              <a:ext cx="1067400" cy="1053300"/>
            </a:xfrm>
            <a:prstGeom prst="ellipse">
              <a:avLst/>
            </a:prstGeom>
            <a:solidFill>
              <a:srgbClr val="65895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6"/>
            <p:cNvSpPr txBox="1"/>
            <p:nvPr/>
          </p:nvSpPr>
          <p:spPr>
            <a:xfrm>
              <a:off x="1941756" y="1772412"/>
              <a:ext cx="742800" cy="5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56875" spcFirstLastPara="1" rIns="56875" wrap="square" tIns="56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SOM</a:t>
              </a:r>
              <a:endParaRPr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1</a:t>
              </a:r>
              <a:r>
                <a:rPr lang="ru-RU" sz="16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5</a:t>
              </a:r>
              <a:r>
                <a:rPr lang="ru-RU" sz="16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,8 млн.руб.</a:t>
              </a:r>
              <a:endParaRPr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80" name="Google Shape;280;p26"/>
            <p:cNvSpPr txBox="1"/>
            <p:nvPr/>
          </p:nvSpPr>
          <p:spPr>
            <a:xfrm>
              <a:off x="1699204" y="608355"/>
              <a:ext cx="1173600" cy="38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56875" spcFirstLastPara="1" rIns="56875" wrap="square" tIns="56875">
              <a:noAutofit/>
            </a:bodyPr>
            <a:lstStyle/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TAM </a:t>
              </a:r>
              <a:endParaRPr sz="15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30,6 млрд. руб.</a:t>
              </a:r>
              <a:endParaRPr sz="15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7"/>
          <p:cNvSpPr/>
          <p:nvPr/>
        </p:nvSpPr>
        <p:spPr>
          <a:xfrm>
            <a:off x="4651" y="5541"/>
            <a:ext cx="12182700" cy="6846900"/>
          </a:xfrm>
          <a:prstGeom prst="rect">
            <a:avLst/>
          </a:prstGeom>
          <a:solidFill>
            <a:srgbClr val="FBB3C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7 месяцев</a:t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87" name="Google Shape;287;p27"/>
          <p:cNvSpPr/>
          <p:nvPr/>
        </p:nvSpPr>
        <p:spPr>
          <a:xfrm>
            <a:off x="4650" y="499188"/>
            <a:ext cx="12182700" cy="5859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B3A2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88" name="Google Shape;288;p27"/>
          <p:cNvSpPr txBox="1"/>
          <p:nvPr/>
        </p:nvSpPr>
        <p:spPr>
          <a:xfrm>
            <a:off x="635350" y="1953075"/>
            <a:ext cx="10205400" cy="3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AutoNum type="arabicParenR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Декабрь 2024 – заявка на грант «Студенческий стартап»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AutoNum type="arabicParenR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Февраль 2025 - Выявление ниши на рынке, маркетинговое исследование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AutoNum type="arabicParenR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Март 2025 - Разработка прототипа решения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AutoNum type="arabicParenR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Апрель-май 2025 - Тестирование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AutoNum type="arabicParenR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Май 2025 - Запуск рекламной компании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AutoNum type="arabicParenR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Август 2025 - Разработка MVP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AutoNum type="arabicParenR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Сентябрь 2025 - Первые продажи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AutoNum type="arabicParenR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Ноябрь 2025 - Организация серийного производства (больше 1000 ед.)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AutoNum type="arabicParenR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Декабрь 2025 - Выход на проектную мощность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9" name="Google Shape;289;p27"/>
          <p:cNvSpPr txBox="1"/>
          <p:nvPr/>
        </p:nvSpPr>
        <p:spPr>
          <a:xfrm>
            <a:off x="1853250" y="596275"/>
            <a:ext cx="8706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 развития проекта </a:t>
            </a:r>
            <a:endParaRPr b="1" sz="4000">
              <a:solidFill>
                <a:srgbClr val="BA243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rgbClr val="BA24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(на 2024-2025 год)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Custom 87">
      <a:dk1>
        <a:srgbClr val="000000"/>
      </a:dk1>
      <a:lt1>
        <a:srgbClr val="FFFFFF"/>
      </a:lt1>
      <a:dk2>
        <a:srgbClr val="BBAA9C"/>
      </a:dk2>
      <a:lt2>
        <a:srgbClr val="E7E6E6"/>
      </a:lt2>
      <a:accent1>
        <a:srgbClr val="668A60"/>
      </a:accent1>
      <a:accent2>
        <a:srgbClr val="702128"/>
      </a:accent2>
      <a:accent3>
        <a:srgbClr val="46708C"/>
      </a:accent3>
      <a:accent4>
        <a:srgbClr val="BB2606"/>
      </a:accent4>
      <a:accent5>
        <a:srgbClr val="F1910F"/>
      </a:accent5>
      <a:accent6>
        <a:srgbClr val="FBD5AD"/>
      </a:accent6>
      <a:hlink>
        <a:srgbClr val="6F2127"/>
      </a:hlink>
      <a:folHlink>
        <a:srgbClr val="BB26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