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70" r:id="rId2"/>
    <p:sldId id="281" r:id="rId3"/>
    <p:sldId id="286" r:id="rId4"/>
    <p:sldId id="315" r:id="rId5"/>
    <p:sldId id="309" r:id="rId6"/>
    <p:sldId id="296" r:id="rId7"/>
    <p:sldId id="291" r:id="rId8"/>
    <p:sldId id="310" r:id="rId9"/>
    <p:sldId id="311" r:id="rId10"/>
    <p:sldId id="313" r:id="rId11"/>
    <p:sldId id="312" r:id="rId12"/>
    <p:sldId id="314" r:id="rId13"/>
    <p:sldId id="269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FD493D"/>
    <a:srgbClr val="9F00FF"/>
    <a:srgbClr val="FCAF17"/>
    <a:srgbClr val="B5D8E1"/>
    <a:srgbClr val="8F00FF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>
        <p:scale>
          <a:sx n="54" d="100"/>
          <a:sy n="54" d="100"/>
        </p:scale>
        <p:origin x="888" y="56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9757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8083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4303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034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127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6296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193822" y="1447269"/>
            <a:ext cx="5700811" cy="1981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Light"/>
                <a:ea typeface="Calibri" panose="020F0502020204030204" pitchFamily="34" charset="0"/>
              </a:rPr>
              <a:t>РАЗРАБОТКА БИОТЕХНОЛОГИИ ПЕРЕРАБОТКИ ОТХОДОВ</a:t>
            </a:r>
            <a:endParaRPr sz="14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Light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30FD071-CD31-4D00-B514-E3A6EE6165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78" b="589"/>
          <a:stretch/>
        </p:blipFill>
        <p:spPr bwMode="auto">
          <a:xfrm>
            <a:off x="8818530" y="2331303"/>
            <a:ext cx="3466236" cy="4526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10B1A0-A087-4C97-AB8C-EF2AB5D87976}"/>
              </a:ext>
            </a:extLst>
          </p:cNvPr>
          <p:cNvSpPr txBox="1"/>
          <p:nvPr/>
        </p:nvSpPr>
        <p:spPr>
          <a:xfrm>
            <a:off x="65314" y="6277428"/>
            <a:ext cx="4361543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sng" strike="noStrike" cap="none" spc="0" normalizeH="0" baseline="0" dirty="0">
                <a:ln>
                  <a:noFill/>
                </a:ln>
                <a:solidFill>
                  <a:srgbClr val="FD493D"/>
                </a:solidFill>
                <a:effectLst/>
                <a:uFillTx/>
                <a:latin typeface="Gilroy-Light"/>
                <a:sym typeface="Helvetica"/>
              </a:rPr>
              <a:t>СПИКЕР</a:t>
            </a:r>
            <a:r>
              <a:rPr kumimoji="0" lang="ru-RU" sz="2800" b="0" i="0" u="none" strike="noStrike" cap="none" spc="0" normalizeH="0" baseline="0" dirty="0">
                <a:ln>
                  <a:noFill/>
                </a:ln>
                <a:solidFill>
                  <a:srgbClr val="FD493D"/>
                </a:solidFill>
                <a:effectLst/>
                <a:uFillTx/>
                <a:latin typeface="Gilroy-Light"/>
                <a:sym typeface="Helvetica"/>
              </a:rPr>
              <a:t>: </a:t>
            </a:r>
            <a:r>
              <a:rPr kumimoji="0" lang="ru-RU" sz="2800" b="0" i="0" u="none" strike="noStrike" cap="none" spc="0" normalizeH="0" baseline="0" dirty="0">
                <a:ln>
                  <a:noFill/>
                </a:ln>
                <a:solidFill>
                  <a:srgbClr val="FCAF17"/>
                </a:solidFill>
                <a:effectLst/>
                <a:uFillTx/>
                <a:latin typeface="Gilroy-Light"/>
                <a:sym typeface="Helvetica"/>
              </a:rPr>
              <a:t>Русанова Диана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ОПИСАНИЕ СТАРТАП-ПРОЕКТА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E79959A-FE7D-45D2-B29D-4488C1CFE4A4}"/>
              </a:ext>
            </a:extLst>
          </p:cNvPr>
          <p:cNvSpPr txBox="1"/>
          <p:nvPr/>
        </p:nvSpPr>
        <p:spPr>
          <a:xfrm>
            <a:off x="1173938" y="3429000"/>
            <a:ext cx="4922062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7200" b="0" i="0" u="none" strike="noStrike" cap="none" spc="0" normalizeH="0" baseline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Gilroy-Light"/>
                <a:sym typeface="Helvetica"/>
              </a:rPr>
              <a:t>ЭноКрас</a:t>
            </a:r>
            <a:endParaRPr kumimoji="0" lang="ru-RU" sz="72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Gilroy-Light"/>
              <a:sym typeface="Helvetic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A1FB44-732A-4362-ACF7-59862BA4B6DE}"/>
              </a:ext>
            </a:extLst>
          </p:cNvPr>
          <p:cNvSpPr txBox="1"/>
          <p:nvPr/>
        </p:nvSpPr>
        <p:spPr>
          <a:xfrm>
            <a:off x="523740" y="4565215"/>
            <a:ext cx="6104964" cy="1384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Gilroy-Light"/>
              </a:rPr>
              <a:t>Производство натуральных пищевых красителей из мезги винограда</a:t>
            </a:r>
            <a:r>
              <a:rPr lang="en-US" sz="2800" dirty="0">
                <a:latin typeface="Gilroy-Light"/>
              </a:rPr>
              <a:t> </a:t>
            </a:r>
            <a:r>
              <a:rPr lang="ru-RU" sz="2800" dirty="0">
                <a:latin typeface="Gilroy-Light"/>
              </a:rPr>
              <a:t>при помощи биотехнологий.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432EB49-C7A5-4325-9418-E603062B11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200" b="92133" l="3600" r="90000">
                        <a14:foregroundMark x1="6800" y1="28533" x2="6800" y2="28533"/>
                        <a14:foregroundMark x1="3600" y1="33067" x2="3600" y2="33067"/>
                        <a14:foregroundMark x1="54800" y1="7200" x2="54800" y2="7200"/>
                        <a14:foregroundMark x1="63600" y1="92133" x2="63600" y2="921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09"/>
          <a:stretch/>
        </p:blipFill>
        <p:spPr bwMode="auto">
          <a:xfrm rot="1372319">
            <a:off x="5744376" y="179998"/>
            <a:ext cx="8570325" cy="839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4DACF758-98A6-472F-B8E9-CEC0042C6E65}"/>
              </a:ext>
            </a:extLst>
          </p:cNvPr>
          <p:cNvGrpSpPr/>
          <p:nvPr/>
        </p:nvGrpSpPr>
        <p:grpSpPr>
          <a:xfrm>
            <a:off x="-18521" y="117793"/>
            <a:ext cx="11830900" cy="6747574"/>
            <a:chOff x="-18521" y="117793"/>
            <a:chExt cx="11830900" cy="6747574"/>
          </a:xfrm>
        </p:grpSpPr>
        <p:grpSp>
          <p:nvGrpSpPr>
            <p:cNvPr id="188" name="Прямоугольник 16"/>
            <p:cNvGrpSpPr/>
            <p:nvPr/>
          </p:nvGrpSpPr>
          <p:grpSpPr>
            <a:xfrm>
              <a:off x="-18521" y="6358526"/>
              <a:ext cx="542260" cy="506841"/>
              <a:chOff x="0" y="0"/>
              <a:chExt cx="542258" cy="506839"/>
            </a:xfrm>
          </p:grpSpPr>
          <p:sp>
            <p:nvSpPr>
              <p:cNvPr id="186" name="Прямоугольник"/>
              <p:cNvSpPr/>
              <p:nvPr/>
            </p:nvSpPr>
            <p:spPr>
              <a:xfrm>
                <a:off x="-1" y="0"/>
                <a:ext cx="542260" cy="506841"/>
              </a:xfrm>
              <a:prstGeom prst="rect">
                <a:avLst/>
              </a:prstGeom>
              <a:solidFill>
                <a:srgbClr val="FCAF1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187" name="7"/>
              <p:cNvSpPr txBox="1"/>
              <p:nvPr/>
            </p:nvSpPr>
            <p:spPr>
              <a:xfrm>
                <a:off x="37054" y="153867"/>
                <a:ext cx="468149" cy="1991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ctr">
                <a:noAutofit/>
              </a:bodyPr>
              <a:lstStyle>
                <a:lvl1pPr algn="ctr">
                  <a:defRPr sz="1200">
                    <a:solidFill>
                      <a:srgbClr val="FFFFFF"/>
                    </a:solidFill>
                    <a:latin typeface="Gilroy-Bold"/>
                    <a:ea typeface="Gilroy-Bold"/>
                    <a:cs typeface="Gilroy-Bold"/>
                    <a:sym typeface="Gilroy-Bold"/>
                  </a:defRPr>
                </a:lvl1pPr>
              </a:lstStyle>
              <a:p>
                <a:r>
                  <a:rPr lang="ru-RU" dirty="0"/>
                  <a:t>3</a:t>
                </a:r>
                <a:endParaRPr dirty="0"/>
              </a:p>
            </p:txBody>
          </p:sp>
        </p:grpSp>
        <p:sp>
          <p:nvSpPr>
            <p:cNvPr id="3" name="Текст 2">
              <a:extLst>
                <a:ext uri="{FF2B5EF4-FFF2-40B4-BE49-F238E27FC236}">
                  <a16:creationId xmlns:a16="http://schemas.microsoft.com/office/drawing/2014/main" id="{4CAC815B-16BD-C06B-C8DE-386D9FCB03D9}"/>
                </a:ext>
              </a:extLst>
            </p:cNvPr>
            <p:cNvSpPr txBox="1"/>
            <p:nvPr/>
          </p:nvSpPr>
          <p:spPr>
            <a:xfrm>
              <a:off x="420955" y="353951"/>
              <a:ext cx="6518934" cy="3385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 algn="ctr">
                <a:defRPr sz="48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pPr algn="l"/>
              <a:r>
                <a:rPr lang="ru-RU" sz="1600" cap="all" dirty="0">
                  <a:solidFill>
                    <a:schemeClr val="tx1"/>
                  </a:solidFill>
                </a:rPr>
                <a:t>бизнес-модель</a:t>
              </a:r>
              <a:endParaRPr sz="1600" cap="all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A6FE38B4-CCC3-5C6F-2A06-BEE6F0CA6A94}"/>
                </a:ext>
              </a:extLst>
            </p:cNvPr>
            <p:cNvGrpSpPr/>
            <p:nvPr/>
          </p:nvGrpSpPr>
          <p:grpSpPr>
            <a:xfrm>
              <a:off x="0" y="692501"/>
              <a:ext cx="2624903" cy="97077"/>
              <a:chOff x="0" y="692501"/>
              <a:chExt cx="2624903" cy="97077"/>
            </a:xfrm>
          </p:grpSpPr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27EF9EFC-18C6-D78F-A136-2170C155DC9D}"/>
                  </a:ext>
                </a:extLst>
              </p:cNvPr>
              <p:cNvSpPr/>
              <p:nvPr/>
            </p:nvSpPr>
            <p:spPr>
              <a:xfrm>
                <a:off x="0" y="692501"/>
                <a:ext cx="1294463" cy="97077"/>
              </a:xfrm>
              <a:prstGeom prst="rect">
                <a:avLst/>
              </a:prstGeom>
              <a:solidFill>
                <a:srgbClr val="FBB3C1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3F208CE8-E48B-A174-9E94-5BC223131363}"/>
                  </a:ext>
                </a:extLst>
              </p:cNvPr>
              <p:cNvSpPr/>
              <p:nvPr/>
            </p:nvSpPr>
            <p:spPr>
              <a:xfrm>
                <a:off x="336583" y="692501"/>
                <a:ext cx="1294463" cy="97077"/>
              </a:xfrm>
              <a:prstGeom prst="rect">
                <a:avLst/>
              </a:prstGeom>
              <a:solidFill>
                <a:srgbClr val="9F00F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3A2B6F7E-21FD-83AE-F39B-22D30630ABC7}"/>
                  </a:ext>
                </a:extLst>
              </p:cNvPr>
              <p:cNvSpPr/>
              <p:nvPr/>
            </p:nvSpPr>
            <p:spPr>
              <a:xfrm>
                <a:off x="673166" y="692501"/>
                <a:ext cx="1294463" cy="97077"/>
              </a:xfrm>
              <a:prstGeom prst="rect">
                <a:avLst/>
              </a:prstGeom>
              <a:solidFill>
                <a:srgbClr val="FD493D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5CF9F7D1-7BF3-EA03-B5FD-E43A082B9DF0}"/>
                  </a:ext>
                </a:extLst>
              </p:cNvPr>
              <p:cNvSpPr/>
              <p:nvPr/>
            </p:nvSpPr>
            <p:spPr>
              <a:xfrm>
                <a:off x="993857" y="692501"/>
                <a:ext cx="1294463" cy="97077"/>
              </a:xfrm>
              <a:prstGeom prst="rect">
                <a:avLst/>
              </a:prstGeom>
              <a:solidFill>
                <a:srgbClr val="FCAF17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11" name="Прямоугольник 10">
                <a:extLst>
                  <a:ext uri="{FF2B5EF4-FFF2-40B4-BE49-F238E27FC236}">
                    <a16:creationId xmlns:a16="http://schemas.microsoft.com/office/drawing/2014/main" id="{6BBF0A27-944E-3E60-A404-425DB025F9D2}"/>
                  </a:ext>
                </a:extLst>
              </p:cNvPr>
              <p:cNvSpPr/>
              <p:nvPr/>
            </p:nvSpPr>
            <p:spPr>
              <a:xfrm>
                <a:off x="1330440" y="692501"/>
                <a:ext cx="1294463" cy="97077"/>
              </a:xfrm>
              <a:prstGeom prst="rect">
                <a:avLst/>
              </a:prstGeom>
              <a:solidFill>
                <a:srgbClr val="B5D8E1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</p:grpSp>
        <p:sp>
          <p:nvSpPr>
            <p:cNvPr id="12" name="Текст 2">
              <a:extLst>
                <a:ext uri="{FF2B5EF4-FFF2-40B4-BE49-F238E27FC236}">
                  <a16:creationId xmlns:a16="http://schemas.microsoft.com/office/drawing/2014/main" id="{65E0BF6E-BA3A-1E7B-5928-68FC9F500BCE}"/>
                </a:ext>
              </a:extLst>
            </p:cNvPr>
            <p:cNvSpPr txBox="1"/>
            <p:nvPr/>
          </p:nvSpPr>
          <p:spPr>
            <a:xfrm>
              <a:off x="336583" y="1091718"/>
              <a:ext cx="6518934" cy="64632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 algn="ctr">
                <a:defRPr sz="48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pPr algn="l"/>
              <a:r>
                <a:rPr lang="ru-RU" sz="3600" dirty="0"/>
                <a:t>КАК РАБОТАЕТ СТАРТАП-ПРОЕКТ</a:t>
              </a:r>
              <a:endParaRPr sz="3600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CB117E29-DF96-4EDD-83FA-2FBDE8B7C9CD}"/>
                </a:ext>
              </a:extLst>
            </p:cNvPr>
            <p:cNvSpPr/>
            <p:nvPr/>
          </p:nvSpPr>
          <p:spPr>
            <a:xfrm>
              <a:off x="9326795" y="4062353"/>
              <a:ext cx="2485584" cy="2369254"/>
            </a:xfrm>
            <a:prstGeom prst="ellipse">
              <a:avLst/>
            </a:prstGeom>
            <a:solidFill>
              <a:srgbClr val="9F00FF"/>
            </a:solidFill>
            <a:ln w="25400" cap="flat">
              <a:solidFill>
                <a:srgbClr val="9F00FF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546B5DEA-C42A-4666-822B-708F840CDC8D}"/>
                </a:ext>
              </a:extLst>
            </p:cNvPr>
            <p:cNvSpPr/>
            <p:nvPr/>
          </p:nvSpPr>
          <p:spPr>
            <a:xfrm>
              <a:off x="4210604" y="2467627"/>
              <a:ext cx="2347453" cy="2369254"/>
            </a:xfrm>
            <a:prstGeom prst="ellipse">
              <a:avLst/>
            </a:prstGeom>
            <a:solidFill>
              <a:srgbClr val="FCAF17"/>
            </a:solidFill>
            <a:ln w="25400" cap="flat">
              <a:solidFill>
                <a:srgbClr val="FCAF17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7E8DC678-25B5-4116-B091-830B3FF1155B}"/>
                </a:ext>
              </a:extLst>
            </p:cNvPr>
            <p:cNvSpPr/>
            <p:nvPr/>
          </p:nvSpPr>
          <p:spPr>
            <a:xfrm>
              <a:off x="8772313" y="117793"/>
              <a:ext cx="2425830" cy="2369254"/>
            </a:xfrm>
            <a:prstGeom prst="ellipse">
              <a:avLst/>
            </a:prstGeom>
            <a:solidFill>
              <a:srgbClr val="FD493D"/>
            </a:solidFill>
            <a:ln w="25400" cap="flat">
              <a:solidFill>
                <a:srgbClr val="FD493D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9" name="Стрелка: влево 28">
              <a:extLst>
                <a:ext uri="{FF2B5EF4-FFF2-40B4-BE49-F238E27FC236}">
                  <a16:creationId xmlns:a16="http://schemas.microsoft.com/office/drawing/2014/main" id="{8BD35B74-1780-49F4-931F-B912D530F3A9}"/>
                </a:ext>
              </a:extLst>
            </p:cNvPr>
            <p:cNvSpPr/>
            <p:nvPr/>
          </p:nvSpPr>
          <p:spPr>
            <a:xfrm rot="977797">
              <a:off x="6803570" y="4290976"/>
              <a:ext cx="2226470" cy="932524"/>
            </a:xfrm>
            <a:prstGeom prst="leftArrow">
              <a:avLst/>
            </a:prstGeom>
            <a:solidFill>
              <a:srgbClr val="9F00FF"/>
            </a:solidFill>
            <a:ln w="25400" cap="flat">
              <a:solidFill>
                <a:srgbClr val="9F00FF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3" name="Стрелка: влево 32">
              <a:extLst>
                <a:ext uri="{FF2B5EF4-FFF2-40B4-BE49-F238E27FC236}">
                  <a16:creationId xmlns:a16="http://schemas.microsoft.com/office/drawing/2014/main" id="{B4155A7E-5E68-408D-A3B1-5D8EEA2A43AD}"/>
                </a:ext>
              </a:extLst>
            </p:cNvPr>
            <p:cNvSpPr/>
            <p:nvPr/>
          </p:nvSpPr>
          <p:spPr>
            <a:xfrm rot="9035073">
              <a:off x="6643540" y="2075473"/>
              <a:ext cx="2226470" cy="932524"/>
            </a:xfrm>
            <a:prstGeom prst="leftArrow">
              <a:avLst/>
            </a:prstGeom>
            <a:solidFill>
              <a:srgbClr val="FCAF17"/>
            </a:solidFill>
            <a:ln w="25400" cap="flat">
              <a:solidFill>
                <a:srgbClr val="FCAF17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Стрелка: влево 33">
              <a:extLst>
                <a:ext uri="{FF2B5EF4-FFF2-40B4-BE49-F238E27FC236}">
                  <a16:creationId xmlns:a16="http://schemas.microsoft.com/office/drawing/2014/main" id="{C678C700-DA80-4033-8FF6-D43CE810E8C7}"/>
                </a:ext>
              </a:extLst>
            </p:cNvPr>
            <p:cNvSpPr/>
            <p:nvPr/>
          </p:nvSpPr>
          <p:spPr>
            <a:xfrm rot="15690361">
              <a:off x="9632053" y="2925040"/>
              <a:ext cx="1272789" cy="780458"/>
            </a:xfrm>
            <a:prstGeom prst="leftArrow">
              <a:avLst/>
            </a:prstGeom>
            <a:solidFill>
              <a:srgbClr val="FD493D"/>
            </a:solidFill>
            <a:ln w="25400" cap="flat">
              <a:solidFill>
                <a:srgbClr val="FD493D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B3E5EBC-BC0A-4860-8FA1-181727289EA3}"/>
                </a:ext>
              </a:extLst>
            </p:cNvPr>
            <p:cNvSpPr txBox="1"/>
            <p:nvPr/>
          </p:nvSpPr>
          <p:spPr>
            <a:xfrm>
              <a:off x="4229734" y="3390646"/>
              <a:ext cx="2729285" cy="5232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Gilroy-Light"/>
                  <a:sym typeface="Helvetica"/>
                </a:rPr>
                <a:t>ПРЕДПРИЯТИЕ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B5F36A4-7095-402A-BEA2-9F840DC4993C}"/>
                </a:ext>
              </a:extLst>
            </p:cNvPr>
            <p:cNvSpPr txBox="1"/>
            <p:nvPr/>
          </p:nvSpPr>
          <p:spPr>
            <a:xfrm>
              <a:off x="8791443" y="914675"/>
              <a:ext cx="2425830" cy="954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Gilroy-Light"/>
                  <a:sym typeface="Helvetica"/>
                </a:rPr>
                <a:t>ПИЩЕВЫЕ</a:t>
              </a: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Gilroy-Light"/>
                  <a:sym typeface="Helvetica"/>
                </a:rPr>
                <a:t>КРАСИТЕЛИ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3FA96E5-D0BB-4485-872B-8340D3604399}"/>
                </a:ext>
              </a:extLst>
            </p:cNvPr>
            <p:cNvSpPr txBox="1"/>
            <p:nvPr/>
          </p:nvSpPr>
          <p:spPr>
            <a:xfrm>
              <a:off x="9450370" y="4993936"/>
              <a:ext cx="2282921" cy="5232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Gilroy-Light"/>
                  <a:sym typeface="Helvetica"/>
                </a:rPr>
                <a:t>ПРИБЫЛЬ</a:t>
              </a:r>
            </a:p>
          </p:txBody>
        </p:sp>
      </p:grp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8BE5CAF-1D0F-4B21-83E8-EF668DFDFD7D}"/>
              </a:ext>
            </a:extLst>
          </p:cNvPr>
          <p:cNvCxnSpPr/>
          <p:nvPr/>
        </p:nvCxnSpPr>
        <p:spPr>
          <a:xfrm>
            <a:off x="180109" y="0"/>
            <a:ext cx="0" cy="692501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4DACF758-98A6-472F-B8E9-CEC0042C6E65}"/>
              </a:ext>
            </a:extLst>
          </p:cNvPr>
          <p:cNvGrpSpPr/>
          <p:nvPr/>
        </p:nvGrpSpPr>
        <p:grpSpPr>
          <a:xfrm>
            <a:off x="-18850" y="337801"/>
            <a:ext cx="11770660" cy="6560024"/>
            <a:chOff x="-37369" y="745400"/>
            <a:chExt cx="11770660" cy="6560024"/>
          </a:xfrm>
        </p:grpSpPr>
        <p:grpSp>
          <p:nvGrpSpPr>
            <p:cNvPr id="188" name="Прямоугольник 16"/>
            <p:cNvGrpSpPr/>
            <p:nvPr/>
          </p:nvGrpSpPr>
          <p:grpSpPr>
            <a:xfrm>
              <a:off x="-18521" y="6798581"/>
              <a:ext cx="542262" cy="506843"/>
              <a:chOff x="0" y="440053"/>
              <a:chExt cx="542260" cy="506841"/>
            </a:xfrm>
          </p:grpSpPr>
          <p:sp>
            <p:nvSpPr>
              <p:cNvPr id="186" name="Прямоугольник"/>
              <p:cNvSpPr/>
              <p:nvPr/>
            </p:nvSpPr>
            <p:spPr>
              <a:xfrm>
                <a:off x="0" y="440053"/>
                <a:ext cx="542260" cy="506841"/>
              </a:xfrm>
              <a:prstGeom prst="rect">
                <a:avLst/>
              </a:prstGeom>
              <a:solidFill>
                <a:srgbClr val="FCAF1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187" name="7"/>
              <p:cNvSpPr txBox="1"/>
              <p:nvPr/>
            </p:nvSpPr>
            <p:spPr>
              <a:xfrm>
                <a:off x="35506" y="600001"/>
                <a:ext cx="468149" cy="1991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ctr">
                <a:noAutofit/>
              </a:bodyPr>
              <a:lstStyle>
                <a:lvl1pPr algn="ctr">
                  <a:defRPr sz="1200">
                    <a:solidFill>
                      <a:srgbClr val="FFFFFF"/>
                    </a:solidFill>
                    <a:latin typeface="Gilroy-Bold"/>
                    <a:ea typeface="Gilroy-Bold"/>
                    <a:cs typeface="Gilroy-Bold"/>
                    <a:sym typeface="Gilroy-Bold"/>
                  </a:defRPr>
                </a:lvl1pPr>
              </a:lstStyle>
              <a:p>
                <a:r>
                  <a:rPr lang="ru-RU" dirty="0"/>
                  <a:t>3</a:t>
                </a:r>
                <a:endParaRPr dirty="0"/>
              </a:p>
            </p:txBody>
          </p:sp>
        </p:grpSp>
        <p:sp>
          <p:nvSpPr>
            <p:cNvPr id="3" name="Текст 2">
              <a:extLst>
                <a:ext uri="{FF2B5EF4-FFF2-40B4-BE49-F238E27FC236}">
                  <a16:creationId xmlns:a16="http://schemas.microsoft.com/office/drawing/2014/main" id="{4CAC815B-16BD-C06B-C8DE-386D9FCB03D9}"/>
                </a:ext>
              </a:extLst>
            </p:cNvPr>
            <p:cNvSpPr txBox="1"/>
            <p:nvPr/>
          </p:nvSpPr>
          <p:spPr>
            <a:xfrm>
              <a:off x="420955" y="745400"/>
              <a:ext cx="6518934" cy="3385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 algn="ctr">
                <a:defRPr sz="48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pPr algn="l"/>
              <a:r>
                <a:rPr lang="ru-RU" sz="1600" cap="all" dirty="0">
                  <a:solidFill>
                    <a:schemeClr val="tx1"/>
                  </a:solidFill>
                </a:rPr>
                <a:t>бизнес-модель</a:t>
              </a:r>
              <a:endParaRPr sz="1600" cap="all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A6FE38B4-CCC3-5C6F-2A06-BEE6F0CA6A94}"/>
                </a:ext>
              </a:extLst>
            </p:cNvPr>
            <p:cNvGrpSpPr/>
            <p:nvPr/>
          </p:nvGrpSpPr>
          <p:grpSpPr>
            <a:xfrm>
              <a:off x="-37369" y="1086417"/>
              <a:ext cx="2662272" cy="98018"/>
              <a:chOff x="-37369" y="1086417"/>
              <a:chExt cx="2662272" cy="98018"/>
            </a:xfrm>
          </p:grpSpPr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27EF9EFC-18C6-D78F-A136-2170C155DC9D}"/>
                  </a:ext>
                </a:extLst>
              </p:cNvPr>
              <p:cNvSpPr/>
              <p:nvPr/>
            </p:nvSpPr>
            <p:spPr>
              <a:xfrm>
                <a:off x="-37369" y="1086417"/>
                <a:ext cx="1294463" cy="97077"/>
              </a:xfrm>
              <a:prstGeom prst="rect">
                <a:avLst/>
              </a:prstGeom>
              <a:solidFill>
                <a:srgbClr val="FBB3C1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3F208CE8-E48B-A174-9E94-5BC223131363}"/>
                  </a:ext>
                </a:extLst>
              </p:cNvPr>
              <p:cNvSpPr/>
              <p:nvPr/>
            </p:nvSpPr>
            <p:spPr>
              <a:xfrm>
                <a:off x="336583" y="1087346"/>
                <a:ext cx="1294463" cy="97077"/>
              </a:xfrm>
              <a:prstGeom prst="rect">
                <a:avLst/>
              </a:prstGeom>
              <a:solidFill>
                <a:srgbClr val="9F00F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3A2B6F7E-21FD-83AE-F39B-22D30630ABC7}"/>
                  </a:ext>
                </a:extLst>
              </p:cNvPr>
              <p:cNvSpPr/>
              <p:nvPr/>
            </p:nvSpPr>
            <p:spPr>
              <a:xfrm>
                <a:off x="673166" y="1087358"/>
                <a:ext cx="1294463" cy="97077"/>
              </a:xfrm>
              <a:prstGeom prst="rect">
                <a:avLst/>
              </a:prstGeom>
              <a:solidFill>
                <a:srgbClr val="FD493D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5CF9F7D1-7BF3-EA03-B5FD-E43A082B9DF0}"/>
                  </a:ext>
                </a:extLst>
              </p:cNvPr>
              <p:cNvSpPr/>
              <p:nvPr/>
            </p:nvSpPr>
            <p:spPr>
              <a:xfrm>
                <a:off x="993857" y="1087349"/>
                <a:ext cx="1294463" cy="97077"/>
              </a:xfrm>
              <a:prstGeom prst="rect">
                <a:avLst/>
              </a:prstGeom>
              <a:solidFill>
                <a:srgbClr val="FCAF17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11" name="Прямоугольник 10">
                <a:extLst>
                  <a:ext uri="{FF2B5EF4-FFF2-40B4-BE49-F238E27FC236}">
                    <a16:creationId xmlns:a16="http://schemas.microsoft.com/office/drawing/2014/main" id="{6BBF0A27-944E-3E60-A404-425DB025F9D2}"/>
                  </a:ext>
                </a:extLst>
              </p:cNvPr>
              <p:cNvSpPr/>
              <p:nvPr/>
            </p:nvSpPr>
            <p:spPr>
              <a:xfrm>
                <a:off x="1330440" y="1087358"/>
                <a:ext cx="1294463" cy="97077"/>
              </a:xfrm>
              <a:prstGeom prst="rect">
                <a:avLst/>
              </a:prstGeom>
              <a:solidFill>
                <a:srgbClr val="B5D8E1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</p:grpSp>
        <p:sp>
          <p:nvSpPr>
            <p:cNvPr id="12" name="Текст 2">
              <a:extLst>
                <a:ext uri="{FF2B5EF4-FFF2-40B4-BE49-F238E27FC236}">
                  <a16:creationId xmlns:a16="http://schemas.microsoft.com/office/drawing/2014/main" id="{65E0BF6E-BA3A-1E7B-5928-68FC9F500BCE}"/>
                </a:ext>
              </a:extLst>
            </p:cNvPr>
            <p:cNvSpPr txBox="1"/>
            <p:nvPr/>
          </p:nvSpPr>
          <p:spPr>
            <a:xfrm>
              <a:off x="2870901" y="771276"/>
              <a:ext cx="6518934" cy="64632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 algn="ctr">
                <a:defRPr sz="48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pPr algn="l"/>
              <a:r>
                <a:rPr lang="ru-RU" sz="3600" dirty="0"/>
                <a:t>КАК РАБОТАЕТ СТАРТАП-ПРОЕКТ</a:t>
              </a:r>
              <a:endParaRPr sz="3600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B3E5EBC-BC0A-4860-8FA1-181727289EA3}"/>
                </a:ext>
              </a:extLst>
            </p:cNvPr>
            <p:cNvSpPr txBox="1"/>
            <p:nvPr/>
          </p:nvSpPr>
          <p:spPr>
            <a:xfrm>
              <a:off x="4229734" y="3390646"/>
              <a:ext cx="2729285" cy="5232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Gilroy-Light"/>
                  <a:sym typeface="Helvetica"/>
                </a:rPr>
                <a:t>ПРЕДПРИЯТИЕ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B5F36A4-7095-402A-BEA2-9F840DC4993C}"/>
                </a:ext>
              </a:extLst>
            </p:cNvPr>
            <p:cNvSpPr txBox="1"/>
            <p:nvPr/>
          </p:nvSpPr>
          <p:spPr>
            <a:xfrm>
              <a:off x="8791443" y="914675"/>
              <a:ext cx="2425830" cy="954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Gilroy-Light"/>
                  <a:sym typeface="Helvetica"/>
                </a:rPr>
                <a:t>ПИЩЕВЫЕ</a:t>
              </a: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Gilroy-Light"/>
                  <a:sym typeface="Helvetica"/>
                </a:rPr>
                <a:t>КРАСИТЕЛИ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3FA96E5-D0BB-4485-872B-8340D3604399}"/>
                </a:ext>
              </a:extLst>
            </p:cNvPr>
            <p:cNvSpPr txBox="1"/>
            <p:nvPr/>
          </p:nvSpPr>
          <p:spPr>
            <a:xfrm>
              <a:off x="9450370" y="4993936"/>
              <a:ext cx="2282921" cy="5232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Gilroy-Light"/>
                  <a:sym typeface="Helvetica"/>
                </a:rPr>
                <a:t>ПРИБЫЛЬ</a:t>
              </a:r>
            </a:p>
          </p:txBody>
        </p:sp>
      </p:grp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F13268FC-F0DB-4782-8B61-3BFF80498E21}"/>
              </a:ext>
            </a:extLst>
          </p:cNvPr>
          <p:cNvSpPr/>
          <p:nvPr/>
        </p:nvSpPr>
        <p:spPr>
          <a:xfrm>
            <a:off x="4767791" y="1042221"/>
            <a:ext cx="2685793" cy="508383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F4B9E887-9FE5-40EA-81AA-19008A77D9C6}"/>
              </a:ext>
            </a:extLst>
          </p:cNvPr>
          <p:cNvSpPr/>
          <p:nvPr/>
        </p:nvSpPr>
        <p:spPr>
          <a:xfrm>
            <a:off x="2306839" y="3594429"/>
            <a:ext cx="2411335" cy="248814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B5E0AB4F-23A0-4BA4-8CFB-39477BFA48B4}"/>
              </a:ext>
            </a:extLst>
          </p:cNvPr>
          <p:cNvSpPr/>
          <p:nvPr/>
        </p:nvSpPr>
        <p:spPr>
          <a:xfrm>
            <a:off x="9951903" y="1042221"/>
            <a:ext cx="2006008" cy="508383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A5B49009-A2C1-4F13-81A9-0D3675C0EBE9}"/>
              </a:ext>
            </a:extLst>
          </p:cNvPr>
          <p:cNvSpPr/>
          <p:nvPr/>
        </p:nvSpPr>
        <p:spPr>
          <a:xfrm>
            <a:off x="7499651" y="1042221"/>
            <a:ext cx="2411335" cy="248814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D24717D3-91DD-42B0-AE66-0D53A1CB8092}"/>
              </a:ext>
            </a:extLst>
          </p:cNvPr>
          <p:cNvSpPr/>
          <p:nvPr/>
        </p:nvSpPr>
        <p:spPr>
          <a:xfrm>
            <a:off x="7497076" y="3594429"/>
            <a:ext cx="2411335" cy="248814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3CBE8D4D-5F48-470F-94D3-FBCE0255CA22}"/>
              </a:ext>
            </a:extLst>
          </p:cNvPr>
          <p:cNvSpPr/>
          <p:nvPr/>
        </p:nvSpPr>
        <p:spPr>
          <a:xfrm>
            <a:off x="2312289" y="1042221"/>
            <a:ext cx="2411335" cy="248814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69594E01-A4E0-4956-9F00-7D6E84DFE9F7}"/>
              </a:ext>
            </a:extLst>
          </p:cNvPr>
          <p:cNvSpPr/>
          <p:nvPr/>
        </p:nvSpPr>
        <p:spPr>
          <a:xfrm>
            <a:off x="251214" y="1036828"/>
            <a:ext cx="2006008" cy="508383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443055F-08F6-46CA-AA61-B8D4F9080AF5}"/>
              </a:ext>
            </a:extLst>
          </p:cNvPr>
          <p:cNvSpPr txBox="1"/>
          <p:nvPr/>
        </p:nvSpPr>
        <p:spPr>
          <a:xfrm>
            <a:off x="9951902" y="1158091"/>
            <a:ext cx="2006008" cy="1477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latin typeface="Gilroy-Light"/>
              </a:rPr>
              <a:t>Целевыми клиентами являются частные пекарни, кондитерские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F48F622-1BC2-451A-9EB7-D6CFBE56247A}"/>
              </a:ext>
            </a:extLst>
          </p:cNvPr>
          <p:cNvSpPr txBox="1"/>
          <p:nvPr/>
        </p:nvSpPr>
        <p:spPr>
          <a:xfrm>
            <a:off x="7532955" y="3836108"/>
            <a:ext cx="2375456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latin typeface="Gilroy-Light"/>
              </a:rPr>
              <a:t>Каналами продвижения служат сотрудничество с кооперативами, рекламы в социальных сетях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F0B284E-B185-4D34-9720-C60CC33D9DD9}"/>
              </a:ext>
            </a:extLst>
          </p:cNvPr>
          <p:cNvSpPr txBox="1"/>
          <p:nvPr/>
        </p:nvSpPr>
        <p:spPr>
          <a:xfrm>
            <a:off x="265992" y="1183252"/>
            <a:ext cx="2062011" cy="48013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latin typeface="Gilroy-Light"/>
              </a:rPr>
              <a:t>Существует несколько проблем потребителей, которые мы решаем посредством сбора отходов и переработки в пищевой краситель. (остаток большого количества отходов, а так же решается экологическая проблема)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B89104F5-F0A1-44BB-B1A9-A86B2F5C2989}"/>
              </a:ext>
            </a:extLst>
          </p:cNvPr>
          <p:cNvSpPr/>
          <p:nvPr/>
        </p:nvSpPr>
        <p:spPr>
          <a:xfrm>
            <a:off x="1002333" y="6179182"/>
            <a:ext cx="5086905" cy="570853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2" name="Прямоугольник: скругленные углы 71">
            <a:extLst>
              <a:ext uri="{FF2B5EF4-FFF2-40B4-BE49-F238E27FC236}">
                <a16:creationId xmlns:a16="http://schemas.microsoft.com/office/drawing/2014/main" id="{1A71F309-84F3-4F85-88C8-DDF9CDB390C0}"/>
              </a:ext>
            </a:extLst>
          </p:cNvPr>
          <p:cNvSpPr/>
          <p:nvPr/>
        </p:nvSpPr>
        <p:spPr>
          <a:xfrm>
            <a:off x="6148887" y="6165524"/>
            <a:ext cx="5809023" cy="584511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BB5771C-35CD-4338-8F6E-5A575A71A476}"/>
              </a:ext>
            </a:extLst>
          </p:cNvPr>
          <p:cNvSpPr txBox="1"/>
          <p:nvPr/>
        </p:nvSpPr>
        <p:spPr>
          <a:xfrm>
            <a:off x="6102764" y="6172220"/>
            <a:ext cx="6192809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dirty="0">
                <a:latin typeface="Gilroy-Light"/>
              </a:rPr>
              <a:t>Потоками выручки являются партнёрство с разными </a:t>
            </a:r>
            <a:r>
              <a:rPr lang="ru-RU" sz="1600" dirty="0" err="1">
                <a:latin typeface="Gilroy-Light"/>
              </a:rPr>
              <a:t>винодель</a:t>
            </a:r>
            <a:r>
              <a:rPr lang="ru-RU" sz="1600" dirty="0">
                <a:latin typeface="Gilroy-Light"/>
              </a:rPr>
              <a:t>- </a:t>
            </a:r>
            <a:r>
              <a:rPr lang="ru-RU" sz="1600" dirty="0" err="1">
                <a:latin typeface="Gilroy-Light"/>
              </a:rPr>
              <a:t>нями</a:t>
            </a:r>
            <a:r>
              <a:rPr lang="ru-RU" sz="1600" dirty="0">
                <a:latin typeface="Gilroy-Light"/>
              </a:rPr>
              <a:t>, победы в грантах, на конкурсах, а так же взятие кредита.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ADCEC1F-B2B7-4A44-B7B6-05A470198637}"/>
              </a:ext>
            </a:extLst>
          </p:cNvPr>
          <p:cNvSpPr txBox="1"/>
          <p:nvPr/>
        </p:nvSpPr>
        <p:spPr>
          <a:xfrm>
            <a:off x="1012376" y="6153235"/>
            <a:ext cx="5488619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latin typeface="Gilroy-Light"/>
              </a:rPr>
              <a:t>Затраты уходят на транспорт, оборудование, упаковку и доставку готового продукта.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62E2406-2267-4D29-AFFD-564F0BF7005F}"/>
              </a:ext>
            </a:extLst>
          </p:cNvPr>
          <p:cNvSpPr txBox="1"/>
          <p:nvPr/>
        </p:nvSpPr>
        <p:spPr>
          <a:xfrm>
            <a:off x="4718174" y="1244505"/>
            <a:ext cx="2907283" cy="48013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latin typeface="Gilroy-Light"/>
              </a:rPr>
              <a:t>Преимуществами является то, что предприятие специализируется на разработке и производстве натуральных пищевых красителей, доступная  цена, технология, которая используется при производстве. Ценность предложения в том, что винодельни избавляются от отходов, отдавая их нашему предприятию на переработку, </a:t>
            </a:r>
            <a:r>
              <a:rPr lang="ru-RU">
                <a:latin typeface="Gilroy-Light"/>
              </a:rPr>
              <a:t>а мы, </a:t>
            </a:r>
            <a:r>
              <a:rPr lang="ru-RU" dirty="0">
                <a:latin typeface="Gilroy-Light"/>
              </a:rPr>
              <a:t>в свою очередь, делаем пищевой краситель из натуральных           ингредиентов.</a:t>
            </a:r>
          </a:p>
        </p:txBody>
      </p:sp>
    </p:spTree>
    <p:extLst>
      <p:ext uri="{BB962C8B-B14F-4D97-AF65-F5344CB8AC3E}">
        <p14:creationId xmlns:p14="http://schemas.microsoft.com/office/powerpoint/2010/main" val="96038542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EEB88919-9A8B-417E-B332-5B54017460CB}"/>
              </a:ext>
            </a:extLst>
          </p:cNvPr>
          <p:cNvGrpSpPr/>
          <p:nvPr/>
        </p:nvGrpSpPr>
        <p:grpSpPr>
          <a:xfrm>
            <a:off x="-18521" y="353951"/>
            <a:ext cx="14681330" cy="6511416"/>
            <a:chOff x="-18521" y="353951"/>
            <a:chExt cx="14681330" cy="6511416"/>
          </a:xfrm>
        </p:grpSpPr>
        <p:grpSp>
          <p:nvGrpSpPr>
            <p:cNvPr id="188" name="Прямоугольник 16"/>
            <p:cNvGrpSpPr/>
            <p:nvPr/>
          </p:nvGrpSpPr>
          <p:grpSpPr>
            <a:xfrm>
              <a:off x="-18521" y="6358526"/>
              <a:ext cx="542260" cy="506841"/>
              <a:chOff x="0" y="0"/>
              <a:chExt cx="542258" cy="506839"/>
            </a:xfrm>
            <a:solidFill>
              <a:srgbClr val="B5D8E1"/>
            </a:solidFill>
          </p:grpSpPr>
          <p:sp>
            <p:nvSpPr>
              <p:cNvPr id="186" name="Прямоугольник"/>
              <p:cNvSpPr/>
              <p:nvPr/>
            </p:nvSpPr>
            <p:spPr>
              <a:xfrm>
                <a:off x="-1" y="0"/>
                <a:ext cx="542260" cy="506841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187" name="7"/>
              <p:cNvSpPr txBox="1"/>
              <p:nvPr/>
            </p:nvSpPr>
            <p:spPr>
              <a:xfrm>
                <a:off x="37054" y="153867"/>
                <a:ext cx="468149" cy="19910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ctr">
                <a:noAutofit/>
              </a:bodyPr>
              <a:lstStyle>
                <a:lvl1pPr algn="ctr">
                  <a:defRPr sz="1200">
                    <a:solidFill>
                      <a:srgbClr val="FFFFFF"/>
                    </a:solidFill>
                    <a:latin typeface="Gilroy-Bold"/>
                    <a:ea typeface="Gilroy-Bold"/>
                    <a:cs typeface="Gilroy-Bold"/>
                    <a:sym typeface="Gilroy-Bold"/>
                  </a:defRPr>
                </a:lvl1pPr>
              </a:lstStyle>
              <a:p>
                <a:r>
                  <a:rPr lang="ru-RU" dirty="0"/>
                  <a:t>4</a:t>
                </a:r>
                <a:endParaRPr dirty="0"/>
              </a:p>
            </p:txBody>
          </p:sp>
        </p:grpSp>
        <p:sp>
          <p:nvSpPr>
            <p:cNvPr id="3" name="Текст 2">
              <a:extLst>
                <a:ext uri="{FF2B5EF4-FFF2-40B4-BE49-F238E27FC236}">
                  <a16:creationId xmlns:a16="http://schemas.microsoft.com/office/drawing/2014/main" id="{4CAC815B-16BD-C06B-C8DE-386D9FCB03D9}"/>
                </a:ext>
              </a:extLst>
            </p:cNvPr>
            <p:cNvSpPr txBox="1"/>
            <p:nvPr/>
          </p:nvSpPr>
          <p:spPr>
            <a:xfrm>
              <a:off x="420955" y="353951"/>
              <a:ext cx="6518934" cy="3385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 algn="ctr">
                <a:defRPr sz="48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pPr algn="l"/>
              <a:r>
                <a:rPr lang="ru-RU" sz="1600" cap="all" dirty="0">
                  <a:solidFill>
                    <a:schemeClr val="tx1"/>
                  </a:solidFill>
                </a:rPr>
                <a:t>АКТУАЛЬНОСТЬ СТАРТАП-ПРОЕКТА</a:t>
              </a:r>
              <a:endParaRPr sz="1600" cap="all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A6FE38B4-CCC3-5C6F-2A06-BEE6F0CA6A94}"/>
                </a:ext>
              </a:extLst>
            </p:cNvPr>
            <p:cNvGrpSpPr/>
            <p:nvPr/>
          </p:nvGrpSpPr>
          <p:grpSpPr>
            <a:xfrm>
              <a:off x="0" y="692501"/>
              <a:ext cx="2624903" cy="97077"/>
              <a:chOff x="0" y="692501"/>
              <a:chExt cx="2624903" cy="97077"/>
            </a:xfrm>
          </p:grpSpPr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27EF9EFC-18C6-D78F-A136-2170C155DC9D}"/>
                  </a:ext>
                </a:extLst>
              </p:cNvPr>
              <p:cNvSpPr/>
              <p:nvPr/>
            </p:nvSpPr>
            <p:spPr>
              <a:xfrm>
                <a:off x="0" y="692501"/>
                <a:ext cx="1294463" cy="97077"/>
              </a:xfrm>
              <a:prstGeom prst="rect">
                <a:avLst/>
              </a:prstGeom>
              <a:solidFill>
                <a:srgbClr val="FBB3C1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3F208CE8-E48B-A174-9E94-5BC223131363}"/>
                  </a:ext>
                </a:extLst>
              </p:cNvPr>
              <p:cNvSpPr/>
              <p:nvPr/>
            </p:nvSpPr>
            <p:spPr>
              <a:xfrm>
                <a:off x="336583" y="692501"/>
                <a:ext cx="1294463" cy="97077"/>
              </a:xfrm>
              <a:prstGeom prst="rect">
                <a:avLst/>
              </a:prstGeom>
              <a:solidFill>
                <a:srgbClr val="9F00F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3A2B6F7E-21FD-83AE-F39B-22D30630ABC7}"/>
                  </a:ext>
                </a:extLst>
              </p:cNvPr>
              <p:cNvSpPr/>
              <p:nvPr/>
            </p:nvSpPr>
            <p:spPr>
              <a:xfrm>
                <a:off x="673166" y="692501"/>
                <a:ext cx="1294463" cy="97077"/>
              </a:xfrm>
              <a:prstGeom prst="rect">
                <a:avLst/>
              </a:prstGeom>
              <a:solidFill>
                <a:srgbClr val="FD493D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5CF9F7D1-7BF3-EA03-B5FD-E43A082B9DF0}"/>
                  </a:ext>
                </a:extLst>
              </p:cNvPr>
              <p:cNvSpPr/>
              <p:nvPr/>
            </p:nvSpPr>
            <p:spPr>
              <a:xfrm>
                <a:off x="993857" y="692501"/>
                <a:ext cx="1294463" cy="97077"/>
              </a:xfrm>
              <a:prstGeom prst="rect">
                <a:avLst/>
              </a:prstGeom>
              <a:solidFill>
                <a:srgbClr val="FCAF17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11" name="Прямоугольник 10">
                <a:extLst>
                  <a:ext uri="{FF2B5EF4-FFF2-40B4-BE49-F238E27FC236}">
                    <a16:creationId xmlns:a16="http://schemas.microsoft.com/office/drawing/2014/main" id="{6BBF0A27-944E-3E60-A404-425DB025F9D2}"/>
                  </a:ext>
                </a:extLst>
              </p:cNvPr>
              <p:cNvSpPr/>
              <p:nvPr/>
            </p:nvSpPr>
            <p:spPr>
              <a:xfrm>
                <a:off x="1330440" y="692501"/>
                <a:ext cx="1294463" cy="97077"/>
              </a:xfrm>
              <a:prstGeom prst="rect">
                <a:avLst/>
              </a:prstGeom>
              <a:solidFill>
                <a:srgbClr val="B5D8E1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</p:grpSp>
        <p:sp>
          <p:nvSpPr>
            <p:cNvPr id="13" name="Текст 2">
              <a:extLst>
                <a:ext uri="{FF2B5EF4-FFF2-40B4-BE49-F238E27FC236}">
                  <a16:creationId xmlns:a16="http://schemas.microsoft.com/office/drawing/2014/main" id="{82798C00-740C-4D9E-8B4C-27DA4095DEB8}"/>
                </a:ext>
              </a:extLst>
            </p:cNvPr>
            <p:cNvSpPr txBox="1"/>
            <p:nvPr/>
          </p:nvSpPr>
          <p:spPr>
            <a:xfrm>
              <a:off x="8143875" y="1708208"/>
              <a:ext cx="6518934" cy="64632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 algn="ctr">
                <a:defRPr sz="48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pPr algn="l"/>
              <a:r>
                <a:rPr lang="ru-RU" sz="3600" dirty="0"/>
                <a:t>РЕШЕНИЕ</a:t>
              </a:r>
              <a:endParaRPr sz="3600" dirty="0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0492B60-D9D5-49CC-B5D4-6949AE16EDBA}"/>
                </a:ext>
              </a:extLst>
            </p:cNvPr>
            <p:cNvSpPr/>
            <p:nvPr/>
          </p:nvSpPr>
          <p:spPr>
            <a:xfrm>
              <a:off x="6228311" y="2457214"/>
              <a:ext cx="850311" cy="812208"/>
            </a:xfrm>
            <a:prstGeom prst="rect">
              <a:avLst/>
            </a:prstGeom>
            <a:solidFill>
              <a:srgbClr val="FCAF17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D3AB2A43-0B54-4C0A-B667-D02D68AC4DC0}"/>
                </a:ext>
              </a:extLst>
            </p:cNvPr>
            <p:cNvSpPr/>
            <p:nvPr/>
          </p:nvSpPr>
          <p:spPr>
            <a:xfrm>
              <a:off x="6228313" y="3883956"/>
              <a:ext cx="850311" cy="812208"/>
            </a:xfrm>
            <a:prstGeom prst="rect">
              <a:avLst/>
            </a:prstGeom>
            <a:solidFill>
              <a:srgbClr val="9F00FF"/>
            </a:solidFill>
            <a:ln w="25400" cap="flat">
              <a:solidFill>
                <a:srgbClr val="9F00FF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FF73C98A-5974-40B9-BA71-D5D60DF0BBA6}"/>
                </a:ext>
              </a:extLst>
            </p:cNvPr>
            <p:cNvSpPr/>
            <p:nvPr/>
          </p:nvSpPr>
          <p:spPr>
            <a:xfrm>
              <a:off x="6228312" y="5309249"/>
              <a:ext cx="850311" cy="812208"/>
            </a:xfrm>
            <a:prstGeom prst="rect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BDEC3BB-DEA1-4B3E-B73A-F7B0322EF1A8}"/>
                </a:ext>
              </a:extLst>
            </p:cNvPr>
            <p:cNvSpPr txBox="1"/>
            <p:nvPr/>
          </p:nvSpPr>
          <p:spPr>
            <a:xfrm>
              <a:off x="7403689" y="5232148"/>
              <a:ext cx="3461104" cy="954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Выкупить отходы производства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9CCF4B-2680-4548-BB44-567007E8A466}"/>
                </a:ext>
              </a:extLst>
            </p:cNvPr>
            <p:cNvSpPr txBox="1"/>
            <p:nvPr/>
          </p:nvSpPr>
          <p:spPr>
            <a:xfrm>
              <a:off x="7403688" y="3813008"/>
              <a:ext cx="4331111" cy="954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Предоставить транспорт для перевозки отходов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49D5442-79CA-418C-A67E-5E0B525870A6}"/>
                </a:ext>
              </a:extLst>
            </p:cNvPr>
            <p:cNvSpPr txBox="1"/>
            <p:nvPr/>
          </p:nvSpPr>
          <p:spPr>
            <a:xfrm>
              <a:off x="7403689" y="2393868"/>
              <a:ext cx="3461104" cy="954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Переработка вторичного сырья</a:t>
              </a: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157AD492-B4E3-426C-B876-7FF680AA9A30}"/>
                </a:ext>
              </a:extLst>
            </p:cNvPr>
            <p:cNvGrpSpPr/>
            <p:nvPr/>
          </p:nvGrpSpPr>
          <p:grpSpPr>
            <a:xfrm>
              <a:off x="296820" y="933783"/>
              <a:ext cx="8199785" cy="4210662"/>
              <a:chOff x="296820" y="1235147"/>
              <a:chExt cx="8199785" cy="4210662"/>
            </a:xfrm>
          </p:grpSpPr>
          <p:sp>
            <p:nvSpPr>
              <p:cNvPr id="12" name="Текст 2">
                <a:extLst>
                  <a:ext uri="{FF2B5EF4-FFF2-40B4-BE49-F238E27FC236}">
                    <a16:creationId xmlns:a16="http://schemas.microsoft.com/office/drawing/2014/main" id="{65E0BF6E-BA3A-1E7B-5928-68FC9F500BCE}"/>
                  </a:ext>
                </a:extLst>
              </p:cNvPr>
              <p:cNvSpPr txBox="1"/>
              <p:nvPr/>
            </p:nvSpPr>
            <p:spPr>
              <a:xfrm>
                <a:off x="1977671" y="1235147"/>
                <a:ext cx="6518934" cy="64632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lIns="45718" tIns="45718" rIns="45718" bIns="45718" anchor="ctr">
                <a:spAutoFit/>
              </a:bodyPr>
              <a:lstStyle>
                <a:lvl1pPr algn="ctr">
                  <a:defRPr sz="4800">
                    <a:solidFill>
                      <a:srgbClr val="8F00FF"/>
                    </a:solidFill>
                    <a:latin typeface="Gilroy-ExtraBold"/>
                    <a:ea typeface="Gilroy-ExtraBold"/>
                    <a:cs typeface="Gilroy-ExtraBold"/>
                    <a:sym typeface="Gilroy-ExtraBold"/>
                  </a:defRPr>
                </a:lvl1pPr>
              </a:lstStyle>
              <a:p>
                <a:pPr algn="l"/>
                <a:r>
                  <a:rPr lang="ru-RU" sz="3600" dirty="0"/>
                  <a:t>ПРОБЛЕМА</a:t>
                </a:r>
                <a:endParaRPr sz="3600" dirty="0"/>
              </a:p>
            </p:txBody>
          </p:sp>
          <p:sp>
            <p:nvSpPr>
              <p:cNvPr id="2" name="Прямоугольник 1">
                <a:extLst>
                  <a:ext uri="{FF2B5EF4-FFF2-40B4-BE49-F238E27FC236}">
                    <a16:creationId xmlns:a16="http://schemas.microsoft.com/office/drawing/2014/main" id="{A4A1AB6F-50A8-4163-A846-CA2521C1C7ED}"/>
                  </a:ext>
                </a:extLst>
              </p:cNvPr>
              <p:cNvSpPr/>
              <p:nvPr/>
            </p:nvSpPr>
            <p:spPr>
              <a:xfrm>
                <a:off x="296822" y="1979984"/>
                <a:ext cx="850311" cy="812208"/>
              </a:xfrm>
              <a:prstGeom prst="rect">
                <a:avLst/>
              </a:prstGeom>
              <a:solidFill>
                <a:srgbClr val="FBB3C1"/>
              </a:solidFill>
              <a:ln w="25400" cap="flat">
                <a:solidFill>
                  <a:srgbClr val="FBB3C1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79A132C6-8933-4DD0-8BAF-F08C69338719}"/>
                  </a:ext>
                </a:extLst>
              </p:cNvPr>
              <p:cNvSpPr/>
              <p:nvPr/>
            </p:nvSpPr>
            <p:spPr>
              <a:xfrm>
                <a:off x="296822" y="3269479"/>
                <a:ext cx="850311" cy="812208"/>
              </a:xfrm>
              <a:prstGeom prst="rect">
                <a:avLst/>
              </a:prstGeom>
              <a:solidFill>
                <a:srgbClr val="B5D8E1"/>
              </a:solidFill>
              <a:ln w="25400" cap="flat">
                <a:solidFill>
                  <a:srgbClr val="B5D8E1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17" name="Прямоугольник 16">
                <a:extLst>
                  <a:ext uri="{FF2B5EF4-FFF2-40B4-BE49-F238E27FC236}">
                    <a16:creationId xmlns:a16="http://schemas.microsoft.com/office/drawing/2014/main" id="{BC59F102-A65A-4D92-A7C5-01C82D749F52}"/>
                  </a:ext>
                </a:extLst>
              </p:cNvPr>
              <p:cNvSpPr/>
              <p:nvPr/>
            </p:nvSpPr>
            <p:spPr>
              <a:xfrm>
                <a:off x="296820" y="4562654"/>
                <a:ext cx="850311" cy="812208"/>
              </a:xfrm>
              <a:prstGeom prst="rect">
                <a:avLst/>
              </a:prstGeom>
              <a:solidFill>
                <a:srgbClr val="FD493D"/>
              </a:solidFill>
              <a:ln w="25400" cap="flat">
                <a:solidFill>
                  <a:srgbClr val="FF2F2D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C65613-9E72-46EA-AA07-DA70524A538D}"/>
                  </a:ext>
                </a:extLst>
              </p:cNvPr>
              <p:cNvSpPr txBox="1"/>
              <p:nvPr/>
            </p:nvSpPr>
            <p:spPr>
              <a:xfrm>
                <a:off x="1330440" y="1849991"/>
                <a:ext cx="3461104" cy="9541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Gilroy-Light"/>
                    <a:sym typeface="Helvetica"/>
                  </a:rPr>
                  <a:t>Остается большое количество отходов 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E519CB8-DE7C-478E-958B-11836EBC7544}"/>
                  </a:ext>
                </a:extLst>
              </p:cNvPr>
              <p:cNvSpPr txBox="1"/>
              <p:nvPr/>
            </p:nvSpPr>
            <p:spPr>
              <a:xfrm>
                <a:off x="1344629" y="3198531"/>
                <a:ext cx="4417996" cy="9541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Gilroy-Light"/>
                    <a:sym typeface="Helvetica"/>
                  </a:rPr>
                  <a:t>Недостаточное количество мест хранения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DD83EB5-7D50-4AEE-AA44-F20730D38C0A}"/>
                  </a:ext>
                </a:extLst>
              </p:cNvPr>
              <p:cNvSpPr txBox="1"/>
              <p:nvPr/>
            </p:nvSpPr>
            <p:spPr>
              <a:xfrm>
                <a:off x="1369481" y="4491706"/>
                <a:ext cx="3461104" cy="9541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2800" dirty="0">
                    <a:latin typeface="Gilroy-Light"/>
                  </a:rPr>
                  <a:t>Экологическая проблема</a:t>
                </a:r>
                <a:endParaRPr kumimoji="0" lang="ru-RU" sz="2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endParaRPr>
              </a:p>
            </p:txBody>
          </p:sp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FF55A843-A69A-4B91-8C65-109372763A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61975" y="4608757"/>
                <a:ext cx="720000" cy="720000"/>
              </a:xfrm>
              <a:prstGeom prst="rect">
                <a:avLst/>
              </a:prstGeom>
            </p:spPr>
          </p:pic>
        </p:grp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B8C43191-B2F8-46AA-913B-24E559C97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93466" y="3930059"/>
              <a:ext cx="720000" cy="720000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81A9651E-1A30-47E4-8E07-48A669337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293466" y="2504043"/>
              <a:ext cx="720000" cy="720000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A29C3C96-EDF0-48D0-BFA8-47822432E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293466" y="5349199"/>
              <a:ext cx="720000" cy="720000"/>
            </a:xfrm>
            <a:prstGeom prst="rect">
              <a:avLst/>
            </a:prstGeom>
          </p:spPr>
        </p:pic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13754660-BB80-4E04-8A24-86B31B3F12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b="21480"/>
            <a:stretch/>
          </p:blipFill>
          <p:spPr>
            <a:xfrm>
              <a:off x="361975" y="3097199"/>
              <a:ext cx="720000" cy="565341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3F8B13A-C3CD-4664-A319-C2A5E656F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005" y="1556431"/>
              <a:ext cx="1040279" cy="10402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105136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ОЦЕНКА РЫНКА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АНАЛИЗ РЫНКА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48BED1-52FE-45F8-BCFB-16056FA2CAAA}"/>
              </a:ext>
            </a:extLst>
          </p:cNvPr>
          <p:cNvSpPr txBox="1"/>
          <p:nvPr/>
        </p:nvSpPr>
        <p:spPr>
          <a:xfrm>
            <a:off x="264351" y="5581755"/>
            <a:ext cx="1109133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РЫНОК ПИЩЕВЫХ КРАСИТЕЛЕЙ:ТЕМПЫ РОСТА В ГОДОВОМ ИСЧЕСЛЕНИИ (%)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E1585C-F76A-4A36-B6AB-0B3934C5A3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52" b="37014"/>
          <a:stretch/>
        </p:blipFill>
        <p:spPr>
          <a:xfrm>
            <a:off x="-6779" y="1674659"/>
            <a:ext cx="12043684" cy="33454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1ECA29D-939B-4714-8608-77EEB00EE94B}"/>
              </a:ext>
            </a:extLst>
          </p:cNvPr>
          <p:cNvSpPr txBox="1"/>
          <p:nvPr/>
        </p:nvSpPr>
        <p:spPr>
          <a:xfrm>
            <a:off x="498428" y="5020084"/>
            <a:ext cx="79603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2017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C1F060-B1D8-4491-A3AC-66D830FDE94D}"/>
              </a:ext>
            </a:extLst>
          </p:cNvPr>
          <p:cNvSpPr txBox="1"/>
          <p:nvPr/>
        </p:nvSpPr>
        <p:spPr>
          <a:xfrm>
            <a:off x="4695546" y="5020084"/>
            <a:ext cx="79603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2019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938A5D-F104-463E-A25A-B219E3B8034C}"/>
              </a:ext>
            </a:extLst>
          </p:cNvPr>
          <p:cNvSpPr txBox="1"/>
          <p:nvPr/>
        </p:nvSpPr>
        <p:spPr>
          <a:xfrm>
            <a:off x="6674458" y="5015452"/>
            <a:ext cx="79603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2020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2CB833-C787-40C4-A8D6-BBD385D22C7D}"/>
              </a:ext>
            </a:extLst>
          </p:cNvPr>
          <p:cNvSpPr txBox="1"/>
          <p:nvPr/>
        </p:nvSpPr>
        <p:spPr>
          <a:xfrm>
            <a:off x="8756406" y="5023871"/>
            <a:ext cx="79603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2021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3E4E02-D3DB-48CE-8693-0FA2870DEBC9}"/>
              </a:ext>
            </a:extLst>
          </p:cNvPr>
          <p:cNvSpPr txBox="1"/>
          <p:nvPr/>
        </p:nvSpPr>
        <p:spPr>
          <a:xfrm>
            <a:off x="10838354" y="5020084"/>
            <a:ext cx="79603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2022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4AD652-9F01-4881-9580-D99BDA6303DA}"/>
              </a:ext>
            </a:extLst>
          </p:cNvPr>
          <p:cNvSpPr txBox="1"/>
          <p:nvPr/>
        </p:nvSpPr>
        <p:spPr>
          <a:xfrm>
            <a:off x="2596987" y="5023871"/>
            <a:ext cx="79603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2018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94A9DA-2C06-4268-A3D5-2A36A08DFE13}"/>
              </a:ext>
            </a:extLst>
          </p:cNvPr>
          <p:cNvSpPr txBox="1"/>
          <p:nvPr/>
        </p:nvSpPr>
        <p:spPr>
          <a:xfrm>
            <a:off x="535483" y="6512755"/>
            <a:ext cx="8201222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dirty="0">
                <a:latin typeface="Gilroy-Light"/>
              </a:rPr>
              <a:t>https://www.mordorintelligence.com/ru/industry-reports/food-colorants-market</a:t>
            </a: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647231" y="826497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АНАЛИЗ КОНКУРЕНТОВ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17D77B7-20DE-4372-B174-A97319B8159A}"/>
              </a:ext>
            </a:extLst>
          </p:cNvPr>
          <p:cNvSpPr txBox="1"/>
          <p:nvPr/>
        </p:nvSpPr>
        <p:spPr>
          <a:xfrm>
            <a:off x="572538" y="1417334"/>
            <a:ext cx="5720015" cy="52014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rgbClr val="FBB3C1"/>
                </a:solidFill>
                <a:latin typeface="Gilroy-Light"/>
              </a:rPr>
              <a:t>Chr</a:t>
            </a:r>
            <a:r>
              <a:rPr lang="ru-RU" sz="2400" dirty="0">
                <a:solidFill>
                  <a:srgbClr val="FBB3C1"/>
                </a:solidFill>
                <a:latin typeface="Gilroy-Light"/>
              </a:rPr>
              <a:t>. </a:t>
            </a:r>
            <a:r>
              <a:rPr lang="ru-RU" sz="2400" dirty="0" err="1">
                <a:solidFill>
                  <a:srgbClr val="FBB3C1"/>
                </a:solidFill>
                <a:latin typeface="Gilroy-Light"/>
              </a:rPr>
              <a:t>Hansen</a:t>
            </a:r>
            <a:r>
              <a:rPr lang="ru-RU" sz="2400" dirty="0">
                <a:solidFill>
                  <a:srgbClr val="FBB3C1"/>
                </a:solidFill>
                <a:latin typeface="Gilroy-Light"/>
              </a:rPr>
              <a:t> Holding A/S</a:t>
            </a:r>
          </a:p>
          <a:p>
            <a:r>
              <a:rPr lang="ru-RU" sz="2000" dirty="0">
                <a:latin typeface="Gilroy-Light"/>
              </a:rPr>
              <a:t>Компания специализируется в области натуральных решений для пищевой и </a:t>
            </a:r>
            <a:r>
              <a:rPr lang="ru-RU" sz="2000" dirty="0" err="1">
                <a:latin typeface="Gilroy-Light"/>
              </a:rPr>
              <a:t>напитковой</a:t>
            </a:r>
            <a:r>
              <a:rPr lang="ru-RU" sz="2000" dirty="0">
                <a:latin typeface="Gilroy-Light"/>
              </a:rPr>
              <a:t> промышленности, включая натуральные пищевые красители из растительных источников.</a:t>
            </a:r>
          </a:p>
          <a:p>
            <a:endParaRPr lang="ru-RU" sz="2000" dirty="0">
              <a:latin typeface="Gilroy-Ligh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B5D8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Light"/>
              </a:rPr>
              <a:t> </a:t>
            </a:r>
            <a:r>
              <a:rPr lang="ru-RU" sz="2400" dirty="0" err="1">
                <a:solidFill>
                  <a:srgbClr val="B5D8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Light"/>
              </a:rPr>
              <a:t>Sensient</a:t>
            </a:r>
            <a:r>
              <a:rPr lang="ru-RU" sz="2400" dirty="0">
                <a:solidFill>
                  <a:srgbClr val="B5D8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Light"/>
              </a:rPr>
              <a:t> Technologies Corporation</a:t>
            </a:r>
          </a:p>
          <a:p>
            <a:r>
              <a:rPr lang="ru-RU" sz="2000" dirty="0">
                <a:latin typeface="Gilroy-Light"/>
              </a:rPr>
              <a:t>Компания предлагает широкий спектр натуральных пищевых красителей, включая экстракты из фруктов, овощей и растений. </a:t>
            </a:r>
          </a:p>
          <a:p>
            <a:endParaRPr lang="ru-RU" sz="2000" dirty="0">
              <a:latin typeface="Gilroy-Ligh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rgbClr val="FD493D"/>
                </a:solidFill>
                <a:latin typeface="Gilroy-Light"/>
              </a:rPr>
              <a:t>Naturex</a:t>
            </a:r>
            <a:r>
              <a:rPr lang="ru-RU" sz="2400" dirty="0">
                <a:solidFill>
                  <a:srgbClr val="FD493D"/>
                </a:solidFill>
                <a:latin typeface="Gilroy-Light"/>
              </a:rPr>
              <a:t> SA</a:t>
            </a:r>
          </a:p>
          <a:p>
            <a:r>
              <a:rPr lang="ru-RU" sz="2000" dirty="0">
                <a:latin typeface="Gilroy-Light"/>
              </a:rPr>
              <a:t>Компания специализируется на разработке и производстве натуральных ингредиентов для пищевой и </a:t>
            </a:r>
            <a:r>
              <a:rPr lang="ru-RU" sz="2000" dirty="0" err="1">
                <a:latin typeface="Gilroy-Light"/>
              </a:rPr>
              <a:t>напитковой</a:t>
            </a:r>
            <a:r>
              <a:rPr lang="ru-RU" sz="2000" dirty="0">
                <a:latin typeface="Gilroy-Light"/>
              </a:rPr>
              <a:t> промышленности, включая натуральные пищевые красители.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7A3133-4D71-465A-B7BA-D6ECEC553F93}"/>
              </a:ext>
            </a:extLst>
          </p:cNvPr>
          <p:cNvSpPr txBox="1"/>
          <p:nvPr/>
        </p:nvSpPr>
        <p:spPr>
          <a:xfrm>
            <a:off x="6329608" y="1417334"/>
            <a:ext cx="5799746" cy="48936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FCAF17"/>
                </a:solidFill>
                <a:latin typeface="Gilroy-Light"/>
              </a:rPr>
              <a:t>D.D. </a:t>
            </a:r>
            <a:r>
              <a:rPr lang="ru-RU" sz="2400" dirty="0" err="1">
                <a:solidFill>
                  <a:srgbClr val="FCAF17"/>
                </a:solidFill>
                <a:latin typeface="Gilroy-Light"/>
              </a:rPr>
              <a:t>Williamson</a:t>
            </a:r>
            <a:r>
              <a:rPr lang="ru-RU" sz="2400" dirty="0">
                <a:solidFill>
                  <a:srgbClr val="FCAF17"/>
                </a:solidFill>
                <a:latin typeface="Gilroy-Light"/>
              </a:rPr>
              <a:t> &amp; Co., Inc</a:t>
            </a:r>
          </a:p>
          <a:p>
            <a:r>
              <a:rPr lang="ru-RU" sz="2000" dirty="0">
                <a:latin typeface="Gilroy-Light"/>
              </a:rPr>
              <a:t>Компания производит натуральные пищевые красители, получаемые из растительных источников, такие как карамель и экстракты из фруктов.</a:t>
            </a:r>
          </a:p>
          <a:p>
            <a:endParaRPr lang="ru-RU" sz="2000" dirty="0">
              <a:latin typeface="Gilroy-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9F00FF"/>
                </a:solidFill>
                <a:latin typeface="Gilroy-Light"/>
              </a:rPr>
              <a:t>GNT Group</a:t>
            </a:r>
          </a:p>
          <a:p>
            <a:r>
              <a:rPr lang="ru-RU" sz="2000" dirty="0">
                <a:latin typeface="Gilroy-Light"/>
              </a:rPr>
              <a:t>Эта компания специализируется на производстве натуральных пищевых красителей из фруктов, овощей и растений. </a:t>
            </a:r>
          </a:p>
          <a:p>
            <a:endParaRPr lang="ru-RU" sz="2000" dirty="0">
              <a:latin typeface="Gilroy-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rgbClr val="FBB3C1"/>
                </a:solidFill>
                <a:latin typeface="Gilroy-Light"/>
              </a:rPr>
              <a:t>Kalsec</a:t>
            </a:r>
            <a:r>
              <a:rPr lang="ru-RU" sz="2400" dirty="0">
                <a:solidFill>
                  <a:srgbClr val="FBB3C1"/>
                </a:solidFill>
                <a:latin typeface="Gilroy-Light"/>
              </a:rPr>
              <a:t> Inc</a:t>
            </a:r>
          </a:p>
          <a:p>
            <a:r>
              <a:rPr lang="ru-RU" sz="2000" dirty="0">
                <a:latin typeface="Gilroy-Light"/>
              </a:rPr>
              <a:t>Компания производит натуральные пищевые красители и антиоксиданты, получаемые из растений, фруктов и овощей.</a:t>
            </a: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3A311FB6-1946-487A-A147-842FEA1A25B0}"/>
              </a:ext>
            </a:extLst>
          </p:cNvPr>
          <p:cNvGrpSpPr/>
          <p:nvPr/>
        </p:nvGrpSpPr>
        <p:grpSpPr>
          <a:xfrm>
            <a:off x="-18521" y="-419099"/>
            <a:ext cx="14360491" cy="8104330"/>
            <a:chOff x="-18521" y="-419099"/>
            <a:chExt cx="14360491" cy="8104330"/>
          </a:xfrm>
        </p:grpSpPr>
        <p:grpSp>
          <p:nvGrpSpPr>
            <p:cNvPr id="188" name="Прямоугольник 16"/>
            <p:cNvGrpSpPr/>
            <p:nvPr/>
          </p:nvGrpSpPr>
          <p:grpSpPr>
            <a:xfrm>
              <a:off x="-18521" y="6358526"/>
              <a:ext cx="542260" cy="506841"/>
              <a:chOff x="0" y="0"/>
              <a:chExt cx="542258" cy="506839"/>
            </a:xfrm>
            <a:solidFill>
              <a:srgbClr val="FF2F2D"/>
            </a:solidFill>
          </p:grpSpPr>
          <p:sp>
            <p:nvSpPr>
              <p:cNvPr id="186" name="Прямоугольник"/>
              <p:cNvSpPr/>
              <p:nvPr/>
            </p:nvSpPr>
            <p:spPr>
              <a:xfrm>
                <a:off x="-1" y="0"/>
                <a:ext cx="542260" cy="506841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187" name="7"/>
              <p:cNvSpPr txBox="1"/>
              <p:nvPr/>
            </p:nvSpPr>
            <p:spPr>
              <a:xfrm>
                <a:off x="37054" y="153867"/>
                <a:ext cx="468149" cy="19910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ctr">
                <a:noAutofit/>
              </a:bodyPr>
              <a:lstStyle>
                <a:lvl1pPr algn="ctr">
                  <a:defRPr sz="1200">
                    <a:solidFill>
                      <a:srgbClr val="FFFFFF"/>
                    </a:solidFill>
                    <a:latin typeface="Gilroy-Bold"/>
                    <a:ea typeface="Gilroy-Bold"/>
                    <a:cs typeface="Gilroy-Bold"/>
                    <a:sym typeface="Gilroy-Bold"/>
                  </a:defRPr>
                </a:lvl1pPr>
              </a:lstStyle>
              <a:p>
                <a:r>
                  <a:rPr lang="ru-RU" dirty="0"/>
                  <a:t>7</a:t>
                </a:r>
                <a:endParaRPr dirty="0"/>
              </a:p>
            </p:txBody>
          </p:sp>
        </p:grpSp>
        <p:sp>
          <p:nvSpPr>
            <p:cNvPr id="3" name="Текст 2">
              <a:extLst>
                <a:ext uri="{FF2B5EF4-FFF2-40B4-BE49-F238E27FC236}">
                  <a16:creationId xmlns:a16="http://schemas.microsoft.com/office/drawing/2014/main" id="{4CAC815B-16BD-C06B-C8DE-386D9FCB03D9}"/>
                </a:ext>
              </a:extLst>
            </p:cNvPr>
            <p:cNvSpPr txBox="1"/>
            <p:nvPr/>
          </p:nvSpPr>
          <p:spPr>
            <a:xfrm>
              <a:off x="420955" y="353951"/>
              <a:ext cx="6518934" cy="3385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 algn="ctr">
                <a:defRPr sz="48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pPr algn="l"/>
              <a:endParaRPr sz="1600" cap="all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A6FE38B4-CCC3-5C6F-2A06-BEE6F0CA6A94}"/>
                </a:ext>
              </a:extLst>
            </p:cNvPr>
            <p:cNvGrpSpPr/>
            <p:nvPr/>
          </p:nvGrpSpPr>
          <p:grpSpPr>
            <a:xfrm>
              <a:off x="0" y="692501"/>
              <a:ext cx="2624903" cy="97077"/>
              <a:chOff x="0" y="692501"/>
              <a:chExt cx="2624903" cy="97077"/>
            </a:xfrm>
          </p:grpSpPr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27EF9EFC-18C6-D78F-A136-2170C155DC9D}"/>
                  </a:ext>
                </a:extLst>
              </p:cNvPr>
              <p:cNvSpPr/>
              <p:nvPr/>
            </p:nvSpPr>
            <p:spPr>
              <a:xfrm>
                <a:off x="0" y="692501"/>
                <a:ext cx="1294463" cy="97077"/>
              </a:xfrm>
              <a:prstGeom prst="rect">
                <a:avLst/>
              </a:prstGeom>
              <a:solidFill>
                <a:srgbClr val="FBB3C1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3F208CE8-E48B-A174-9E94-5BC223131363}"/>
                  </a:ext>
                </a:extLst>
              </p:cNvPr>
              <p:cNvSpPr/>
              <p:nvPr/>
            </p:nvSpPr>
            <p:spPr>
              <a:xfrm>
                <a:off x="336583" y="692501"/>
                <a:ext cx="1294463" cy="97077"/>
              </a:xfrm>
              <a:prstGeom prst="rect">
                <a:avLst/>
              </a:prstGeom>
              <a:solidFill>
                <a:srgbClr val="9F00F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3A2B6F7E-21FD-83AE-F39B-22D30630ABC7}"/>
                  </a:ext>
                </a:extLst>
              </p:cNvPr>
              <p:cNvSpPr/>
              <p:nvPr/>
            </p:nvSpPr>
            <p:spPr>
              <a:xfrm>
                <a:off x="673166" y="692501"/>
                <a:ext cx="1294463" cy="97077"/>
              </a:xfrm>
              <a:prstGeom prst="rect">
                <a:avLst/>
              </a:prstGeom>
              <a:solidFill>
                <a:srgbClr val="FD493D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5CF9F7D1-7BF3-EA03-B5FD-E43A082B9DF0}"/>
                  </a:ext>
                </a:extLst>
              </p:cNvPr>
              <p:cNvSpPr/>
              <p:nvPr/>
            </p:nvSpPr>
            <p:spPr>
              <a:xfrm>
                <a:off x="993857" y="692501"/>
                <a:ext cx="1294463" cy="97077"/>
              </a:xfrm>
              <a:prstGeom prst="rect">
                <a:avLst/>
              </a:prstGeom>
              <a:solidFill>
                <a:srgbClr val="FCAF17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11" name="Прямоугольник 10">
                <a:extLst>
                  <a:ext uri="{FF2B5EF4-FFF2-40B4-BE49-F238E27FC236}">
                    <a16:creationId xmlns:a16="http://schemas.microsoft.com/office/drawing/2014/main" id="{6BBF0A27-944E-3E60-A404-425DB025F9D2}"/>
                  </a:ext>
                </a:extLst>
              </p:cNvPr>
              <p:cNvSpPr/>
              <p:nvPr/>
            </p:nvSpPr>
            <p:spPr>
              <a:xfrm>
                <a:off x="1330440" y="692501"/>
                <a:ext cx="1294463" cy="97077"/>
              </a:xfrm>
              <a:prstGeom prst="rect">
                <a:avLst/>
              </a:prstGeom>
              <a:solidFill>
                <a:srgbClr val="B5D8E1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</p:grpSp>
        <p:sp>
          <p:nvSpPr>
            <p:cNvPr id="12" name="Текст 2">
              <a:extLst>
                <a:ext uri="{FF2B5EF4-FFF2-40B4-BE49-F238E27FC236}">
                  <a16:creationId xmlns:a16="http://schemas.microsoft.com/office/drawing/2014/main" id="{65E0BF6E-BA3A-1E7B-5928-68FC9F500BCE}"/>
                </a:ext>
              </a:extLst>
            </p:cNvPr>
            <p:cNvSpPr txBox="1"/>
            <p:nvPr/>
          </p:nvSpPr>
          <p:spPr>
            <a:xfrm>
              <a:off x="252608" y="961759"/>
              <a:ext cx="6518934" cy="64632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 algn="ctr">
                <a:defRPr sz="48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pPr algn="l"/>
              <a:r>
                <a:rPr lang="ru-RU" sz="3600" dirty="0"/>
                <a:t>ЗАТРАТЫ НА ПРОИЗВОДСТВО</a:t>
              </a:r>
              <a:endParaRPr sz="3600" dirty="0"/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E1384121-34C7-42DE-BD29-41EE849A1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8265" y="-419099"/>
              <a:ext cx="11463705" cy="8104330"/>
            </a:xfrm>
            <a:prstGeom prst="rect">
              <a:avLst/>
            </a:prstGeom>
          </p:spPr>
        </p:pic>
        <p:sp>
          <p:nvSpPr>
            <p:cNvPr id="5" name="Равнобедренный треугольник 4">
              <a:extLst>
                <a:ext uri="{FF2B5EF4-FFF2-40B4-BE49-F238E27FC236}">
                  <a16:creationId xmlns:a16="http://schemas.microsoft.com/office/drawing/2014/main" id="{E27B34B2-3E74-4363-8074-38C7DA0719A3}"/>
                </a:ext>
              </a:extLst>
            </p:cNvPr>
            <p:cNvSpPr/>
            <p:nvPr/>
          </p:nvSpPr>
          <p:spPr>
            <a:xfrm>
              <a:off x="957958" y="2914100"/>
              <a:ext cx="726171" cy="361950"/>
            </a:xfrm>
            <a:prstGeom prst="triangle">
              <a:avLst/>
            </a:prstGeom>
            <a:solidFill>
              <a:srgbClr val="FCAF17"/>
            </a:solidFill>
            <a:ln w="25400" cap="flat">
              <a:solidFill>
                <a:srgbClr val="FCAF17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Равнобедренный треугольник 15">
              <a:extLst>
                <a:ext uri="{FF2B5EF4-FFF2-40B4-BE49-F238E27FC236}">
                  <a16:creationId xmlns:a16="http://schemas.microsoft.com/office/drawing/2014/main" id="{E06C89AC-0102-4F1E-9940-8B67ECCAB95D}"/>
                </a:ext>
              </a:extLst>
            </p:cNvPr>
            <p:cNvSpPr/>
            <p:nvPr/>
          </p:nvSpPr>
          <p:spPr>
            <a:xfrm>
              <a:off x="928733" y="3930330"/>
              <a:ext cx="726171" cy="361950"/>
            </a:xfrm>
            <a:prstGeom prst="triangle">
              <a:avLst/>
            </a:prstGeom>
            <a:solidFill>
              <a:srgbClr val="9F00FF"/>
            </a:solidFill>
            <a:ln w="25400" cap="flat">
              <a:solidFill>
                <a:srgbClr val="9F00FF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Равнобедренный треугольник 16">
              <a:extLst>
                <a:ext uri="{FF2B5EF4-FFF2-40B4-BE49-F238E27FC236}">
                  <a16:creationId xmlns:a16="http://schemas.microsoft.com/office/drawing/2014/main" id="{74167A87-E372-4499-9828-09CBE322C41B}"/>
                </a:ext>
              </a:extLst>
            </p:cNvPr>
            <p:cNvSpPr/>
            <p:nvPr/>
          </p:nvSpPr>
          <p:spPr>
            <a:xfrm>
              <a:off x="928733" y="1995412"/>
              <a:ext cx="726171" cy="361950"/>
            </a:xfrm>
            <a:prstGeom prst="triangle">
              <a:avLst/>
            </a:prstGeom>
            <a:solidFill>
              <a:srgbClr val="B5D8E1"/>
            </a:solidFill>
            <a:ln w="25400" cap="flat">
              <a:solidFill>
                <a:srgbClr val="B5D8E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Равнобедренный треугольник 17">
              <a:extLst>
                <a:ext uri="{FF2B5EF4-FFF2-40B4-BE49-F238E27FC236}">
                  <a16:creationId xmlns:a16="http://schemas.microsoft.com/office/drawing/2014/main" id="{E5786AB9-B6EF-44A9-B122-4E2FA7AC33A5}"/>
                </a:ext>
              </a:extLst>
            </p:cNvPr>
            <p:cNvSpPr/>
            <p:nvPr/>
          </p:nvSpPr>
          <p:spPr>
            <a:xfrm>
              <a:off x="957311" y="4921373"/>
              <a:ext cx="726171" cy="361950"/>
            </a:xfrm>
            <a:prstGeom prst="triangl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Равнобедренный треугольник 18">
              <a:extLst>
                <a:ext uri="{FF2B5EF4-FFF2-40B4-BE49-F238E27FC236}">
                  <a16:creationId xmlns:a16="http://schemas.microsoft.com/office/drawing/2014/main" id="{2D8CE284-0467-4030-9FBE-4A6614E4039D}"/>
                </a:ext>
              </a:extLst>
            </p:cNvPr>
            <p:cNvSpPr/>
            <p:nvPr/>
          </p:nvSpPr>
          <p:spPr>
            <a:xfrm>
              <a:off x="951644" y="5844181"/>
              <a:ext cx="726171" cy="361950"/>
            </a:xfrm>
            <a:prstGeom prst="triangle">
              <a:avLst/>
            </a:prstGeom>
            <a:solidFill>
              <a:srgbClr val="FD493D"/>
            </a:solidFill>
            <a:ln w="25400" cap="flat">
              <a:solidFill>
                <a:srgbClr val="FD493D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9BB04B-D077-4235-9EAF-6E7F352873F8}"/>
                </a:ext>
              </a:extLst>
            </p:cNvPr>
            <p:cNvSpPr txBox="1"/>
            <p:nvPr/>
          </p:nvSpPr>
          <p:spPr>
            <a:xfrm>
              <a:off x="1900729" y="2615067"/>
              <a:ext cx="3695700" cy="954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Оборудование для производства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7F54BFA-FA25-4844-947E-25DFE68B0F4E}"/>
                </a:ext>
              </a:extLst>
            </p:cNvPr>
            <p:cNvSpPr txBox="1"/>
            <p:nvPr/>
          </p:nvSpPr>
          <p:spPr>
            <a:xfrm>
              <a:off x="1904726" y="1699333"/>
              <a:ext cx="3603263" cy="954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800" dirty="0">
                  <a:latin typeface="Gilroy-Light"/>
                </a:rPr>
                <a:t>Оборудование для обработки сырья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199B1D7-F804-4CD8-AF53-93E5F8661340}"/>
                </a:ext>
              </a:extLst>
            </p:cNvPr>
            <p:cNvSpPr txBox="1"/>
            <p:nvPr/>
          </p:nvSpPr>
          <p:spPr>
            <a:xfrm>
              <a:off x="1891204" y="3511141"/>
              <a:ext cx="3714750" cy="1200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latin typeface="Gilroy-Light"/>
                </a:rPr>
                <a:t>Фасовочно-упаковочное оборудование с весовым дозатором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0E50980-ED5D-44E2-9FE3-BD34B7A34B5D}"/>
                </a:ext>
              </a:extLst>
            </p:cNvPr>
            <p:cNvSpPr txBox="1"/>
            <p:nvPr/>
          </p:nvSpPr>
          <p:spPr>
            <a:xfrm>
              <a:off x="1884277" y="4628520"/>
              <a:ext cx="3712152" cy="954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800" dirty="0">
                  <a:latin typeface="Gilroy-Light"/>
                </a:rPr>
                <a:t>Оборудование для контроля качества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8A0E723-2DF7-4CAA-9FE6-DC56C1C9E71D}"/>
                </a:ext>
              </a:extLst>
            </p:cNvPr>
            <p:cNvSpPr txBox="1"/>
            <p:nvPr/>
          </p:nvSpPr>
          <p:spPr>
            <a:xfrm>
              <a:off x="1884277" y="5548103"/>
              <a:ext cx="6115050" cy="954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800" dirty="0"/>
                <a:t>Система управления производством и </a:t>
              </a:r>
              <a:r>
                <a:rPr lang="ru-RU" sz="2800" dirty="0" err="1"/>
                <a:t>атоматизации</a:t>
              </a:r>
              <a:endParaRPr lang="ru-RU" sz="28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2D1F83-5A78-4AB4-8410-E551372122B1}"/>
                </a:ext>
              </a:extLst>
            </p:cNvPr>
            <p:cNvSpPr txBox="1"/>
            <p:nvPr/>
          </p:nvSpPr>
          <p:spPr>
            <a:xfrm>
              <a:off x="6186374" y="2466050"/>
              <a:ext cx="1738745" cy="5232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Gilroy-Light"/>
                  <a:sym typeface="Helvetica"/>
                </a:rPr>
                <a:t>2 285 000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AB670BC-60F9-44D8-86A9-6341C5B03C65}"/>
                </a:ext>
              </a:extLst>
            </p:cNvPr>
            <p:cNvSpPr txBox="1"/>
            <p:nvPr/>
          </p:nvSpPr>
          <p:spPr>
            <a:xfrm rot="20179916">
              <a:off x="9940744" y="2182024"/>
              <a:ext cx="1738745" cy="5232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2800" dirty="0">
                  <a:solidFill>
                    <a:schemeClr val="bg1"/>
                  </a:solidFill>
                  <a:latin typeface="Gilroy-Light"/>
                </a:rPr>
                <a:t>150</a:t>
              </a: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Gilroy-Light"/>
                  <a:sym typeface="Helvetica"/>
                </a:rPr>
                <a:t> 000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A48E0C6-22C7-4711-8BC5-87DB2178629D}"/>
                </a:ext>
              </a:extLst>
            </p:cNvPr>
            <p:cNvSpPr txBox="1"/>
            <p:nvPr/>
          </p:nvSpPr>
          <p:spPr>
            <a:xfrm rot="18747127">
              <a:off x="8759501" y="1363986"/>
              <a:ext cx="1738745" cy="5232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2800" dirty="0">
                  <a:solidFill>
                    <a:schemeClr val="bg1"/>
                  </a:solidFill>
                  <a:latin typeface="Gilroy-Light"/>
                </a:rPr>
                <a:t>460</a:t>
              </a: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Gilroy-Light"/>
                  <a:sym typeface="Helvetica"/>
                </a:rPr>
                <a:t> 000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E232F5C-9BBD-4F6A-B9AE-B933D904DE16}"/>
                </a:ext>
              </a:extLst>
            </p:cNvPr>
            <p:cNvSpPr txBox="1"/>
            <p:nvPr/>
          </p:nvSpPr>
          <p:spPr>
            <a:xfrm>
              <a:off x="7201332" y="5117188"/>
              <a:ext cx="1738745" cy="5232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2800" dirty="0">
                  <a:solidFill>
                    <a:schemeClr val="bg1"/>
                  </a:solidFill>
                  <a:latin typeface="Gilroy-Light"/>
                </a:rPr>
                <a:t>1 900</a:t>
              </a: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Gilroy-Light"/>
                  <a:sym typeface="Helvetica"/>
                </a:rPr>
                <a:t> 000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0F8DFF9-08EA-4A78-9B1C-431BBF53514D}"/>
                </a:ext>
              </a:extLst>
            </p:cNvPr>
            <p:cNvSpPr txBox="1"/>
            <p:nvPr/>
          </p:nvSpPr>
          <p:spPr>
            <a:xfrm rot="1541330">
              <a:off x="9499571" y="4176768"/>
              <a:ext cx="1738745" cy="5232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2800" dirty="0">
                  <a:solidFill>
                    <a:schemeClr val="bg1"/>
                  </a:solidFill>
                  <a:latin typeface="Gilroy-Light"/>
                </a:rPr>
                <a:t>1 765</a:t>
              </a: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Gilroy-Light"/>
                  <a:sym typeface="Helvetica"/>
                </a:rPr>
                <a:t> 000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00E49DE-06BB-445E-9583-BFB87CCE5445}"/>
                </a:ext>
              </a:extLst>
            </p:cNvPr>
            <p:cNvSpPr txBox="1"/>
            <p:nvPr/>
          </p:nvSpPr>
          <p:spPr>
            <a:xfrm>
              <a:off x="7574990" y="3234908"/>
              <a:ext cx="1738745" cy="523216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>
              <a:glow rad="228600">
                <a:schemeClr val="bg1">
                  <a:alpha val="40000"/>
                </a:schemeClr>
              </a:glow>
              <a:softEdge rad="6350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6 560 000</a:t>
              </a:r>
            </a:p>
          </p:txBody>
        </p:sp>
      </p:grpSp>
      <p:sp>
        <p:nvSpPr>
          <p:cNvPr id="36" name="Текст 2">
            <a:extLst>
              <a:ext uri="{FF2B5EF4-FFF2-40B4-BE49-F238E27FC236}">
                <a16:creationId xmlns:a16="http://schemas.microsoft.com/office/drawing/2014/main" id="{BD66C212-7B8A-41F6-A124-D859B5625483}"/>
              </a:ext>
            </a:extLst>
          </p:cNvPr>
          <p:cNvSpPr txBox="1"/>
          <p:nvPr/>
        </p:nvSpPr>
        <p:spPr>
          <a:xfrm>
            <a:off x="505327" y="334617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ЗАТРАТЫ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65787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3BE8C8F7-6547-4258-B894-8C7F5CF6E02C}"/>
              </a:ext>
            </a:extLst>
          </p:cNvPr>
          <p:cNvSpPr/>
          <p:nvPr/>
        </p:nvSpPr>
        <p:spPr>
          <a:xfrm>
            <a:off x="7077438" y="6234548"/>
            <a:ext cx="3315191" cy="548834"/>
          </a:xfrm>
          <a:prstGeom prst="roundRect">
            <a:avLst/>
          </a:prstGeom>
          <a:solidFill>
            <a:srgbClr val="FD493D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4C1EF4B0-F190-4877-9ADC-6FF8E77333A0}"/>
              </a:ext>
            </a:extLst>
          </p:cNvPr>
          <p:cNvGrpSpPr/>
          <p:nvPr/>
        </p:nvGrpSpPr>
        <p:grpSpPr>
          <a:xfrm>
            <a:off x="-18521" y="353951"/>
            <a:ext cx="11810565" cy="6511418"/>
            <a:chOff x="-18521" y="353951"/>
            <a:chExt cx="11810565" cy="6511418"/>
          </a:xfrm>
        </p:grpSpPr>
        <p:pic>
          <p:nvPicPr>
            <p:cNvPr id="5122" name="Picture 2">
              <a:extLst>
                <a:ext uri="{FF2B5EF4-FFF2-40B4-BE49-F238E27FC236}">
                  <a16:creationId xmlns:a16="http://schemas.microsoft.com/office/drawing/2014/main" id="{FE91524D-1B4F-424A-AFC5-32BBA5857A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7" y="3040932"/>
              <a:ext cx="6792802" cy="38244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9AE6411E-92FC-4F2E-BB2C-D709F4B02470}"/>
                </a:ext>
              </a:extLst>
            </p:cNvPr>
            <p:cNvSpPr/>
            <p:nvPr/>
          </p:nvSpPr>
          <p:spPr>
            <a:xfrm>
              <a:off x="7077438" y="4558149"/>
              <a:ext cx="3315191" cy="548834"/>
            </a:xfrm>
            <a:prstGeom prst="roundRect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FDE9031D-BDAC-4A13-889F-9F7927175D5A}"/>
                </a:ext>
              </a:extLst>
            </p:cNvPr>
            <p:cNvSpPr/>
            <p:nvPr/>
          </p:nvSpPr>
          <p:spPr>
            <a:xfrm>
              <a:off x="7077438" y="3687050"/>
              <a:ext cx="1285592" cy="588475"/>
            </a:xfrm>
            <a:prstGeom prst="roundRect">
              <a:avLst/>
            </a:prstGeom>
            <a:solidFill>
              <a:srgbClr val="B5D8E1"/>
            </a:solidFill>
            <a:ln w="25400" cap="flat">
              <a:solidFill>
                <a:srgbClr val="B5D8E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grpSp>
          <p:nvGrpSpPr>
            <p:cNvPr id="188" name="Прямоугольник 16"/>
            <p:cNvGrpSpPr/>
            <p:nvPr/>
          </p:nvGrpSpPr>
          <p:grpSpPr>
            <a:xfrm>
              <a:off x="-18521" y="6358526"/>
              <a:ext cx="542260" cy="506841"/>
              <a:chOff x="0" y="0"/>
              <a:chExt cx="542258" cy="506839"/>
            </a:xfrm>
            <a:solidFill>
              <a:srgbClr val="FCAF17"/>
            </a:solidFill>
          </p:grpSpPr>
          <p:sp>
            <p:nvSpPr>
              <p:cNvPr id="186" name="Прямоугольник"/>
              <p:cNvSpPr/>
              <p:nvPr/>
            </p:nvSpPr>
            <p:spPr>
              <a:xfrm>
                <a:off x="-1" y="0"/>
                <a:ext cx="542260" cy="506841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187" name="7"/>
              <p:cNvSpPr txBox="1"/>
              <p:nvPr/>
            </p:nvSpPr>
            <p:spPr>
              <a:xfrm>
                <a:off x="37054" y="153867"/>
                <a:ext cx="468149" cy="19910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ctr">
                <a:noAutofit/>
              </a:bodyPr>
              <a:lstStyle>
                <a:lvl1pPr algn="ctr">
                  <a:defRPr sz="1200">
                    <a:solidFill>
                      <a:srgbClr val="FFFFFF"/>
                    </a:solidFill>
                    <a:latin typeface="Gilroy-Bold"/>
                    <a:ea typeface="Gilroy-Bold"/>
                    <a:cs typeface="Gilroy-Bold"/>
                    <a:sym typeface="Gilroy-Bold"/>
                  </a:defRPr>
                </a:lvl1pPr>
              </a:lstStyle>
              <a:p>
                <a:r>
                  <a:rPr lang="ru-RU" dirty="0"/>
                  <a:t>8</a:t>
                </a:r>
                <a:endParaRPr dirty="0"/>
              </a:p>
            </p:txBody>
          </p:sp>
        </p:grpSp>
        <p:sp>
          <p:nvSpPr>
            <p:cNvPr id="3" name="Текст 2">
              <a:extLst>
                <a:ext uri="{FF2B5EF4-FFF2-40B4-BE49-F238E27FC236}">
                  <a16:creationId xmlns:a16="http://schemas.microsoft.com/office/drawing/2014/main" id="{4CAC815B-16BD-C06B-C8DE-386D9FCB03D9}"/>
                </a:ext>
              </a:extLst>
            </p:cNvPr>
            <p:cNvSpPr txBox="1"/>
            <p:nvPr/>
          </p:nvSpPr>
          <p:spPr>
            <a:xfrm>
              <a:off x="420955" y="353951"/>
              <a:ext cx="6518934" cy="3385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 algn="ctr">
                <a:defRPr sz="48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pPr algn="l"/>
              <a:r>
                <a:rPr lang="ru-RU" sz="1600" cap="all" dirty="0">
                  <a:solidFill>
                    <a:schemeClr val="tx1"/>
                  </a:solidFill>
                </a:rPr>
                <a:t>целевая аудитория</a:t>
              </a:r>
              <a:endParaRPr sz="1600" cap="all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A6FE38B4-CCC3-5C6F-2A06-BEE6F0CA6A94}"/>
                </a:ext>
              </a:extLst>
            </p:cNvPr>
            <p:cNvGrpSpPr/>
            <p:nvPr/>
          </p:nvGrpSpPr>
          <p:grpSpPr>
            <a:xfrm>
              <a:off x="0" y="692501"/>
              <a:ext cx="2624903" cy="97077"/>
              <a:chOff x="0" y="692501"/>
              <a:chExt cx="2624903" cy="97077"/>
            </a:xfrm>
          </p:grpSpPr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27EF9EFC-18C6-D78F-A136-2170C155DC9D}"/>
                  </a:ext>
                </a:extLst>
              </p:cNvPr>
              <p:cNvSpPr/>
              <p:nvPr/>
            </p:nvSpPr>
            <p:spPr>
              <a:xfrm>
                <a:off x="0" y="692501"/>
                <a:ext cx="1294463" cy="97077"/>
              </a:xfrm>
              <a:prstGeom prst="rect">
                <a:avLst/>
              </a:prstGeom>
              <a:solidFill>
                <a:srgbClr val="FBB3C1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3F208CE8-E48B-A174-9E94-5BC223131363}"/>
                  </a:ext>
                </a:extLst>
              </p:cNvPr>
              <p:cNvSpPr/>
              <p:nvPr/>
            </p:nvSpPr>
            <p:spPr>
              <a:xfrm>
                <a:off x="336583" y="692501"/>
                <a:ext cx="1294463" cy="97077"/>
              </a:xfrm>
              <a:prstGeom prst="rect">
                <a:avLst/>
              </a:prstGeom>
              <a:solidFill>
                <a:srgbClr val="9F00F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3A2B6F7E-21FD-83AE-F39B-22D30630ABC7}"/>
                  </a:ext>
                </a:extLst>
              </p:cNvPr>
              <p:cNvSpPr/>
              <p:nvPr/>
            </p:nvSpPr>
            <p:spPr>
              <a:xfrm>
                <a:off x="673166" y="692501"/>
                <a:ext cx="1294463" cy="97077"/>
              </a:xfrm>
              <a:prstGeom prst="rect">
                <a:avLst/>
              </a:prstGeom>
              <a:solidFill>
                <a:srgbClr val="FD493D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5CF9F7D1-7BF3-EA03-B5FD-E43A082B9DF0}"/>
                  </a:ext>
                </a:extLst>
              </p:cNvPr>
              <p:cNvSpPr/>
              <p:nvPr/>
            </p:nvSpPr>
            <p:spPr>
              <a:xfrm>
                <a:off x="993857" y="692501"/>
                <a:ext cx="1294463" cy="97077"/>
              </a:xfrm>
              <a:prstGeom prst="rect">
                <a:avLst/>
              </a:prstGeom>
              <a:solidFill>
                <a:srgbClr val="FCAF17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11" name="Прямоугольник 10">
                <a:extLst>
                  <a:ext uri="{FF2B5EF4-FFF2-40B4-BE49-F238E27FC236}">
                    <a16:creationId xmlns:a16="http://schemas.microsoft.com/office/drawing/2014/main" id="{6BBF0A27-944E-3E60-A404-425DB025F9D2}"/>
                  </a:ext>
                </a:extLst>
              </p:cNvPr>
              <p:cNvSpPr/>
              <p:nvPr/>
            </p:nvSpPr>
            <p:spPr>
              <a:xfrm>
                <a:off x="1330440" y="692501"/>
                <a:ext cx="1294463" cy="97077"/>
              </a:xfrm>
              <a:prstGeom prst="rect">
                <a:avLst/>
              </a:prstGeom>
              <a:solidFill>
                <a:srgbClr val="B5D8E1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</p:grpSp>
        <p:sp>
          <p:nvSpPr>
            <p:cNvPr id="12" name="Текст 2">
              <a:extLst>
                <a:ext uri="{FF2B5EF4-FFF2-40B4-BE49-F238E27FC236}">
                  <a16:creationId xmlns:a16="http://schemas.microsoft.com/office/drawing/2014/main" id="{65E0BF6E-BA3A-1E7B-5928-68FC9F500BCE}"/>
                </a:ext>
              </a:extLst>
            </p:cNvPr>
            <p:cNvSpPr txBox="1"/>
            <p:nvPr/>
          </p:nvSpPr>
          <p:spPr>
            <a:xfrm>
              <a:off x="273868" y="1434957"/>
              <a:ext cx="6518934" cy="64632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 algn="ctr">
                <a:defRPr sz="48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pPr algn="l"/>
              <a:r>
                <a:rPr lang="ru-RU" sz="3600" dirty="0"/>
                <a:t>ПОТЕНЦИАЛЬНЫЕ ЗАКАЗЧИКИ</a:t>
              </a:r>
              <a:endParaRPr sz="3600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BCF3E64-11DD-407E-9E68-5203E5399425}"/>
                </a:ext>
              </a:extLst>
            </p:cNvPr>
            <p:cNvSpPr txBox="1"/>
            <p:nvPr/>
          </p:nvSpPr>
          <p:spPr>
            <a:xfrm>
              <a:off x="252608" y="2198723"/>
              <a:ext cx="10439535" cy="584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3200" dirty="0">
                  <a:latin typeface="Gilroy-Light"/>
                </a:rPr>
                <a:t>Кондитерские, пищевые производства, а также пекарни.</a:t>
              </a:r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2EAE2976-07BD-47A0-83E4-763542AE69E4}"/>
                </a:ext>
              </a:extLst>
            </p:cNvPr>
            <p:cNvSpPr/>
            <p:nvPr/>
          </p:nvSpPr>
          <p:spPr>
            <a:xfrm>
              <a:off x="7077437" y="5389607"/>
              <a:ext cx="3614705" cy="562317"/>
            </a:xfrm>
            <a:prstGeom prst="roundRect">
              <a:avLst/>
            </a:prstGeom>
            <a:solidFill>
              <a:srgbClr val="FCAF17"/>
            </a:solidFill>
            <a:ln w="25400" cap="flat">
              <a:solidFill>
                <a:srgbClr val="FCAF17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4BE0FA0-0ABB-433E-A814-52296D9E4EAA}"/>
                </a:ext>
              </a:extLst>
            </p:cNvPr>
            <p:cNvSpPr txBox="1"/>
            <p:nvPr/>
          </p:nvSpPr>
          <p:spPr>
            <a:xfrm>
              <a:off x="7046842" y="2847407"/>
              <a:ext cx="4745202" cy="3970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2800" dirty="0">
                  <a:latin typeface="Gilroy-Light"/>
                </a:rPr>
                <a:t>По Ростовской области это: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ru-RU" sz="2800" dirty="0">
                <a:latin typeface="Gilroy-Light"/>
              </a:endParaRPr>
            </a:p>
            <a:p>
              <a:pPr marL="285750" marR="0" indent="-28575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КЕКС</a:t>
              </a:r>
            </a:p>
            <a:p>
              <a:pPr marL="285750" marR="0" indent="-28575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endParaRPr lang="ru-RU" sz="2800" dirty="0">
                <a:latin typeface="Gilroy-Light"/>
              </a:endParaRPr>
            </a:p>
            <a:p>
              <a:pPr marL="285750" marR="0" indent="-28575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ГРИДНЕВЪ - ХЛЕБЪ</a:t>
              </a:r>
            </a:p>
            <a:p>
              <a:pPr marR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endParaRPr kumimoji="0" lang="ru-RU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endParaRPr>
            </a:p>
            <a:p>
              <a:pPr marL="285750" marR="0" indent="-28575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ru-RU" sz="2800" dirty="0">
                  <a:latin typeface="Gilroy-Light"/>
                </a:rPr>
                <a:t>ПЕКАРНЯ ХЛЕБНИЦА</a:t>
              </a:r>
            </a:p>
            <a:p>
              <a:pPr marR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endParaRPr lang="ru-RU" sz="2800" dirty="0">
                <a:latin typeface="Gilroy-Light"/>
              </a:endParaRPr>
            </a:p>
            <a:p>
              <a:pPr marL="285750" marR="0" indent="-28575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ХЛЕБ И ВЫПЕЧКА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836002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9A6C0D29-D160-4C1F-87E9-EFDFB4A5F047}"/>
              </a:ext>
            </a:extLst>
          </p:cNvPr>
          <p:cNvSpPr/>
          <p:nvPr/>
        </p:nvSpPr>
        <p:spPr>
          <a:xfrm>
            <a:off x="7109582" y="3424281"/>
            <a:ext cx="4751769" cy="2419104"/>
          </a:xfrm>
          <a:prstGeom prst="roundRect">
            <a:avLst/>
          </a:prstGeom>
          <a:solidFill>
            <a:srgbClr val="FFFFFF"/>
          </a:solidFill>
          <a:ln w="5715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6864C6F3-9B4A-415C-ABC4-CE24FD295D2D}"/>
              </a:ext>
            </a:extLst>
          </p:cNvPr>
          <p:cNvSpPr/>
          <p:nvPr/>
        </p:nvSpPr>
        <p:spPr>
          <a:xfrm>
            <a:off x="7052704" y="967505"/>
            <a:ext cx="4751769" cy="2419104"/>
          </a:xfrm>
          <a:prstGeom prst="roundRect">
            <a:avLst/>
          </a:prstGeom>
          <a:solidFill>
            <a:srgbClr val="FFFFFF"/>
          </a:solidFill>
          <a:ln w="57150" cap="flat">
            <a:solidFill>
              <a:srgbClr val="FCAF1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530F36C8-877A-4A7B-9BDC-2509B27A7798}"/>
              </a:ext>
            </a:extLst>
          </p:cNvPr>
          <p:cNvSpPr/>
          <p:nvPr/>
        </p:nvSpPr>
        <p:spPr>
          <a:xfrm>
            <a:off x="229220" y="3424281"/>
            <a:ext cx="4751769" cy="2419104"/>
          </a:xfrm>
          <a:prstGeom prst="roundRect">
            <a:avLst/>
          </a:prstGeom>
          <a:solidFill>
            <a:srgbClr val="FFFFFF"/>
          </a:solidFill>
          <a:ln w="5715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65C5DAA-0DF2-4BA5-9C2C-40BDCE2B22BC}"/>
              </a:ext>
            </a:extLst>
          </p:cNvPr>
          <p:cNvSpPr/>
          <p:nvPr/>
        </p:nvSpPr>
        <p:spPr>
          <a:xfrm>
            <a:off x="224971" y="967505"/>
            <a:ext cx="4751769" cy="2419104"/>
          </a:xfrm>
          <a:prstGeom prst="roundRect">
            <a:avLst/>
          </a:prstGeom>
          <a:solidFill>
            <a:srgbClr val="FFFFFF"/>
          </a:solidFill>
          <a:ln w="5715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РЕАЛИЗАЦИИ СТАРТАП-ПРОЕКТА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F45289E-6497-495E-A5B1-75910D237271}"/>
              </a:ext>
            </a:extLst>
          </p:cNvPr>
          <p:cNvSpPr/>
          <p:nvPr/>
        </p:nvSpPr>
        <p:spPr>
          <a:xfrm>
            <a:off x="3720017" y="1115893"/>
            <a:ext cx="2160000" cy="2160000"/>
          </a:xfrm>
          <a:prstGeom prst="rect">
            <a:avLst/>
          </a:prstGeom>
          <a:solidFill>
            <a:srgbClr val="FBB3C1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1E0CF0C-6C90-4CE2-8454-B06C5A48870E}"/>
              </a:ext>
            </a:extLst>
          </p:cNvPr>
          <p:cNvSpPr/>
          <p:nvPr/>
        </p:nvSpPr>
        <p:spPr>
          <a:xfrm>
            <a:off x="3720017" y="3540480"/>
            <a:ext cx="2160000" cy="2160000"/>
          </a:xfrm>
          <a:prstGeom prst="rect">
            <a:avLst/>
          </a:prstGeom>
          <a:solidFill>
            <a:srgbClr val="FCAF17"/>
          </a:solidFill>
          <a:ln w="25400" cap="flat">
            <a:solidFill>
              <a:srgbClr val="FCAF1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FCE3F82-E963-4B6E-8097-1B8624A46E25}"/>
              </a:ext>
            </a:extLst>
          </p:cNvPr>
          <p:cNvSpPr/>
          <p:nvPr/>
        </p:nvSpPr>
        <p:spPr>
          <a:xfrm>
            <a:off x="6139620" y="3540480"/>
            <a:ext cx="2160000" cy="2160000"/>
          </a:xfrm>
          <a:prstGeom prst="rect">
            <a:avLst/>
          </a:prstGeom>
          <a:solidFill>
            <a:srgbClr val="9F00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30700D5-9405-4AE8-B899-E0FD22176C13}"/>
              </a:ext>
            </a:extLst>
          </p:cNvPr>
          <p:cNvSpPr/>
          <p:nvPr/>
        </p:nvSpPr>
        <p:spPr>
          <a:xfrm>
            <a:off x="6139620" y="1115893"/>
            <a:ext cx="2160000" cy="2160000"/>
          </a:xfrm>
          <a:prstGeom prst="rect">
            <a:avLst/>
          </a:prstGeom>
          <a:solidFill>
            <a:srgbClr val="B5D8E1"/>
          </a:solidFill>
          <a:ln w="2540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926A72-EE45-4C4E-AF28-1266F96C0CF3}"/>
              </a:ext>
            </a:extLst>
          </p:cNvPr>
          <p:cNvSpPr txBox="1"/>
          <p:nvPr/>
        </p:nvSpPr>
        <p:spPr>
          <a:xfrm>
            <a:off x="4528326" y="1087901"/>
            <a:ext cx="543381" cy="1107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roy-Light"/>
                <a:sym typeface="Helvetica"/>
              </a:rPr>
              <a:t>S</a:t>
            </a:r>
            <a:endParaRPr kumimoji="0" lang="ru-RU" sz="6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-Light"/>
              <a:sym typeface="Helvetic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CD5792-B95C-4AC2-9344-AA6B51B80C60}"/>
              </a:ext>
            </a:extLst>
          </p:cNvPr>
          <p:cNvSpPr txBox="1"/>
          <p:nvPr/>
        </p:nvSpPr>
        <p:spPr>
          <a:xfrm>
            <a:off x="4528326" y="4675950"/>
            <a:ext cx="543381" cy="1107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600" b="1" dirty="0">
                <a:solidFill>
                  <a:schemeClr val="bg1"/>
                </a:solidFill>
                <a:latin typeface="Gilroy-Light"/>
              </a:rPr>
              <a:t>T</a:t>
            </a:r>
            <a:endParaRPr kumimoji="0" lang="ru-RU" sz="6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-Light"/>
              <a:sym typeface="Helvetic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C604A3-45A3-4FC7-98E2-8BD54CDF2A64}"/>
              </a:ext>
            </a:extLst>
          </p:cNvPr>
          <p:cNvSpPr txBox="1"/>
          <p:nvPr/>
        </p:nvSpPr>
        <p:spPr>
          <a:xfrm>
            <a:off x="6949867" y="4679579"/>
            <a:ext cx="543381" cy="1107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600" b="1" dirty="0">
                <a:solidFill>
                  <a:schemeClr val="bg1"/>
                </a:solidFill>
                <a:latin typeface="Gilroy-Light"/>
              </a:rPr>
              <a:t>O</a:t>
            </a:r>
            <a:endParaRPr kumimoji="0" lang="ru-RU" sz="6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-Light"/>
              <a:sym typeface="Helvetic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E8148E-64C6-4089-8EC1-25F8D13B01E9}"/>
              </a:ext>
            </a:extLst>
          </p:cNvPr>
          <p:cNvSpPr txBox="1"/>
          <p:nvPr/>
        </p:nvSpPr>
        <p:spPr>
          <a:xfrm>
            <a:off x="6781014" y="1087901"/>
            <a:ext cx="543381" cy="1107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600" b="1" dirty="0">
                <a:solidFill>
                  <a:schemeClr val="bg1"/>
                </a:solidFill>
                <a:latin typeface="Gilroy-Light"/>
              </a:rPr>
              <a:t>W</a:t>
            </a:r>
            <a:endParaRPr kumimoji="0" lang="ru-RU" sz="6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-Light"/>
              <a:sym typeface="Helvetic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528655-4B78-4188-AD37-4C30704506FE}"/>
              </a:ext>
            </a:extLst>
          </p:cNvPr>
          <p:cNvSpPr txBox="1"/>
          <p:nvPr/>
        </p:nvSpPr>
        <p:spPr>
          <a:xfrm>
            <a:off x="3720015" y="2522141"/>
            <a:ext cx="2160001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roy-Light"/>
                <a:sym typeface="Helvetica"/>
              </a:rPr>
              <a:t>СИЛЬНЫЕ           СТОРОНЫ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090422A-2413-4AA1-9927-3222B1FABEBD}"/>
              </a:ext>
            </a:extLst>
          </p:cNvPr>
          <p:cNvSpPr txBox="1"/>
          <p:nvPr/>
        </p:nvSpPr>
        <p:spPr>
          <a:xfrm>
            <a:off x="6139619" y="2522140"/>
            <a:ext cx="2160001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roy-Light"/>
                <a:sym typeface="Helvetica"/>
              </a:rPr>
              <a:t>СЛАБЫЕ           СТОРОНЫ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311BE2-8FB7-42C5-8976-DF0B5937AC18}"/>
              </a:ext>
            </a:extLst>
          </p:cNvPr>
          <p:cNvSpPr txBox="1"/>
          <p:nvPr/>
        </p:nvSpPr>
        <p:spPr>
          <a:xfrm>
            <a:off x="3765211" y="3530550"/>
            <a:ext cx="2160001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roy-Light"/>
                <a:sym typeface="Helvetica"/>
              </a:rPr>
              <a:t>РИСКИ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79FE9F-7CD7-43B1-9639-93D0A9C2FAED}"/>
              </a:ext>
            </a:extLst>
          </p:cNvPr>
          <p:cNvSpPr txBox="1"/>
          <p:nvPr/>
        </p:nvSpPr>
        <p:spPr>
          <a:xfrm>
            <a:off x="6096000" y="3560950"/>
            <a:ext cx="227058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Gilroy-Light"/>
              </a:rPr>
              <a:t>ВОЗМОЖНОСТИ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-Light"/>
              <a:sym typeface="Helvetica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CA0CE89-12CE-4F7D-B4C9-8081E4204C7E}"/>
              </a:ext>
            </a:extLst>
          </p:cNvPr>
          <p:cNvSpPr txBox="1"/>
          <p:nvPr/>
        </p:nvSpPr>
        <p:spPr>
          <a:xfrm>
            <a:off x="257840" y="1226397"/>
            <a:ext cx="3595305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latin typeface="Gilroy-Light"/>
              </a:rPr>
              <a:t>выгодное месторасположение для бизнеса (рядом с винодельнями),</a:t>
            </a:r>
          </a:p>
          <a:p>
            <a:r>
              <a:rPr lang="ru-RU" sz="2000" dirty="0">
                <a:latin typeface="Gilroy-Light"/>
              </a:rPr>
              <a:t>использование качественных </a:t>
            </a:r>
          </a:p>
          <a:p>
            <a:r>
              <a:rPr lang="ru-RU" sz="2000" dirty="0">
                <a:latin typeface="Gilroy-Light"/>
              </a:rPr>
              <a:t>и  натуральных продуктов, гарантия качества продукции.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E83442C-9BC7-4DB6-914F-E16ACD518132}"/>
              </a:ext>
            </a:extLst>
          </p:cNvPr>
          <p:cNvSpPr txBox="1"/>
          <p:nvPr/>
        </p:nvSpPr>
        <p:spPr>
          <a:xfrm>
            <a:off x="8299620" y="1538648"/>
            <a:ext cx="3504854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latin typeface="Gilroy-Light"/>
              </a:rPr>
              <a:t>слишком узкий ассортимент выпускаемых товаров, недостаток финансирования, неизвестность бренда.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4C10408-8CEA-459C-BC87-DEEC7743685C}"/>
              </a:ext>
            </a:extLst>
          </p:cNvPr>
          <p:cNvSpPr txBox="1"/>
          <p:nvPr/>
        </p:nvSpPr>
        <p:spPr>
          <a:xfrm>
            <a:off x="8315771" y="3540480"/>
            <a:ext cx="3607715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latin typeface="Gilroy-Light"/>
              </a:rPr>
              <a:t>контроль над затратам и расширение ассортимента изготовляемой продукции, рост спроса на эко-продукцию, привлечение к закупке </a:t>
            </a:r>
          </a:p>
          <a:p>
            <a:r>
              <a:rPr lang="ru-RU" sz="2000" dirty="0">
                <a:latin typeface="Gilroy-Light"/>
              </a:rPr>
              <a:t>частных кондитерских пекарен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BD1DFF6-5A1A-4DAE-8286-92B7E99B0F17}"/>
              </a:ext>
            </a:extLst>
          </p:cNvPr>
          <p:cNvSpPr txBox="1"/>
          <p:nvPr/>
        </p:nvSpPr>
        <p:spPr>
          <a:xfrm>
            <a:off x="236549" y="3958760"/>
            <a:ext cx="3490795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latin typeface="Gilroy-Light"/>
              </a:rPr>
              <a:t>ухудшение экономической ситуации в стране, </a:t>
            </a:r>
          </a:p>
          <a:p>
            <a:r>
              <a:rPr lang="ru-RU" sz="2000" dirty="0">
                <a:latin typeface="Gilroy-Light"/>
              </a:rPr>
              <a:t>долгий период окупаемости, риск потери всего имущества</a:t>
            </a:r>
          </a:p>
        </p:txBody>
      </p:sp>
    </p:spTree>
    <p:extLst>
      <p:ext uri="{BB962C8B-B14F-4D97-AF65-F5344CB8AC3E}">
        <p14:creationId xmlns:p14="http://schemas.microsoft.com/office/powerpoint/2010/main" val="288986526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Группа 110">
            <a:extLst>
              <a:ext uri="{FF2B5EF4-FFF2-40B4-BE49-F238E27FC236}">
                <a16:creationId xmlns:a16="http://schemas.microsoft.com/office/drawing/2014/main" id="{EA932F80-8097-402A-B49C-C3B2803C593E}"/>
              </a:ext>
            </a:extLst>
          </p:cNvPr>
          <p:cNvGrpSpPr/>
          <p:nvPr/>
        </p:nvGrpSpPr>
        <p:grpSpPr>
          <a:xfrm>
            <a:off x="-18521" y="292754"/>
            <a:ext cx="12041592" cy="6572613"/>
            <a:chOff x="-18521" y="292754"/>
            <a:chExt cx="12041592" cy="6572613"/>
          </a:xfrm>
        </p:grpSpPr>
        <p:grpSp>
          <p:nvGrpSpPr>
            <p:cNvPr id="188" name="Прямоугольник 16"/>
            <p:cNvGrpSpPr/>
            <p:nvPr/>
          </p:nvGrpSpPr>
          <p:grpSpPr>
            <a:xfrm>
              <a:off x="-18521" y="6358526"/>
              <a:ext cx="542260" cy="506841"/>
              <a:chOff x="0" y="0"/>
              <a:chExt cx="542258" cy="506839"/>
            </a:xfrm>
            <a:solidFill>
              <a:srgbClr val="FBB3C1"/>
            </a:solidFill>
          </p:grpSpPr>
          <p:sp>
            <p:nvSpPr>
              <p:cNvPr id="186" name="Прямоугольник"/>
              <p:cNvSpPr/>
              <p:nvPr/>
            </p:nvSpPr>
            <p:spPr>
              <a:xfrm>
                <a:off x="-1" y="0"/>
                <a:ext cx="542260" cy="506841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187" name="7"/>
              <p:cNvSpPr txBox="1"/>
              <p:nvPr/>
            </p:nvSpPr>
            <p:spPr>
              <a:xfrm>
                <a:off x="37054" y="153867"/>
                <a:ext cx="468149" cy="19910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ctr">
                <a:noAutofit/>
              </a:bodyPr>
              <a:lstStyle>
                <a:lvl1pPr algn="ctr">
                  <a:defRPr sz="1200">
                    <a:solidFill>
                      <a:srgbClr val="FFFFFF"/>
                    </a:solidFill>
                    <a:latin typeface="Gilroy-Bold"/>
                    <a:ea typeface="Gilroy-Bold"/>
                    <a:cs typeface="Gilroy-Bold"/>
                    <a:sym typeface="Gilroy-Bold"/>
                  </a:defRPr>
                </a:lvl1pPr>
              </a:lstStyle>
              <a:p>
                <a:r>
                  <a:rPr lang="ru-RU" dirty="0"/>
                  <a:t>10</a:t>
                </a:r>
                <a:endParaRPr dirty="0"/>
              </a:p>
            </p:txBody>
          </p:sp>
        </p:grpSp>
        <p:sp>
          <p:nvSpPr>
            <p:cNvPr id="3" name="Текст 2">
              <a:extLst>
                <a:ext uri="{FF2B5EF4-FFF2-40B4-BE49-F238E27FC236}">
                  <a16:creationId xmlns:a16="http://schemas.microsoft.com/office/drawing/2014/main" id="{4CAC815B-16BD-C06B-C8DE-386D9FCB03D9}"/>
                </a:ext>
              </a:extLst>
            </p:cNvPr>
            <p:cNvSpPr txBox="1"/>
            <p:nvPr/>
          </p:nvSpPr>
          <p:spPr>
            <a:xfrm>
              <a:off x="420955" y="353951"/>
              <a:ext cx="6518934" cy="3385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 algn="ctr">
                <a:defRPr sz="48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pPr algn="l"/>
              <a:r>
                <a:rPr lang="en-US" sz="1600" cap="all" dirty="0">
                  <a:solidFill>
                    <a:schemeClr val="tx1"/>
                  </a:solidFill>
                </a:rPr>
                <a:t>TRL TEHNOLOGY READINESS LEVEL</a:t>
              </a:r>
              <a:endParaRPr sz="1600" cap="all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A6FE38B4-CCC3-5C6F-2A06-BEE6F0CA6A94}"/>
                </a:ext>
              </a:extLst>
            </p:cNvPr>
            <p:cNvGrpSpPr/>
            <p:nvPr/>
          </p:nvGrpSpPr>
          <p:grpSpPr>
            <a:xfrm>
              <a:off x="0" y="692501"/>
              <a:ext cx="2624903" cy="97077"/>
              <a:chOff x="0" y="692501"/>
              <a:chExt cx="2624903" cy="97077"/>
            </a:xfrm>
          </p:grpSpPr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27EF9EFC-18C6-D78F-A136-2170C155DC9D}"/>
                  </a:ext>
                </a:extLst>
              </p:cNvPr>
              <p:cNvSpPr/>
              <p:nvPr/>
            </p:nvSpPr>
            <p:spPr>
              <a:xfrm>
                <a:off x="0" y="692501"/>
                <a:ext cx="1294463" cy="97077"/>
              </a:xfrm>
              <a:prstGeom prst="rect">
                <a:avLst/>
              </a:prstGeom>
              <a:solidFill>
                <a:srgbClr val="FBB3C1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3F208CE8-E48B-A174-9E94-5BC223131363}"/>
                  </a:ext>
                </a:extLst>
              </p:cNvPr>
              <p:cNvSpPr/>
              <p:nvPr/>
            </p:nvSpPr>
            <p:spPr>
              <a:xfrm>
                <a:off x="336583" y="692501"/>
                <a:ext cx="1294463" cy="97077"/>
              </a:xfrm>
              <a:prstGeom prst="rect">
                <a:avLst/>
              </a:prstGeom>
              <a:solidFill>
                <a:srgbClr val="9F00F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3A2B6F7E-21FD-83AE-F39B-22D30630ABC7}"/>
                  </a:ext>
                </a:extLst>
              </p:cNvPr>
              <p:cNvSpPr/>
              <p:nvPr/>
            </p:nvSpPr>
            <p:spPr>
              <a:xfrm>
                <a:off x="673166" y="692501"/>
                <a:ext cx="1294463" cy="97077"/>
              </a:xfrm>
              <a:prstGeom prst="rect">
                <a:avLst/>
              </a:prstGeom>
              <a:solidFill>
                <a:srgbClr val="FD493D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5CF9F7D1-7BF3-EA03-B5FD-E43A082B9DF0}"/>
                  </a:ext>
                </a:extLst>
              </p:cNvPr>
              <p:cNvSpPr/>
              <p:nvPr/>
            </p:nvSpPr>
            <p:spPr>
              <a:xfrm>
                <a:off x="993857" y="692501"/>
                <a:ext cx="1294463" cy="97077"/>
              </a:xfrm>
              <a:prstGeom prst="rect">
                <a:avLst/>
              </a:prstGeom>
              <a:solidFill>
                <a:srgbClr val="FCAF17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  <p:sp>
            <p:nvSpPr>
              <p:cNvPr id="11" name="Прямоугольник 10">
                <a:extLst>
                  <a:ext uri="{FF2B5EF4-FFF2-40B4-BE49-F238E27FC236}">
                    <a16:creationId xmlns:a16="http://schemas.microsoft.com/office/drawing/2014/main" id="{6BBF0A27-944E-3E60-A404-425DB025F9D2}"/>
                  </a:ext>
                </a:extLst>
              </p:cNvPr>
              <p:cNvSpPr/>
              <p:nvPr/>
            </p:nvSpPr>
            <p:spPr>
              <a:xfrm>
                <a:off x="1330440" y="692501"/>
                <a:ext cx="1294463" cy="97077"/>
              </a:xfrm>
              <a:prstGeom prst="rect">
                <a:avLst/>
              </a:prstGeom>
              <a:solidFill>
                <a:srgbClr val="B5D8E1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</p:grpSp>
        <p:sp>
          <p:nvSpPr>
            <p:cNvPr id="12" name="Текст 2">
              <a:extLst>
                <a:ext uri="{FF2B5EF4-FFF2-40B4-BE49-F238E27FC236}">
                  <a16:creationId xmlns:a16="http://schemas.microsoft.com/office/drawing/2014/main" id="{65E0BF6E-BA3A-1E7B-5928-68FC9F500BCE}"/>
                </a:ext>
              </a:extLst>
            </p:cNvPr>
            <p:cNvSpPr txBox="1"/>
            <p:nvPr/>
          </p:nvSpPr>
          <p:spPr>
            <a:xfrm>
              <a:off x="7957358" y="292754"/>
              <a:ext cx="3795444" cy="120032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anchor="ctr">
              <a:spAutoFit/>
            </a:bodyPr>
            <a:lstStyle>
              <a:lvl1pPr algn="ctr">
                <a:defRPr sz="48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pPr algn="r"/>
              <a:r>
                <a:rPr lang="ru-RU" sz="3600" dirty="0"/>
                <a:t>ДОРОЖНАЯ </a:t>
              </a:r>
            </a:p>
            <a:p>
              <a:pPr algn="r"/>
              <a:r>
                <a:rPr lang="ru-RU" sz="3600" dirty="0"/>
                <a:t>КАРТА</a:t>
              </a:r>
              <a:endParaRPr sz="3600" dirty="0"/>
            </a:p>
          </p:txBody>
        </p:sp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E927ACC0-7441-481F-B010-5F2A741D4C43}"/>
                </a:ext>
              </a:extLst>
            </p:cNvPr>
            <p:cNvSpPr/>
            <p:nvPr/>
          </p:nvSpPr>
          <p:spPr>
            <a:xfrm>
              <a:off x="892671" y="1138042"/>
              <a:ext cx="3795444" cy="442670"/>
            </a:xfrm>
            <a:prstGeom prst="roundRect">
              <a:avLst/>
            </a:prstGeom>
            <a:solidFill>
              <a:srgbClr val="FFFFFF"/>
            </a:solidFill>
            <a:ln w="381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СКЛАД СЫРЬЯ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1A4AF296-1A48-484B-8922-514E5C509961}"/>
                </a:ext>
              </a:extLst>
            </p:cNvPr>
            <p:cNvSpPr/>
            <p:nvPr/>
          </p:nvSpPr>
          <p:spPr>
            <a:xfrm>
              <a:off x="874547" y="5849757"/>
              <a:ext cx="3795445" cy="783189"/>
            </a:xfrm>
            <a:prstGeom prst="roundRect">
              <a:avLst/>
            </a:prstGeom>
            <a:solidFill>
              <a:srgbClr val="FFFFFF"/>
            </a:solidFill>
            <a:ln w="381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algn="ctr"/>
              <a:r>
                <a:rPr lang="ru-RU" sz="2000" dirty="0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ФИЛЬТРАЦИЯ </a:t>
              </a:r>
            </a:p>
            <a:p>
              <a:pPr algn="ctr"/>
              <a:r>
                <a:rPr lang="ru-RU" sz="2000" dirty="0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(мельница роторно-струйная)</a:t>
              </a: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25035E74-9E16-4AF3-AEAE-FF07F50F5D29}"/>
                </a:ext>
              </a:extLst>
            </p:cNvPr>
            <p:cNvSpPr/>
            <p:nvPr/>
          </p:nvSpPr>
          <p:spPr>
            <a:xfrm>
              <a:off x="892670" y="2192715"/>
              <a:ext cx="3795445" cy="442670"/>
            </a:xfrm>
            <a:prstGeom prst="roundRect">
              <a:avLst/>
            </a:prstGeom>
            <a:solidFill>
              <a:srgbClr val="FFFFFF"/>
            </a:solidFill>
            <a:ln w="381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algn="ctr"/>
              <a:r>
                <a:rPr lang="ru-RU" sz="2000" dirty="0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ЛЕНТОЧНЫЙ ПИТАТЕЛЬ</a:t>
              </a:r>
            </a:p>
          </p:txBody>
        </p:sp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E25E5EC6-3C67-43C1-946C-702A5F634A21}"/>
                </a:ext>
              </a:extLst>
            </p:cNvPr>
            <p:cNvSpPr/>
            <p:nvPr/>
          </p:nvSpPr>
          <p:spPr>
            <a:xfrm>
              <a:off x="883553" y="2962112"/>
              <a:ext cx="3795445" cy="442670"/>
            </a:xfrm>
            <a:prstGeom prst="roundRect">
              <a:avLst/>
            </a:prstGeom>
            <a:solidFill>
              <a:srgbClr val="FFFFFF"/>
            </a:solidFill>
            <a:ln w="381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algn="ctr"/>
              <a:r>
                <a:rPr lang="ru-RU" sz="2000" dirty="0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ПЕЧЬ СУШИЛКА</a:t>
              </a:r>
            </a:p>
          </p:txBody>
        </p:sp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4939D527-8FE7-4768-8AEE-E62A86D4002D}"/>
                </a:ext>
              </a:extLst>
            </p:cNvPr>
            <p:cNvSpPr/>
            <p:nvPr/>
          </p:nvSpPr>
          <p:spPr>
            <a:xfrm>
              <a:off x="897984" y="3757062"/>
              <a:ext cx="3795445" cy="442670"/>
            </a:xfrm>
            <a:prstGeom prst="roundRect">
              <a:avLst/>
            </a:prstGeom>
            <a:solidFill>
              <a:srgbClr val="FFFFFF"/>
            </a:solidFill>
            <a:ln w="381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algn="ctr"/>
              <a:r>
                <a:rPr lang="ru-RU" sz="2000" dirty="0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ШНЕКОВЫЙ ХОЛОДИЛЬНИК</a:t>
              </a:r>
            </a:p>
          </p:txBody>
        </p:sp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621F7311-0411-412E-AF50-5B974344D62A}"/>
                </a:ext>
              </a:extLst>
            </p:cNvPr>
            <p:cNvSpPr/>
            <p:nvPr/>
          </p:nvSpPr>
          <p:spPr>
            <a:xfrm>
              <a:off x="892671" y="4740397"/>
              <a:ext cx="3795445" cy="783189"/>
            </a:xfrm>
            <a:prstGeom prst="roundRect">
              <a:avLst/>
            </a:prstGeom>
            <a:solidFill>
              <a:srgbClr val="FFFFFF"/>
            </a:solidFill>
            <a:ln w="381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algn="ctr"/>
              <a:r>
                <a:rPr lang="ru-RU" sz="2000" dirty="0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ЭКСТРАКТОР (экстрагирование водно-спиртовым раствором)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63331A4-533C-4F2F-ADBD-45DF8AFA613A}"/>
                </a:ext>
              </a:extLst>
            </p:cNvPr>
            <p:cNvSpPr txBox="1"/>
            <p:nvPr/>
          </p:nvSpPr>
          <p:spPr>
            <a:xfrm>
              <a:off x="2063598" y="1640133"/>
              <a:ext cx="428169" cy="46166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>
              <a:softEdge rad="6350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ТС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43022DF-A195-4BC5-9A98-372F57CBE2E8}"/>
                </a:ext>
              </a:extLst>
            </p:cNvPr>
            <p:cNvSpPr txBox="1"/>
            <p:nvPr/>
          </p:nvSpPr>
          <p:spPr>
            <a:xfrm>
              <a:off x="2074235" y="4260447"/>
              <a:ext cx="428169" cy="46166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>
              <a:softEdge rad="6350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ТС</a:t>
              </a:r>
            </a:p>
          </p:txBody>
        </p:sp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7F37B316-E4C2-4726-BC00-24E19E967586}"/>
                </a:ext>
              </a:extLst>
            </p:cNvPr>
            <p:cNvSpPr/>
            <p:nvPr/>
          </p:nvSpPr>
          <p:spPr>
            <a:xfrm>
              <a:off x="5394472" y="5476326"/>
              <a:ext cx="3090834" cy="442670"/>
            </a:xfrm>
            <a:prstGeom prst="roundRect">
              <a:avLst/>
            </a:prstGeom>
            <a:solidFill>
              <a:srgbClr val="FFFFFF"/>
            </a:solidFill>
            <a:ln w="381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algn="ctr"/>
              <a:r>
                <a:rPr lang="ru-RU" sz="2000" dirty="0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ВЫЖИМКИ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B33D54A8-0101-43E3-8DEB-D83FE0ADD350}"/>
                </a:ext>
              </a:extLst>
            </p:cNvPr>
            <p:cNvSpPr/>
            <p:nvPr/>
          </p:nvSpPr>
          <p:spPr>
            <a:xfrm>
              <a:off x="5394472" y="3168760"/>
              <a:ext cx="3090834" cy="783189"/>
            </a:xfrm>
            <a:prstGeom prst="roundRect">
              <a:avLst/>
            </a:prstGeom>
            <a:solidFill>
              <a:srgbClr val="FFFFFF"/>
            </a:solidFill>
            <a:ln w="381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algn="ctr"/>
              <a:r>
                <a:rPr lang="ru-RU" sz="2000" dirty="0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ФИЛЬТРАЦИЯ 2 (мельница роторно-струйная)</a:t>
              </a: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701A4B68-6631-4B52-B8A3-8CCD3E4D1F63}"/>
                </a:ext>
              </a:extLst>
            </p:cNvPr>
            <p:cNvSpPr/>
            <p:nvPr/>
          </p:nvSpPr>
          <p:spPr>
            <a:xfrm>
              <a:off x="8927709" y="3164394"/>
              <a:ext cx="3090834" cy="442670"/>
            </a:xfrm>
            <a:prstGeom prst="roundRect">
              <a:avLst/>
            </a:prstGeom>
            <a:solidFill>
              <a:srgbClr val="FFFFFF"/>
            </a:solidFill>
            <a:ln w="381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algn="ctr"/>
              <a:r>
                <a:rPr lang="ru-RU" sz="2000" dirty="0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СГУЩЕНИЕ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94676BC9-BEA2-4298-893C-904A48D2CAD8}"/>
                </a:ext>
              </a:extLst>
            </p:cNvPr>
            <p:cNvSpPr/>
            <p:nvPr/>
          </p:nvSpPr>
          <p:spPr>
            <a:xfrm>
              <a:off x="5272169" y="783426"/>
              <a:ext cx="3090834" cy="442670"/>
            </a:xfrm>
            <a:prstGeom prst="roundRect">
              <a:avLst/>
            </a:prstGeom>
            <a:solidFill>
              <a:srgbClr val="FFFFFF"/>
            </a:solidFill>
            <a:ln w="381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algn="ctr"/>
              <a:r>
                <a:rPr lang="ru-RU" sz="2000" dirty="0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СКЛАД СЫРЬЯ 2</a:t>
              </a:r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E3C36797-DA0A-49D5-9BB7-F612A305A722}"/>
                </a:ext>
              </a:extLst>
            </p:cNvPr>
            <p:cNvSpPr/>
            <p:nvPr/>
          </p:nvSpPr>
          <p:spPr>
            <a:xfrm>
              <a:off x="5315838" y="1789071"/>
              <a:ext cx="3090834" cy="944368"/>
            </a:xfrm>
            <a:prstGeom prst="roundRect">
              <a:avLst/>
            </a:prstGeom>
            <a:solidFill>
              <a:srgbClr val="FFFFFF"/>
            </a:solidFill>
            <a:ln w="381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dirty="0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ОКРАШИВАЮЩИЙ ЭКСТРАКТ 3</a:t>
              </a:r>
            </a:p>
          </p:txBody>
        </p:sp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7623D1E3-ECB1-4090-80CB-03DFF50FC714}"/>
                </a:ext>
              </a:extLst>
            </p:cNvPr>
            <p:cNvSpPr/>
            <p:nvPr/>
          </p:nvSpPr>
          <p:spPr>
            <a:xfrm>
              <a:off x="8918703" y="1809289"/>
              <a:ext cx="3090834" cy="783189"/>
            </a:xfrm>
            <a:prstGeom prst="roundRect">
              <a:avLst/>
            </a:prstGeom>
            <a:solidFill>
              <a:srgbClr val="FFFFFF"/>
            </a:solidFill>
            <a:ln w="381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algn="ctr"/>
              <a:r>
                <a:rPr lang="ru-RU" sz="2000" dirty="0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ОТОГНАННЫЙ СПИРТ (этанол)</a:t>
              </a:r>
            </a:p>
          </p:txBody>
        </p:sp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id="{23BEFBB0-244F-4F21-9497-D8A1E6FEBA64}"/>
                </a:ext>
              </a:extLst>
            </p:cNvPr>
            <p:cNvSpPr/>
            <p:nvPr/>
          </p:nvSpPr>
          <p:spPr>
            <a:xfrm>
              <a:off x="8932237" y="4300408"/>
              <a:ext cx="3090834" cy="783189"/>
            </a:xfrm>
            <a:prstGeom prst="roundRect">
              <a:avLst/>
            </a:prstGeom>
            <a:solidFill>
              <a:srgbClr val="FFFFFF"/>
            </a:solidFill>
            <a:ln w="381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2000" dirty="0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ОКРАШИВАЮЩИЙ ЭКСТРАКТ (1+2)</a:t>
              </a:r>
              <a:endPara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endParaRPr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97F88610-AB77-445E-91C1-134149CE62DD}"/>
                </a:ext>
              </a:extLst>
            </p:cNvPr>
            <p:cNvSpPr/>
            <p:nvPr/>
          </p:nvSpPr>
          <p:spPr>
            <a:xfrm>
              <a:off x="8927709" y="5658016"/>
              <a:ext cx="3090834" cy="783189"/>
            </a:xfrm>
            <a:prstGeom prst="roundRect">
              <a:avLst/>
            </a:prstGeom>
            <a:solidFill>
              <a:srgbClr val="FFFFFF"/>
            </a:solidFill>
            <a:ln w="381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2000" dirty="0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ОКРАШИВАЮЩИЙ ЭКСТРАКТ 1</a:t>
              </a:r>
              <a:endPara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endParaRP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607BA028-F86F-41A1-ABFF-F96F7C10796F}"/>
                </a:ext>
              </a:extLst>
            </p:cNvPr>
            <p:cNvSpPr/>
            <p:nvPr/>
          </p:nvSpPr>
          <p:spPr>
            <a:xfrm>
              <a:off x="5229944" y="4330513"/>
              <a:ext cx="3444228" cy="783189"/>
            </a:xfrm>
            <a:prstGeom prst="roundRect">
              <a:avLst/>
            </a:prstGeom>
            <a:solidFill>
              <a:srgbClr val="FFFFFF"/>
            </a:solidFill>
            <a:ln w="381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algn="ctr"/>
              <a:r>
                <a:rPr lang="ru-RU" sz="2000" dirty="0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ЭКСТРАКТОР (</a:t>
              </a:r>
              <a:r>
                <a:rPr lang="ru-RU" sz="2000" dirty="0" err="1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экстрагироание</a:t>
              </a:r>
              <a:r>
                <a:rPr lang="ru-RU" sz="2000" dirty="0"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2000" dirty="0">
                  <a:effectLst/>
                  <a:latin typeface="Gilroy-Light"/>
                  <a:ea typeface="Calibri" panose="020F0502020204030204" pitchFamily="34" charset="0"/>
                  <a:cs typeface="Times New Roman" panose="02020603050405020304" pitchFamily="18" charset="0"/>
                </a:rPr>
                <a:t>водным раствором)</a:t>
              </a:r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085B01F4-7D88-44D4-8C51-76EAFB3CC729}"/>
                </a:ext>
              </a:extLst>
            </p:cNvPr>
            <p:cNvSpPr/>
            <p:nvPr/>
          </p:nvSpPr>
          <p:spPr>
            <a:xfrm>
              <a:off x="2624903" y="1632082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E2F081AD-82FF-4F7F-9442-90DBAE2C5DE7}"/>
                </a:ext>
              </a:extLst>
            </p:cNvPr>
            <p:cNvSpPr/>
            <p:nvPr/>
          </p:nvSpPr>
          <p:spPr>
            <a:xfrm>
              <a:off x="2624903" y="1905016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0D9007CE-E90D-4707-B121-BFE26F8C5B62}"/>
                </a:ext>
              </a:extLst>
            </p:cNvPr>
            <p:cNvSpPr/>
            <p:nvPr/>
          </p:nvSpPr>
          <p:spPr>
            <a:xfrm>
              <a:off x="2615707" y="2705995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5" name="Овал 64">
              <a:extLst>
                <a:ext uri="{FF2B5EF4-FFF2-40B4-BE49-F238E27FC236}">
                  <a16:creationId xmlns:a16="http://schemas.microsoft.com/office/drawing/2014/main" id="{02C8589B-0C8E-41B2-AED6-E4F4D87BAE3B}"/>
                </a:ext>
              </a:extLst>
            </p:cNvPr>
            <p:cNvSpPr/>
            <p:nvPr/>
          </p:nvSpPr>
          <p:spPr>
            <a:xfrm>
              <a:off x="2624903" y="3493447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6" name="Овал 65">
              <a:extLst>
                <a:ext uri="{FF2B5EF4-FFF2-40B4-BE49-F238E27FC236}">
                  <a16:creationId xmlns:a16="http://schemas.microsoft.com/office/drawing/2014/main" id="{7F419833-F0A9-4F69-B5EE-F43EA81B0604}"/>
                </a:ext>
              </a:extLst>
            </p:cNvPr>
            <p:cNvSpPr/>
            <p:nvPr/>
          </p:nvSpPr>
          <p:spPr>
            <a:xfrm>
              <a:off x="2624903" y="4251699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BF8EA591-C958-4367-8A2E-B0772B6676DA}"/>
                </a:ext>
              </a:extLst>
            </p:cNvPr>
            <p:cNvSpPr/>
            <p:nvPr/>
          </p:nvSpPr>
          <p:spPr>
            <a:xfrm>
              <a:off x="2618288" y="4487312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15A33A13-FC3F-41EA-981F-81BD73367216}"/>
                </a:ext>
              </a:extLst>
            </p:cNvPr>
            <p:cNvSpPr/>
            <p:nvPr/>
          </p:nvSpPr>
          <p:spPr>
            <a:xfrm>
              <a:off x="2610392" y="5590651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97FB0F54-F568-403B-957D-68CCC65B9699}"/>
                </a:ext>
              </a:extLst>
            </p:cNvPr>
            <p:cNvSpPr/>
            <p:nvPr/>
          </p:nvSpPr>
          <p:spPr>
            <a:xfrm>
              <a:off x="5135839" y="6236651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id="{350FE252-E459-49BE-B84F-92FE218EF2DB}"/>
                </a:ext>
              </a:extLst>
            </p:cNvPr>
            <p:cNvSpPr/>
            <p:nvPr/>
          </p:nvSpPr>
          <p:spPr>
            <a:xfrm>
              <a:off x="5490221" y="6236651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FDA535F6-580F-43F8-B456-C29AE8A2A648}"/>
                </a:ext>
              </a:extLst>
            </p:cNvPr>
            <p:cNvSpPr/>
            <p:nvPr/>
          </p:nvSpPr>
          <p:spPr>
            <a:xfrm>
              <a:off x="5836875" y="6236651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CDAA1A6F-0621-4D34-BA12-37C7BA054AE0}"/>
                </a:ext>
              </a:extLst>
            </p:cNvPr>
            <p:cNvSpPr/>
            <p:nvPr/>
          </p:nvSpPr>
          <p:spPr>
            <a:xfrm>
              <a:off x="6191257" y="6235206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3" name="Овал 72">
              <a:extLst>
                <a:ext uri="{FF2B5EF4-FFF2-40B4-BE49-F238E27FC236}">
                  <a16:creationId xmlns:a16="http://schemas.microsoft.com/office/drawing/2014/main" id="{E1DED540-FBCC-42E8-9293-DFCA723C65D7}"/>
                </a:ext>
              </a:extLst>
            </p:cNvPr>
            <p:cNvSpPr/>
            <p:nvPr/>
          </p:nvSpPr>
          <p:spPr>
            <a:xfrm>
              <a:off x="6517342" y="6231256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CF5EE0A2-097B-4B18-A244-14E4EF658FE8}"/>
                </a:ext>
              </a:extLst>
            </p:cNvPr>
            <p:cNvSpPr/>
            <p:nvPr/>
          </p:nvSpPr>
          <p:spPr>
            <a:xfrm>
              <a:off x="6862058" y="6231256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C49B8308-2F55-406E-AEDE-195A01557971}"/>
                </a:ext>
              </a:extLst>
            </p:cNvPr>
            <p:cNvSpPr/>
            <p:nvPr/>
          </p:nvSpPr>
          <p:spPr>
            <a:xfrm>
              <a:off x="4781457" y="6236651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025A1602-41C9-4492-9DF3-77DC948AE6E7}"/>
                </a:ext>
              </a:extLst>
            </p:cNvPr>
            <p:cNvSpPr/>
            <p:nvPr/>
          </p:nvSpPr>
          <p:spPr>
            <a:xfrm>
              <a:off x="7208965" y="6231256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7" name="Овал 76">
              <a:extLst>
                <a:ext uri="{FF2B5EF4-FFF2-40B4-BE49-F238E27FC236}">
                  <a16:creationId xmlns:a16="http://schemas.microsoft.com/office/drawing/2014/main" id="{B0C85457-82B9-4059-8F66-0D67AE5B1CD2}"/>
                </a:ext>
              </a:extLst>
            </p:cNvPr>
            <p:cNvSpPr/>
            <p:nvPr/>
          </p:nvSpPr>
          <p:spPr>
            <a:xfrm>
              <a:off x="7562255" y="6231256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8" name="Овал 77">
              <a:extLst>
                <a:ext uri="{FF2B5EF4-FFF2-40B4-BE49-F238E27FC236}">
                  <a16:creationId xmlns:a16="http://schemas.microsoft.com/office/drawing/2014/main" id="{05E28E3F-8F88-4AFD-A130-16ABEDBFB226}"/>
                </a:ext>
              </a:extLst>
            </p:cNvPr>
            <p:cNvSpPr/>
            <p:nvPr/>
          </p:nvSpPr>
          <p:spPr>
            <a:xfrm>
              <a:off x="7891692" y="6241351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9" name="Овал 78">
              <a:extLst>
                <a:ext uri="{FF2B5EF4-FFF2-40B4-BE49-F238E27FC236}">
                  <a16:creationId xmlns:a16="http://schemas.microsoft.com/office/drawing/2014/main" id="{1F923140-BF16-4E66-8451-9D8B63745124}"/>
                </a:ext>
              </a:extLst>
            </p:cNvPr>
            <p:cNvSpPr/>
            <p:nvPr/>
          </p:nvSpPr>
          <p:spPr>
            <a:xfrm>
              <a:off x="8226672" y="6241351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0" name="Овал 79">
              <a:extLst>
                <a:ext uri="{FF2B5EF4-FFF2-40B4-BE49-F238E27FC236}">
                  <a16:creationId xmlns:a16="http://schemas.microsoft.com/office/drawing/2014/main" id="{4E410A29-DB20-4451-8FF0-DB097C3A6815}"/>
                </a:ext>
              </a:extLst>
            </p:cNvPr>
            <p:cNvSpPr/>
            <p:nvPr/>
          </p:nvSpPr>
          <p:spPr>
            <a:xfrm>
              <a:off x="8580802" y="6231256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1" name="Овал 80">
              <a:extLst>
                <a:ext uri="{FF2B5EF4-FFF2-40B4-BE49-F238E27FC236}">
                  <a16:creationId xmlns:a16="http://schemas.microsoft.com/office/drawing/2014/main" id="{AE883CC3-E56C-4C63-A8F0-76EC9668F195}"/>
                </a:ext>
              </a:extLst>
            </p:cNvPr>
            <p:cNvSpPr/>
            <p:nvPr/>
          </p:nvSpPr>
          <p:spPr>
            <a:xfrm>
              <a:off x="10374120" y="5386326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2" name="Овал 81">
              <a:extLst>
                <a:ext uri="{FF2B5EF4-FFF2-40B4-BE49-F238E27FC236}">
                  <a16:creationId xmlns:a16="http://schemas.microsoft.com/office/drawing/2014/main" id="{06033D6F-5D28-472C-9ABA-ECCBE7816FDC}"/>
                </a:ext>
              </a:extLst>
            </p:cNvPr>
            <p:cNvSpPr/>
            <p:nvPr/>
          </p:nvSpPr>
          <p:spPr>
            <a:xfrm>
              <a:off x="10374120" y="5108625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id="{E8A0930C-7E23-4256-AAD4-AA8E36FFD414}"/>
                </a:ext>
              </a:extLst>
            </p:cNvPr>
            <p:cNvSpPr/>
            <p:nvPr/>
          </p:nvSpPr>
          <p:spPr>
            <a:xfrm>
              <a:off x="10374120" y="4007894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4" name="Овал 83">
              <a:extLst>
                <a:ext uri="{FF2B5EF4-FFF2-40B4-BE49-F238E27FC236}">
                  <a16:creationId xmlns:a16="http://schemas.microsoft.com/office/drawing/2014/main" id="{51893E41-649A-4567-B223-661101592C76}"/>
                </a:ext>
              </a:extLst>
            </p:cNvPr>
            <p:cNvSpPr/>
            <p:nvPr/>
          </p:nvSpPr>
          <p:spPr>
            <a:xfrm>
              <a:off x="10374120" y="3714273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5" name="Овал 84">
              <a:extLst>
                <a:ext uri="{FF2B5EF4-FFF2-40B4-BE49-F238E27FC236}">
                  <a16:creationId xmlns:a16="http://schemas.microsoft.com/office/drawing/2014/main" id="{A35ACB62-AFB1-489B-B40F-0A283515AAB7}"/>
                </a:ext>
              </a:extLst>
            </p:cNvPr>
            <p:cNvSpPr/>
            <p:nvPr/>
          </p:nvSpPr>
          <p:spPr>
            <a:xfrm>
              <a:off x="8542266" y="3899534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6" name="Овал 85">
              <a:extLst>
                <a:ext uri="{FF2B5EF4-FFF2-40B4-BE49-F238E27FC236}">
                  <a16:creationId xmlns:a16="http://schemas.microsoft.com/office/drawing/2014/main" id="{7961E7A5-B3AD-490E-9244-E5762D004D4B}"/>
                </a:ext>
              </a:extLst>
            </p:cNvPr>
            <p:cNvSpPr/>
            <p:nvPr/>
          </p:nvSpPr>
          <p:spPr>
            <a:xfrm>
              <a:off x="8752237" y="4065583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7" name="Овал 86">
              <a:extLst>
                <a:ext uri="{FF2B5EF4-FFF2-40B4-BE49-F238E27FC236}">
                  <a16:creationId xmlns:a16="http://schemas.microsoft.com/office/drawing/2014/main" id="{53F069E6-2692-4559-B179-6F25A3AE4DB3}"/>
                </a:ext>
              </a:extLst>
            </p:cNvPr>
            <p:cNvSpPr/>
            <p:nvPr/>
          </p:nvSpPr>
          <p:spPr>
            <a:xfrm>
              <a:off x="6849889" y="5985126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cxnSp>
          <p:nvCxnSpPr>
            <p:cNvPr id="61" name="Прямая со стрелкой 60">
              <a:extLst>
                <a:ext uri="{FF2B5EF4-FFF2-40B4-BE49-F238E27FC236}">
                  <a16:creationId xmlns:a16="http://schemas.microsoft.com/office/drawing/2014/main" id="{B1A6AAFA-BCE4-4ABE-A387-131B337380E8}"/>
                </a:ext>
              </a:extLst>
            </p:cNvPr>
            <p:cNvCxnSpPr>
              <a:cxnSpLocks/>
            </p:cNvCxnSpPr>
            <p:nvPr/>
          </p:nvCxnSpPr>
          <p:spPr>
            <a:xfrm>
              <a:off x="8527835" y="3670079"/>
              <a:ext cx="658514" cy="562533"/>
            </a:xfrm>
            <a:prstGeom prst="straightConnector1">
              <a:avLst/>
            </a:prstGeom>
            <a:noFill/>
            <a:ln w="25400" cap="flat">
              <a:solidFill>
                <a:srgbClr val="FBB3C1"/>
              </a:solidFill>
              <a:prstDash val="solid"/>
              <a:round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79EF614-2F53-49C5-9492-078EE4D7B4A9}"/>
                </a:ext>
              </a:extLst>
            </p:cNvPr>
            <p:cNvSpPr txBox="1"/>
            <p:nvPr/>
          </p:nvSpPr>
          <p:spPr>
            <a:xfrm>
              <a:off x="10661217" y="5155495"/>
              <a:ext cx="428169" cy="46166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>
              <a:softEdge rad="6350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ТС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EADC2E5-864A-45D0-814F-3FCE4CED2D84}"/>
                </a:ext>
              </a:extLst>
            </p:cNvPr>
            <p:cNvSpPr txBox="1"/>
            <p:nvPr/>
          </p:nvSpPr>
          <p:spPr>
            <a:xfrm>
              <a:off x="8702942" y="3628858"/>
              <a:ext cx="428169" cy="46166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>
              <a:softEdge rad="6350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ТС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5FB2B63-14A1-4404-827C-69D61DA3A675}"/>
                </a:ext>
              </a:extLst>
            </p:cNvPr>
            <p:cNvSpPr txBox="1"/>
            <p:nvPr/>
          </p:nvSpPr>
          <p:spPr>
            <a:xfrm>
              <a:off x="10657612" y="3745624"/>
              <a:ext cx="428169" cy="46166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>
              <a:softEdge rad="6350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ТС</a:t>
              </a:r>
            </a:p>
          </p:txBody>
        </p:sp>
        <p:sp>
          <p:nvSpPr>
            <p:cNvPr id="100" name="Овал 99">
              <a:extLst>
                <a:ext uri="{FF2B5EF4-FFF2-40B4-BE49-F238E27FC236}">
                  <a16:creationId xmlns:a16="http://schemas.microsoft.com/office/drawing/2014/main" id="{4411153F-4493-4DDF-8B0B-D95C4BBC9091}"/>
                </a:ext>
              </a:extLst>
            </p:cNvPr>
            <p:cNvSpPr/>
            <p:nvPr/>
          </p:nvSpPr>
          <p:spPr>
            <a:xfrm>
              <a:off x="6859139" y="1281018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1" name="Овал 100">
              <a:extLst>
                <a:ext uri="{FF2B5EF4-FFF2-40B4-BE49-F238E27FC236}">
                  <a16:creationId xmlns:a16="http://schemas.microsoft.com/office/drawing/2014/main" id="{1C2E4E1F-5514-45E8-902F-2EE1A4010791}"/>
                </a:ext>
              </a:extLst>
            </p:cNvPr>
            <p:cNvSpPr/>
            <p:nvPr/>
          </p:nvSpPr>
          <p:spPr>
            <a:xfrm>
              <a:off x="6859139" y="1536374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2" name="Овал 101">
              <a:extLst>
                <a:ext uri="{FF2B5EF4-FFF2-40B4-BE49-F238E27FC236}">
                  <a16:creationId xmlns:a16="http://schemas.microsoft.com/office/drawing/2014/main" id="{4722F922-9F99-4CC3-B2FC-D1B80D67E7FF}"/>
                </a:ext>
              </a:extLst>
            </p:cNvPr>
            <p:cNvSpPr/>
            <p:nvPr/>
          </p:nvSpPr>
          <p:spPr>
            <a:xfrm>
              <a:off x="10383126" y="2622188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3" name="Овал 102">
              <a:extLst>
                <a:ext uri="{FF2B5EF4-FFF2-40B4-BE49-F238E27FC236}">
                  <a16:creationId xmlns:a16="http://schemas.microsoft.com/office/drawing/2014/main" id="{15E084B6-DA2E-4040-BC80-54DD4E2A00C3}"/>
                </a:ext>
              </a:extLst>
            </p:cNvPr>
            <p:cNvSpPr/>
            <p:nvPr/>
          </p:nvSpPr>
          <p:spPr>
            <a:xfrm>
              <a:off x="10374120" y="2912496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5" name="Овал 104">
              <a:extLst>
                <a:ext uri="{FF2B5EF4-FFF2-40B4-BE49-F238E27FC236}">
                  <a16:creationId xmlns:a16="http://schemas.microsoft.com/office/drawing/2014/main" id="{3DB25C9E-3CAA-41E6-9DCB-8528339F2297}"/>
                </a:ext>
              </a:extLst>
            </p:cNvPr>
            <p:cNvSpPr/>
            <p:nvPr/>
          </p:nvSpPr>
          <p:spPr>
            <a:xfrm>
              <a:off x="8311405" y="2626136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6" name="Овал 105">
              <a:extLst>
                <a:ext uri="{FF2B5EF4-FFF2-40B4-BE49-F238E27FC236}">
                  <a16:creationId xmlns:a16="http://schemas.microsoft.com/office/drawing/2014/main" id="{AB216ECB-852F-4C87-9550-67A08899C582}"/>
                </a:ext>
              </a:extLst>
            </p:cNvPr>
            <p:cNvSpPr/>
            <p:nvPr/>
          </p:nvSpPr>
          <p:spPr>
            <a:xfrm>
              <a:off x="8524692" y="2795995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7" name="Овал 106">
              <a:extLst>
                <a:ext uri="{FF2B5EF4-FFF2-40B4-BE49-F238E27FC236}">
                  <a16:creationId xmlns:a16="http://schemas.microsoft.com/office/drawing/2014/main" id="{19F05383-A7A4-4194-905A-9E82E57254AE}"/>
                </a:ext>
              </a:extLst>
            </p:cNvPr>
            <p:cNvSpPr/>
            <p:nvPr/>
          </p:nvSpPr>
          <p:spPr>
            <a:xfrm>
              <a:off x="8734574" y="2956218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8" name="Овал 107">
              <a:extLst>
                <a:ext uri="{FF2B5EF4-FFF2-40B4-BE49-F238E27FC236}">
                  <a16:creationId xmlns:a16="http://schemas.microsoft.com/office/drawing/2014/main" id="{B8EF3486-4424-49CB-B33D-EA7720FABCCD}"/>
                </a:ext>
              </a:extLst>
            </p:cNvPr>
            <p:cNvSpPr/>
            <p:nvPr/>
          </p:nvSpPr>
          <p:spPr>
            <a:xfrm>
              <a:off x="2615706" y="828489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9C5C676-54DE-4586-AAC4-02EB444E2BC5}"/>
                </a:ext>
              </a:extLst>
            </p:cNvPr>
            <p:cNvSpPr txBox="1"/>
            <p:nvPr/>
          </p:nvSpPr>
          <p:spPr>
            <a:xfrm>
              <a:off x="6393257" y="1305543"/>
              <a:ext cx="428169" cy="46166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>
              <a:softEdge rad="6350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ТС</a:t>
              </a:r>
            </a:p>
          </p:txBody>
        </p:sp>
        <p:cxnSp>
          <p:nvCxnSpPr>
            <p:cNvPr id="91" name="Прямая со стрелкой 90">
              <a:extLst>
                <a:ext uri="{FF2B5EF4-FFF2-40B4-BE49-F238E27FC236}">
                  <a16:creationId xmlns:a16="http://schemas.microsoft.com/office/drawing/2014/main" id="{1FAD0096-9082-4443-B776-151E4C5DFB3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85306" y="2515169"/>
              <a:ext cx="701044" cy="577328"/>
            </a:xfrm>
            <a:prstGeom prst="straightConnector1">
              <a:avLst/>
            </a:prstGeom>
            <a:noFill/>
            <a:ln w="25400" cap="flat">
              <a:solidFill>
                <a:srgbClr val="FBB3C1"/>
              </a:solidFill>
              <a:prstDash val="solid"/>
              <a:round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14" name="Овал 113">
              <a:extLst>
                <a:ext uri="{FF2B5EF4-FFF2-40B4-BE49-F238E27FC236}">
                  <a16:creationId xmlns:a16="http://schemas.microsoft.com/office/drawing/2014/main" id="{26787CAB-EBF9-4D46-80FD-98C5158E2243}"/>
                </a:ext>
              </a:extLst>
            </p:cNvPr>
            <p:cNvSpPr/>
            <p:nvPr/>
          </p:nvSpPr>
          <p:spPr>
            <a:xfrm>
              <a:off x="6862058" y="5198625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5" name="Овал 114">
              <a:extLst>
                <a:ext uri="{FF2B5EF4-FFF2-40B4-BE49-F238E27FC236}">
                  <a16:creationId xmlns:a16="http://schemas.microsoft.com/office/drawing/2014/main" id="{23D796D2-9BB7-4F95-A973-EA1BFBA3AB02}"/>
                </a:ext>
              </a:extLst>
            </p:cNvPr>
            <p:cNvSpPr/>
            <p:nvPr/>
          </p:nvSpPr>
          <p:spPr>
            <a:xfrm>
              <a:off x="6849889" y="4049650"/>
              <a:ext cx="180000" cy="180000"/>
            </a:xfrm>
            <a:prstGeom prst="ellipse">
              <a:avLst/>
            </a:prstGeom>
            <a:solidFill>
              <a:srgbClr val="FBB3C1"/>
            </a:solidFill>
            <a:ln w="25400" cap="flat">
              <a:solidFill>
                <a:srgbClr val="FBB3C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603987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 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8259367" y="46641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НАША КОМАНДА</a:t>
            </a:r>
            <a:endParaRPr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F0186B-0614-496D-B334-3BB35D7A68EA}"/>
              </a:ext>
            </a:extLst>
          </p:cNvPr>
          <p:cNvSpPr txBox="1"/>
          <p:nvPr/>
        </p:nvSpPr>
        <p:spPr>
          <a:xfrm>
            <a:off x="4691601" y="2705863"/>
            <a:ext cx="2433637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Gilroy-Light"/>
              </a:rPr>
              <a:t>Русанова Диана </a:t>
            </a:r>
          </a:p>
          <a:p>
            <a:pPr algn="ctr"/>
            <a:r>
              <a:rPr lang="ru-RU" sz="1800" dirty="0">
                <a:latin typeface="Gilroy-Light"/>
              </a:rPr>
              <a:t>лидер, </a:t>
            </a:r>
            <a:r>
              <a:rPr lang="ru-RU" dirty="0">
                <a:latin typeface="Gilroy-Light"/>
              </a:rPr>
              <a:t>технолог</a:t>
            </a:r>
            <a:r>
              <a:rPr lang="ru-RU" sz="1800" dirty="0">
                <a:latin typeface="Gilroy-Light"/>
              </a:rPr>
              <a:t>, </a:t>
            </a:r>
          </a:p>
          <a:p>
            <a:pPr algn="ctr"/>
            <a:r>
              <a:rPr lang="ru-RU" sz="1800" dirty="0">
                <a:latin typeface="Gilroy-Light"/>
              </a:rPr>
              <a:t>генератор идей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F41A9C-851F-4D64-B48B-03F79DA957AF}"/>
              </a:ext>
            </a:extLst>
          </p:cNvPr>
          <p:cNvSpPr txBox="1"/>
          <p:nvPr/>
        </p:nvSpPr>
        <p:spPr>
          <a:xfrm>
            <a:off x="18533" y="4488237"/>
            <a:ext cx="2643187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CAF17"/>
                </a:solidFill>
                <a:latin typeface="Gilroy-Light"/>
              </a:rPr>
              <a:t>Катанаева Мария</a:t>
            </a:r>
          </a:p>
          <a:p>
            <a:pPr algn="ctr"/>
            <a:r>
              <a:rPr lang="ru-RU" sz="1800" dirty="0">
                <a:latin typeface="Gilroy-Light"/>
              </a:rPr>
              <a:t> мастер презентации, дизайнер, советник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85676C-A4FF-4B75-8DE0-4848EF2E6852}"/>
              </a:ext>
            </a:extLst>
          </p:cNvPr>
          <p:cNvSpPr txBox="1"/>
          <p:nvPr/>
        </p:nvSpPr>
        <p:spPr>
          <a:xfrm>
            <a:off x="9262072" y="4555913"/>
            <a:ext cx="2929928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BB3C1"/>
                </a:solidFill>
                <a:latin typeface="Gilroy-Light"/>
              </a:rPr>
              <a:t>Нестеренко Мария</a:t>
            </a:r>
            <a:r>
              <a:rPr lang="ru-RU" sz="2400" dirty="0">
                <a:solidFill>
                  <a:srgbClr val="FBB3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Light"/>
              </a:rPr>
              <a:t> </a:t>
            </a:r>
            <a:endParaRPr lang="ru-RU" dirty="0">
              <a:solidFill>
                <a:srgbClr val="FBB3C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Light"/>
            </a:endParaRPr>
          </a:p>
          <a:p>
            <a:pPr algn="ctr"/>
            <a:r>
              <a:rPr lang="ru-RU" sz="1800" dirty="0">
                <a:latin typeface="Gilroy-Light"/>
              </a:rPr>
              <a:t>маркетолог, экономист, специалист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770D39-07F1-470A-AFE4-EE757641D846}"/>
              </a:ext>
            </a:extLst>
          </p:cNvPr>
          <p:cNvSpPr txBox="1"/>
          <p:nvPr/>
        </p:nvSpPr>
        <p:spPr>
          <a:xfrm>
            <a:off x="4959946" y="5724373"/>
            <a:ext cx="6105524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B5D8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Light"/>
              </a:rPr>
              <a:t>Волковская Алина </a:t>
            </a:r>
          </a:p>
          <a:p>
            <a:pPr algn="ctr"/>
            <a:r>
              <a:rPr lang="ru-RU" sz="1800" dirty="0">
                <a:latin typeface="Gilroy-Light"/>
              </a:rPr>
              <a:t>аналитик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0359A6-7C47-4B73-B763-5E84AEDD304A}"/>
              </a:ext>
            </a:extLst>
          </p:cNvPr>
          <p:cNvSpPr txBox="1"/>
          <p:nvPr/>
        </p:nvSpPr>
        <p:spPr>
          <a:xfrm>
            <a:off x="2409034" y="5671334"/>
            <a:ext cx="2886075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9F00FF"/>
                </a:solidFill>
                <a:latin typeface="Gilroy-Light"/>
              </a:rPr>
              <a:t>Байталжи</a:t>
            </a:r>
            <a:r>
              <a:rPr lang="ru-RU" sz="2400" dirty="0">
                <a:solidFill>
                  <a:srgbClr val="9F00FF"/>
                </a:solidFill>
                <a:latin typeface="Gilroy-Light"/>
              </a:rPr>
              <a:t> Ксения </a:t>
            </a:r>
            <a:endParaRPr lang="ru-RU" dirty="0">
              <a:solidFill>
                <a:srgbClr val="9F00FF"/>
              </a:solidFill>
              <a:latin typeface="Gilroy-Light"/>
            </a:endParaRPr>
          </a:p>
          <a:p>
            <a:pPr algn="ctr"/>
            <a:r>
              <a:rPr lang="ru-RU" sz="1800" dirty="0">
                <a:latin typeface="Gilroy-Light"/>
              </a:rPr>
              <a:t>маркетолог, копирайтер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D682F37-04DF-4339-9BFB-CEB24F870A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13" t="22371" r="35520" b="30709"/>
          <a:stretch/>
        </p:blipFill>
        <p:spPr>
          <a:xfrm>
            <a:off x="6763344" y="3188045"/>
            <a:ext cx="2498728" cy="2536328"/>
          </a:xfrm>
          <a:prstGeom prst="ellipse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0A895B6-7F54-4640-B3C7-0FE289F4D0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0912" t="30337" r="-2276" b="5995"/>
          <a:stretch/>
        </p:blipFill>
        <p:spPr>
          <a:xfrm>
            <a:off x="4518027" y="49857"/>
            <a:ext cx="2607211" cy="2607211"/>
          </a:xfrm>
          <a:prstGeom prst="ellipse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75B15BF-DEEB-4FDE-9064-14205EFF6D2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81" b="96797" l="313" r="99896">
                        <a14:foregroundMark x1="21064" y1="79844" x2="21064" y2="79844"/>
                        <a14:foregroundMark x1="19499" y1="80078" x2="26069" y2="95000"/>
                        <a14:foregroundMark x1="26069" y1="95000" x2="33785" y2="95234"/>
                        <a14:foregroundMark x1="313" y1="76328" x2="23462" y2="69375"/>
                        <a14:foregroundMark x1="2294" y1="89531" x2="38478" y2="92188"/>
                        <a14:foregroundMark x1="38478" y1="92188" x2="73931" y2="91172"/>
                        <a14:foregroundMark x1="8238" y1="98203" x2="86757" y2="96797"/>
                        <a14:foregroundMark x1="86757" y1="96797" x2="86966" y2="96797"/>
                        <a14:foregroundMark x1="96767" y1="97578" x2="94265" y2="71016"/>
                        <a14:foregroundMark x1="94265" y1="71016" x2="93743" y2="70625"/>
                        <a14:foregroundMark x1="89051" y1="67891" x2="99896" y2="79531"/>
                        <a14:foregroundMark x1="99896" y1="79531" x2="99896" y2="86250"/>
                        <a14:foregroundMark x1="84672" y1="67734" x2="98749" y2="69063"/>
                        <a14:foregroundMark x1="87174" y1="67500" x2="99791" y2="67734"/>
                        <a14:foregroundMark x1="38790" y1="9844" x2="54327" y2="8281"/>
                        <a14:backgroundMark x1="4380" y1="39922" x2="8029" y2="66484"/>
                        <a14:backgroundMark x1="8029" y1="66484" x2="8029" y2="66484"/>
                        <a14:backgroundMark x1="521" y1="50781" x2="1877" y2="71563"/>
                        <a14:backgroundMark x1="70699" y1="62891" x2="91137" y2="62734"/>
                        <a14:backgroundMark x1="91137" y1="62734" x2="91241" y2="49453"/>
                        <a14:backgroundMark x1="91241" y1="49453" x2="84672" y2="38828"/>
                        <a14:backgroundMark x1="84672" y1="38828" x2="84672" y2="38438"/>
                      </a14:backgroundRemoval>
                    </a14:imgEffect>
                  </a14:imgLayer>
                </a14:imgProps>
              </a:ext>
            </a:extLst>
          </a:blip>
          <a:srcRect l="-20063" t="393" r="-19752" b="1575"/>
          <a:stretch/>
        </p:blipFill>
        <p:spPr>
          <a:xfrm>
            <a:off x="9358582" y="1929064"/>
            <a:ext cx="2736908" cy="2561341"/>
          </a:xfrm>
          <a:prstGeom prst="ellipse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A8BD1962-E4FB-487C-9C12-A6137C8537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085" b="52261" l="22530" r="62451">
                        <a14:foregroundMark x1="41897" y1="15196" x2="49209" y2="15196"/>
                        <a14:foregroundMark x1="43577" y1="14307" x2="45652" y2="14085"/>
                        <a14:foregroundMark x1="22628" y1="37287" x2="38439" y2="43069"/>
                        <a14:foregroundMark x1="38439" y1="43069" x2="49901" y2="43662"/>
                        <a14:foregroundMark x1="49901" y1="43662" x2="60672" y2="39511"/>
                        <a14:foregroundMark x1="60672" y1="39511" x2="50296" y2="34841"/>
                        <a14:foregroundMark x1="50296" y1="34841" x2="48320" y2="32172"/>
                        <a14:foregroundMark x1="22628" y1="38621" x2="29447" y2="46701"/>
                        <a14:foregroundMark x1="29447" y1="46701" x2="45059" y2="46924"/>
                        <a14:foregroundMark x1="45059" y1="46924" x2="57115" y2="46701"/>
                        <a14:foregroundMark x1="57115" y1="46701" x2="29447" y2="45589"/>
                        <a14:foregroundMark x1="29447" y1="45589" x2="25296" y2="43810"/>
                        <a14:foregroundMark x1="22332" y1="46256" x2="55336" y2="47072"/>
                        <a14:foregroundMark x1="55336" y1="47072" x2="40020" y2="50334"/>
                        <a14:foregroundMark x1="40020" y1="50334" x2="46542" y2="44255"/>
                        <a14:foregroundMark x1="46542" y1="44255" x2="46542" y2="44255"/>
                        <a14:foregroundMark x1="58004" y1="52261" x2="58399" y2="44700"/>
                        <a14:foregroundMark x1="58399" y1="44700" x2="58004" y2="449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70" t="11762" r="32724" b="52670"/>
          <a:stretch/>
        </p:blipFill>
        <p:spPr bwMode="auto">
          <a:xfrm>
            <a:off x="-18522" y="1863873"/>
            <a:ext cx="2592336" cy="259233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D16AADF-E02A-4D60-B310-61CA89C50B1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8121" t="29226" r="19518" b="42544"/>
          <a:stretch/>
        </p:blipFill>
        <p:spPr>
          <a:xfrm>
            <a:off x="2604740" y="3143303"/>
            <a:ext cx="2591430" cy="259143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4170404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450527" y="995119"/>
            <a:ext cx="5556855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endParaRPr lang="ru-RU" sz="6900" dirty="0"/>
          </a:p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ЗА ВНИМАНИЕ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НАШИ </a:t>
            </a: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(908) 190 83 02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em</a:t>
            </a:r>
            <a:r>
              <a:rPr dirty="0"/>
              <a:t>ail</a:t>
            </a:r>
            <a:r>
              <a:rPr lang="ru-RU" dirty="0"/>
              <a:t>: </a:t>
            </a:r>
            <a:r>
              <a:rPr lang="en-US" dirty="0"/>
              <a:t>dddrrr7@yandex.ru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3833</TotalTime>
  <Words>651</Words>
  <Application>Microsoft Office PowerPoint</Application>
  <PresentationFormat>Широкоэкранный</PresentationFormat>
  <Paragraphs>158</Paragraphs>
  <Slides>13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Мария Катанаева</cp:lastModifiedBy>
  <cp:revision>68</cp:revision>
  <dcterms:modified xsi:type="dcterms:W3CDTF">2023-12-05T16:17:58Z</dcterms:modified>
</cp:coreProperties>
</file>