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5" d="100"/>
          <a:sy n="75" d="100"/>
        </p:scale>
        <p:origin x="874" y="43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presProps" Target="presProps.xml" /><Relationship Id="rId21" Type="http://schemas.openxmlformats.org/officeDocument/2006/relationships/tableStyles" Target="tableStyles.xml" /><Relationship Id="rId22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jpg"/><Relationship Id="rId6" Type="http://schemas.openxmlformats.org/officeDocument/2006/relationships/image" Target="../media/image6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 flipH="0" flipV="0">
            <a:off x="-225606" y="-457199"/>
            <a:ext cx="12417606" cy="73315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 flipH="0" flipV="0"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 flipH="0" flipV="0">
            <a:off x="4369031" y="3139258"/>
            <a:ext cx="2681442" cy="51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800" b="0" i="0" u="none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Сонный Оазис</a:t>
            </a:r>
            <a:endParaRPr sz="2800"/>
          </a:p>
        </p:txBody>
      </p:sp>
      <p:sp>
        <p:nvSpPr>
          <p:cNvPr id="4" name="TextBox 3"/>
          <p:cNvSpPr txBox="1"/>
          <p:nvPr/>
        </p:nvSpPr>
        <p:spPr bwMode="auto">
          <a:xfrm flipH="0" flipV="0">
            <a:off x="3418778" y="3032398"/>
            <a:ext cx="4581947" cy="3661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10" name="TextBox 9"/>
          <p:cNvSpPr txBox="1"/>
          <p:nvPr/>
        </p:nvSpPr>
        <p:spPr bwMode="auto">
          <a:xfrm>
            <a:off x="309252" y="4687994"/>
            <a:ext cx="2884601" cy="125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Платов Владислав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лидер команды</a:t>
            </a:r>
            <a:endParaRPr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Frontend developer</a:t>
            </a:r>
            <a:br>
              <a:rPr lang="ru-RU" sz="1400">
                <a:latin typeface="Arial"/>
                <a:cs typeface="Arial"/>
              </a:rPr>
            </a:br>
            <a:r>
              <a:rPr lang="ru-RU" sz="1400">
                <a:latin typeface="Arial"/>
                <a:cs typeface="Arial"/>
              </a:rPr>
              <a:t>Знает языки программирования:</a:t>
            </a:r>
            <a:br>
              <a:rPr lang="ru-RU" sz="1400">
                <a:latin typeface="Arial"/>
                <a:cs typeface="Arial"/>
              </a:rPr>
            </a:br>
            <a:r>
              <a:rPr lang="ru-RU" sz="1400">
                <a:latin typeface="Arial"/>
                <a:cs typeface="Arial"/>
              </a:rPr>
              <a:t>JS, React, CSS</a:t>
            </a:r>
            <a:endParaRPr lang="ru-RU" sz="140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4534789" y="5734356"/>
            <a:ext cx="2959708" cy="10671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Панов Дмитрий</a:t>
            </a:r>
            <a:endParaRPr lang="ru-RU" b="1">
              <a:latin typeface="Arial"/>
              <a:cs typeface="Arial"/>
            </a:endParaRPr>
          </a:p>
          <a:p>
            <a:pPr algn="ctr">
              <a:defRPr/>
            </a:pPr>
            <a:r>
              <a:rPr lang="ru-RU" b="0">
                <a:latin typeface="Arial"/>
                <a:cs typeface="Arial"/>
              </a:rPr>
              <a:t>Разработчик приложений:</a:t>
            </a:r>
            <a:endParaRPr b="0"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Знает языки программирования:</a:t>
            </a:r>
            <a:endParaRPr lang="ru-RU" sz="1400">
              <a:latin typeface="Arial"/>
              <a:cs typeface="Arial"/>
            </a:endParaRPr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C#, Python</a:t>
            </a:r>
            <a:endParaRPr lang="ru-RU">
              <a:latin typeface="Arial"/>
              <a:cs typeface="Arial"/>
            </a:endParaRPr>
          </a:p>
        </p:txBody>
      </p:sp>
      <p:pic>
        <p:nvPicPr>
          <p:cNvPr id="1554314497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561496" y="1314749"/>
            <a:ext cx="2439852" cy="3253137"/>
          </a:xfrm>
          <a:prstGeom prst="rect">
            <a:avLst/>
          </a:prstGeom>
        </p:spPr>
      </p:pic>
      <p:grpSp>
        <p:nvGrpSpPr>
          <p:cNvPr id="1200056345" name=""/>
          <p:cNvGrpSpPr/>
          <p:nvPr/>
        </p:nvGrpSpPr>
        <p:grpSpPr bwMode="auto">
          <a:xfrm>
            <a:off x="8500150" y="-44896"/>
            <a:ext cx="2884601" cy="4211282"/>
            <a:chOff x="0" y="0"/>
            <a:chExt cx="2884601" cy="4211282"/>
          </a:xfrm>
        </p:grpSpPr>
        <p:sp>
          <p:nvSpPr>
            <p:cNvPr id="16" name="TextBox 15"/>
            <p:cNvSpPr txBox="1"/>
            <p:nvPr/>
          </p:nvSpPr>
          <p:spPr bwMode="auto">
            <a:xfrm>
              <a:off x="0" y="3144123"/>
              <a:ext cx="2884601" cy="10671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ru-RU" b="1">
                  <a:latin typeface="Arial"/>
                  <a:cs typeface="Arial"/>
                </a:rPr>
                <a:t>Ушаков Виталий</a:t>
              </a:r>
              <a:endParaRPr/>
            </a:p>
            <a:p>
              <a:pPr>
                <a:defRPr/>
              </a:pPr>
              <a:r>
                <a:rPr lang="ru-RU" sz="1600">
                  <a:latin typeface="Arial"/>
                  <a:cs typeface="Arial"/>
                </a:rPr>
                <a:t>Разработчик приложений:</a:t>
              </a:r>
              <a:endParaRPr lang="ru-RU" sz="1600">
                <a:latin typeface="Arial"/>
                <a:cs typeface="Arial"/>
              </a:endParaRPr>
            </a:p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Знает языки программирования:</a:t>
              </a:r>
              <a:endParaRPr/>
            </a:p>
            <a:p>
              <a:pPr>
                <a:defRPr/>
              </a:pPr>
              <a:r>
                <a:rPr lang="ru-RU" sz="1600">
                  <a:latin typeface="Arial"/>
                  <a:cs typeface="Arial"/>
                </a:rPr>
                <a:t>Python, C#</a:t>
              </a:r>
              <a:endParaRPr lang="ru-RU">
                <a:latin typeface="Arial"/>
                <a:cs typeface="Arial"/>
              </a:endParaRPr>
            </a:p>
          </p:txBody>
        </p:sp>
        <p:pic>
          <p:nvPicPr>
            <p:cNvPr id="1273371519" name=""/>
            <p:cNvPicPr>
              <a:picLocks noChangeAspect="1"/>
            </p:cNvPicPr>
            <p:nvPr/>
          </p:nvPicPr>
          <p:blipFill>
            <a:blip r:embed="rId3"/>
            <a:srcRect l="1481" t="-24166" r="-1480" b="24164"/>
            <a:stretch/>
          </p:blipFill>
          <p:spPr bwMode="auto">
            <a:xfrm flipH="0" flipV="0">
              <a:off x="499071" y="0"/>
              <a:ext cx="1727965" cy="3071939"/>
            </a:xfrm>
            <a:prstGeom prst="rect">
              <a:avLst/>
            </a:prstGeom>
          </p:spPr>
        </p:pic>
      </p:grpSp>
      <p:grpSp>
        <p:nvGrpSpPr>
          <p:cNvPr id="670901172" name=""/>
          <p:cNvGrpSpPr/>
          <p:nvPr/>
        </p:nvGrpSpPr>
        <p:grpSpPr bwMode="auto">
          <a:xfrm>
            <a:off x="9099973" y="4232938"/>
            <a:ext cx="1964612" cy="2394856"/>
            <a:chOff x="0" y="0"/>
            <a:chExt cx="1964612" cy="2394856"/>
          </a:xfrm>
        </p:grpSpPr>
        <p:sp>
          <p:nvSpPr>
            <p:cNvPr id="18" name="TextBox 17"/>
            <p:cNvSpPr txBox="1"/>
            <p:nvPr/>
          </p:nvSpPr>
          <p:spPr bwMode="auto">
            <a:xfrm>
              <a:off x="0" y="1815376"/>
              <a:ext cx="1964613" cy="5794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ru-RU" b="1">
                  <a:latin typeface="Arial"/>
                  <a:cs typeface="Arial"/>
                </a:rPr>
                <a:t>Штанько Алина</a:t>
              </a:r>
              <a:endParaRPr/>
            </a:p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маркетолог</a:t>
              </a:r>
              <a:endParaRPr lang="ru-RU">
                <a:latin typeface="Arial"/>
                <a:cs typeface="Arial"/>
              </a:endParaRPr>
            </a:p>
          </p:txBody>
        </p:sp>
        <p:pic>
          <p:nvPicPr>
            <p:cNvPr id="309050279" name="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 flipH="0" flipV="0">
              <a:off x="118323" y="0"/>
              <a:ext cx="1743195" cy="1743195"/>
            </a:xfrm>
            <a:prstGeom prst="rect">
              <a:avLst/>
            </a:prstGeom>
          </p:spPr>
        </p:pic>
      </p:grpSp>
      <p:grpSp>
        <p:nvGrpSpPr>
          <p:cNvPr id="1882514976" name=""/>
          <p:cNvGrpSpPr/>
          <p:nvPr/>
        </p:nvGrpSpPr>
        <p:grpSpPr bwMode="auto">
          <a:xfrm>
            <a:off x="4700441" y="745145"/>
            <a:ext cx="2401088" cy="3381235"/>
            <a:chOff x="0" y="0"/>
            <a:chExt cx="2401088" cy="3381235"/>
          </a:xfrm>
        </p:grpSpPr>
        <p:sp>
          <p:nvSpPr>
            <p:cNvPr id="14" name="TextBox 13"/>
            <p:cNvSpPr txBox="1"/>
            <p:nvPr/>
          </p:nvSpPr>
          <p:spPr bwMode="auto">
            <a:xfrm>
              <a:off x="0" y="2344555"/>
              <a:ext cx="2401089" cy="10366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ru-RU" b="1">
                  <a:latin typeface="Arial"/>
                  <a:cs typeface="Arial"/>
                </a:rPr>
                <a:t>Айкашев Демид</a:t>
              </a:r>
              <a:endParaRPr/>
            </a:p>
            <a:p>
              <a:pPr algn="ctr">
                <a:defRPr/>
              </a:pPr>
              <a:r>
                <a:rPr lang="ru-RU" sz="1600">
                  <a:latin typeface="Arial"/>
                  <a:cs typeface="Arial"/>
                </a:rPr>
                <a:t>Web-developer</a:t>
              </a:r>
              <a:endParaRPr/>
            </a:p>
            <a:p>
              <a:pPr algn="ctr">
                <a:defRPr/>
              </a:pPr>
              <a:r>
                <a:rPr lang="ru-RU" sz="1400">
                  <a:latin typeface="Arial"/>
                  <a:cs typeface="Arial"/>
                </a:rPr>
                <a:t>JS, SCSS, HTML, GULP,</a:t>
              </a:r>
              <a:endParaRPr lang="ru-RU" sz="1400">
                <a:latin typeface="Arial"/>
                <a:cs typeface="Arial"/>
              </a:endParaRPr>
            </a:p>
            <a:p>
              <a:pPr algn="ctr">
                <a:defRPr/>
              </a:pPr>
              <a:r>
                <a:rPr lang="ru-RU" sz="1400">
                  <a:latin typeface="Arial"/>
                  <a:cs typeface="Arial"/>
                </a:rPr>
                <a:t>WEBPACK,</a:t>
              </a:r>
              <a:r>
                <a:rPr lang="ru-RU">
                  <a:latin typeface="Arial"/>
                  <a:cs typeface="Arial"/>
                </a:rPr>
                <a:t> </a:t>
              </a:r>
              <a:r>
                <a:rPr lang="ru-RU" sz="1400">
                  <a:latin typeface="Arial"/>
                  <a:cs typeface="Arial"/>
                </a:rPr>
                <a:t>Tailwind, React</a:t>
              </a:r>
              <a:endParaRPr lang="ru-RU" sz="1400">
                <a:latin typeface="Arial"/>
                <a:cs typeface="Arial"/>
              </a:endParaRPr>
            </a:p>
          </p:txBody>
        </p:sp>
        <p:pic>
          <p:nvPicPr>
            <p:cNvPr id="128696044" name="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 flipH="0" flipV="0">
              <a:off x="366751" y="0"/>
              <a:ext cx="1661826" cy="2215768"/>
            </a:xfrm>
            <a:prstGeom prst="rect">
              <a:avLst/>
            </a:prstGeom>
          </p:spPr>
        </p:pic>
      </p:grpSp>
      <p:pic>
        <p:nvPicPr>
          <p:cNvPr id="417175848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5304333" y="4194838"/>
            <a:ext cx="1148489" cy="15395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 flipH="0" flipV="0">
            <a:off x="207716" y="1066797"/>
            <a:ext cx="6039116" cy="3810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sz="16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Проблема:</a:t>
            </a:r>
            <a:r>
              <a:rPr sz="16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 Недостаток качественного сна негативно влияет на физическое и эмоциональное состояние человека. Бессонница приводит к усталости, раздражительности, сниженной концентрации, а также другим проблемам.</a:t>
            </a:r>
            <a:endParaRPr lang="ru-RU" sz="160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lang="ru-RU" sz="160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sz="1600" b="1">
                <a:solidFill>
                  <a:schemeClr val="tx1"/>
                </a:solidFill>
                <a:latin typeface="Arial"/>
                <a:ea typeface="Arial"/>
                <a:cs typeface="Arial"/>
              </a:rPr>
              <a:t>Текущие методы решения проблемы:</a:t>
            </a:r>
            <a:endParaRPr sz="1600" b="1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solidFill>
                  <a:schemeClr val="tx1"/>
                </a:solidFill>
                <a:latin typeface="Arial"/>
                <a:ea typeface="Arial"/>
                <a:cs typeface="Arial"/>
              </a:rPr>
              <a:t>Прогулки перед сном.</a:t>
            </a:r>
            <a:endParaRPr lang="ru-RU" sz="160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solidFill>
                  <a:schemeClr val="tx1"/>
                </a:solidFill>
                <a:latin typeface="Arial"/>
                <a:ea typeface="Arial"/>
                <a:cs typeface="Arial"/>
              </a:rPr>
              <a:t>Увеличение физической нагрузки в течение дня.</a:t>
            </a:r>
            <a:endParaRPr lang="ru-RU" sz="160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solidFill>
                  <a:schemeClr val="tx1"/>
                </a:solidFill>
                <a:latin typeface="Arial"/>
                <a:ea typeface="Arial"/>
                <a:cs typeface="Arial"/>
              </a:rPr>
              <a:t>Употребление снотворного</a:t>
            </a:r>
            <a:r>
              <a:rPr lang="ru-RU">
                <a:latin typeface="Arial"/>
                <a:cs typeface="Arial"/>
              </a:rPr>
              <a:t>.</a:t>
            </a:r>
            <a:endParaRPr lang="ru-RU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 sz="1600" b="1">
                <a:latin typeface="Arial"/>
                <a:cs typeface="Arial"/>
              </a:rPr>
              <a:t>Недостатки текущих методов:</a:t>
            </a:r>
            <a:endParaRPr sz="1600" b="1">
              <a:latin typeface="Arial"/>
              <a:cs typeface="Arial"/>
            </a:endParaRPr>
          </a:p>
          <a:p>
            <a:pPr marL="283879" indent="-283879">
              <a:buFont typeface="Arial"/>
              <a:buChar char="•"/>
              <a:defRPr/>
            </a:pPr>
            <a:r>
              <a:rPr sz="16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Риски для здоровья при чрезмерном употреблении снотворных.</a:t>
            </a:r>
            <a:endParaRPr sz="1600">
              <a:solidFill>
                <a:schemeClr val="tx1"/>
              </a:solidFill>
              <a:latin typeface="ARial"/>
              <a:cs typeface="ARial"/>
            </a:endParaRPr>
          </a:p>
          <a:p>
            <a:pPr marL="283879" indent="-283879">
              <a:buFont typeface="Arial"/>
              <a:buChar char="•"/>
              <a:defRPr/>
            </a:pPr>
            <a:r>
              <a:rPr sz="16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Неэффективность других методов из-за их несистемности и некомплексного подхода.</a:t>
            </a:r>
            <a:endParaRPr sz="1600">
              <a:solidFill>
                <a:schemeClr val="tx1"/>
              </a:solidFill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pic>
        <p:nvPicPr>
          <p:cNvPr id="1601582682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6491999" y="1138545"/>
            <a:ext cx="5383921" cy="41383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3" name="TextBox 2"/>
          <p:cNvSpPr txBox="1"/>
          <p:nvPr/>
        </p:nvSpPr>
        <p:spPr bwMode="auto">
          <a:xfrm flipH="0" flipV="0">
            <a:off x="4633203" y="1458402"/>
            <a:ext cx="7211639" cy="3932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sz="16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Профиль пользователей</a:t>
            </a:r>
            <a:r>
              <a:rPr sz="16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: Люди, обладающие навыками использования современных технологий (телефон, интернет), не страдающие бессонницей в следствии медицинских проблем, но имеющие трудности с засыпанием</a:t>
            </a:r>
            <a:r>
              <a:rPr sz="160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.</a:t>
            </a:r>
            <a:endParaRPr sz="1600" b="0" i="0" u="none" strike="noStrike" cap="none" spc="0">
              <a:ln>
                <a:noFill/>
              </a:ln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1800" b="0" i="0" u="none" strike="noStrike" cap="none" spc="0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Пол: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Не имеет значения.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Возраст: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От 16 до 25 лет.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Сфера деятельности: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Неограниченная</a:t>
            </a:r>
            <a:endParaRPr sz="16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Приоритеты</a:t>
            </a:r>
            <a:r>
              <a:rPr lang="ru-RU" sz="16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</a:t>
            </a:r>
            <a:r>
              <a:rPr lang="ru-RU" sz="1600" b="0" strike="noStrike" cap="none" spc="0">
                <a:latin typeface="Arial"/>
                <a:cs typeface="Arial"/>
              </a:rPr>
              <a:t> Удобство и отсутствие побочных эффектов у используемого продукта</a:t>
            </a:r>
            <a:endParaRPr sz="1600" b="0" strike="noStrike" cap="none" spc="0"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pic>
        <p:nvPicPr>
          <p:cNvPr id="1251558303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163285" y="1458403"/>
            <a:ext cx="4345559" cy="30863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 flipH="0" flipV="0">
            <a:off x="327870" y="1319508"/>
            <a:ext cx="9642730" cy="131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sz="16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Идея</a:t>
            </a:r>
            <a:r>
              <a:rPr sz="16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: Разработать приложение, предоставляющее пользователям набор инструментов и рекомендаций для улучшения сна и создания благоприятной среды для релаксации.</a:t>
            </a:r>
            <a:endParaRPr sz="160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160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sz="16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Реализация</a:t>
            </a:r>
            <a:r>
              <a:rPr sz="16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: Планируется завершить проект в течение трех лет с бюджетом до 1 миллиона рублей, используя ресурсы нашей команды.</a:t>
            </a:r>
            <a:endParaRPr sz="16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 flipH="0" flipV="0">
            <a:off x="4986370" y="1143000"/>
            <a:ext cx="6974419" cy="4267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функции: </a:t>
            </a:r>
            <a:endParaRPr lang="ru-RU" sz="16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sz="16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Медитации</a:t>
            </a: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 Специально разработанные аудио и видеоматериалы для помощи в расслаблении и снятии стресса перед сном.</a:t>
            </a:r>
            <a:endParaRPr sz="1600" b="0"/>
          </a:p>
          <a:p>
            <a:pPr marL="261850" indent="-261850">
              <a:buFont typeface="Arial"/>
              <a:buChar char="•"/>
              <a:defRPr/>
            </a:pPr>
            <a:endParaRPr sz="1600" b="0"/>
          </a:p>
          <a:p>
            <a:pPr marL="261850" indent="-261850">
              <a:buFont typeface="Arial"/>
              <a:buChar char="•"/>
              <a:defRPr/>
            </a:pPr>
            <a:r>
              <a:rPr sz="16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Расслабляющие звуки</a:t>
            </a: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 Возможность выбора и настройки звуков, создающих атмосферу комфорта и спокойствия.</a:t>
            </a:r>
            <a:endParaRPr sz="1600" b="0"/>
          </a:p>
          <a:p>
            <a:pPr marL="261850" indent="-261850">
              <a:buFont typeface="Arial"/>
              <a:buChar char="•"/>
              <a:defRPr/>
            </a:pPr>
            <a:endParaRPr sz="1600" b="0"/>
          </a:p>
          <a:p>
            <a:pPr marL="261850" indent="-261850">
              <a:buFont typeface="Arial"/>
              <a:buChar char="•"/>
              <a:defRPr/>
            </a:pPr>
            <a:r>
              <a:rPr sz="16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Советы по улучшению качества сна</a:t>
            </a: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 Персонализированные рекомендации, основанные на научных данных</a:t>
            </a: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endParaRPr sz="1600" b="0"/>
          </a:p>
          <a:p>
            <a:pPr marL="261850" indent="-261850">
              <a:buFont typeface="Arial"/>
              <a:buChar char="•"/>
              <a:defRPr/>
            </a:pPr>
            <a:endParaRPr sz="1600" b="0"/>
          </a:p>
          <a:p>
            <a:pPr marL="261850" indent="-261850">
              <a:buFont typeface="Arial"/>
              <a:buChar char="•"/>
              <a:defRPr/>
            </a:pPr>
            <a:r>
              <a:rPr sz="16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Мониторинг сна</a:t>
            </a: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 Ведение журнала сна с возможностью анализа качества сна, выявления привычек.</a:t>
            </a:r>
            <a:endParaRPr sz="1600" b="0"/>
          </a:p>
          <a:p>
            <a:pPr marL="261850" indent="-261850">
              <a:buFont typeface="Arial"/>
              <a:buChar char="•"/>
              <a:defRPr/>
            </a:pPr>
            <a:endParaRPr sz="1600" b="0"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sz="16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Создание комфортной атмосферы</a:t>
            </a: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 Рекомендации по организации спального места, подбору постельного белья и обстановки для улучшения сна.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40246469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419312" y="1882048"/>
            <a:ext cx="4308683" cy="2789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5230259" name="Заголовок 1"/>
          <p:cNvSpPr>
            <a:spLocks noGrp="1"/>
          </p:cNvSpPr>
          <p:nvPr>
            <p:ph type="title"/>
          </p:nvPr>
        </p:nvSpPr>
        <p:spPr bwMode="auto">
          <a:xfrm flipH="0" flipV="0">
            <a:off x="1665324" y="146045"/>
            <a:ext cx="7826374" cy="730253"/>
          </a:xfrm>
        </p:spPr>
        <p:txBody>
          <a:bodyPr/>
          <a:lstStyle/>
          <a:p>
            <a:pPr algn="ctr">
              <a:defRPr/>
            </a:pPr>
            <a:r>
              <a:rPr lang="ru-RU" sz="2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   Сценарий использования: </a:t>
            </a:r>
            <a:endParaRPr/>
          </a:p>
        </p:txBody>
      </p:sp>
      <p:sp>
        <p:nvSpPr>
          <p:cNvPr id="1714512744" name="Объект 2"/>
          <p:cNvSpPr>
            <a:spLocks noGrp="1"/>
          </p:cNvSpPr>
          <p:nvPr>
            <p:ph idx="1"/>
          </p:nvPr>
        </p:nvSpPr>
        <p:spPr bwMode="auto">
          <a:xfrm flipH="0" flipV="0">
            <a:off x="477873" y="876298"/>
            <a:ext cx="10848325" cy="568324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40000" lnSpcReduction="12000"/>
          </a:bodyPr>
          <a:lstStyle/>
          <a:p>
            <a:pPr marL="261850" indent="-261850">
              <a:buFont typeface="Arial"/>
              <a:buAutoNum type="arabicPeriod"/>
              <a:defRPr/>
            </a:pPr>
            <a:r>
              <a:rPr sz="3900" b="1">
                <a:latin typeface="Arial"/>
                <a:ea typeface="Arial"/>
                <a:cs typeface="Arial"/>
              </a:rPr>
              <a:t>Регистрация и тестирование:</a:t>
            </a:r>
            <a:r>
              <a:rPr sz="3800" b="1">
                <a:latin typeface="Arial"/>
                <a:ea typeface="Arial"/>
                <a:cs typeface="Arial"/>
              </a:rPr>
              <a:t> </a:t>
            </a:r>
            <a:r>
              <a:rPr sz="3200">
                <a:latin typeface="Arial"/>
                <a:ea typeface="Arial"/>
                <a:cs typeface="Arial"/>
              </a:rPr>
              <a:t>	</a:t>
            </a:r>
            <a:endParaRPr sz="3200">
              <a:latin typeface="Arial"/>
              <a:ea typeface="Arial"/>
              <a:cs typeface="Arial"/>
            </a:endParaRPr>
          </a:p>
          <a:p>
            <a:pPr lvl="1">
              <a:defRPr/>
            </a:pPr>
            <a:r>
              <a:rPr sz="3400">
                <a:latin typeface="Arial"/>
                <a:ea typeface="Arial"/>
                <a:cs typeface="Arial"/>
              </a:rPr>
              <a:t>При входе в приложение пользователь видит форму для регистрации (указать пол, возраст, пароль, email).</a:t>
            </a:r>
            <a:endParaRPr sz="3400">
              <a:latin typeface="Arial"/>
              <a:ea typeface="Arial"/>
              <a:cs typeface="Arial"/>
            </a:endParaRPr>
          </a:p>
          <a:p>
            <a:pPr lvl="1">
              <a:defRPr/>
            </a:pPr>
            <a:r>
              <a:rPr sz="3400">
                <a:latin typeface="Arial"/>
                <a:ea typeface="Arial"/>
                <a:cs typeface="Arial"/>
              </a:rPr>
              <a:t>После ему предлагают пройти тест на основе которого ИИ подбирает персональные советы.</a:t>
            </a:r>
            <a:endParaRPr sz="3200">
              <a:latin typeface="Arial"/>
              <a:ea typeface="Arial"/>
              <a:cs typeface="Arial"/>
            </a:endParaRPr>
          </a:p>
          <a:p>
            <a:pPr marL="261850" indent="-261850">
              <a:buFont typeface="Arial"/>
              <a:buAutoNum type="arabicPeriod"/>
              <a:defRPr/>
            </a:pPr>
            <a:r>
              <a:rPr sz="3900" b="1">
                <a:latin typeface="Arial"/>
                <a:ea typeface="Arial"/>
                <a:cs typeface="Arial"/>
              </a:rPr>
              <a:t>Главный </a:t>
            </a:r>
            <a:r>
              <a:rPr sz="3900" b="1">
                <a:latin typeface="Arial"/>
                <a:ea typeface="Arial"/>
                <a:cs typeface="Arial"/>
              </a:rPr>
              <a:t>экран</a:t>
            </a:r>
            <a:r>
              <a:rPr sz="3900" b="1">
                <a:latin typeface="Arial"/>
                <a:ea typeface="Arial"/>
                <a:cs typeface="Arial"/>
              </a:rPr>
              <a:t>: </a:t>
            </a:r>
            <a:endParaRPr sz="3900" b="1">
              <a:latin typeface="Arial"/>
              <a:ea typeface="Arial"/>
              <a:cs typeface="Arial"/>
            </a:endParaRPr>
          </a:p>
          <a:p>
            <a:pPr lvl="1">
              <a:defRPr/>
            </a:pPr>
            <a:r>
              <a:rPr sz="3400">
                <a:latin typeface="Arial"/>
                <a:cs typeface="Arial"/>
              </a:rPr>
              <a:t>Содержит 5 вкладок с функциями приложения.</a:t>
            </a:r>
            <a:endParaRPr sz="3400">
              <a:latin typeface="Arial"/>
              <a:cs typeface="Arial"/>
            </a:endParaRPr>
          </a:p>
          <a:p>
            <a:pPr marL="261850" indent="-261850">
              <a:buFont typeface="Arial"/>
              <a:buAutoNum type="arabicPeriod"/>
              <a:defRPr/>
            </a:pPr>
            <a:r>
              <a:rPr sz="3900" b="1">
                <a:latin typeface="Arial"/>
                <a:ea typeface="Arial"/>
                <a:cs typeface="Arial"/>
              </a:rPr>
              <a:t>Достижения и дневник сна:</a:t>
            </a:r>
            <a:endParaRPr sz="3900" b="1">
              <a:latin typeface="Arial"/>
              <a:ea typeface="Arial"/>
              <a:cs typeface="Arial"/>
            </a:endParaRPr>
          </a:p>
          <a:p>
            <a:pPr lvl="1">
              <a:defRPr/>
            </a:pPr>
            <a:r>
              <a:rPr sz="3400">
                <a:latin typeface="Arial"/>
                <a:ea typeface="Arial"/>
                <a:cs typeface="Arial"/>
              </a:rPr>
              <a:t>Пользователь может получить достижение (в виде стикера) за выполнение советов и ведение дневника сна.</a:t>
            </a:r>
            <a:endParaRPr sz="3400">
              <a:latin typeface="Arial"/>
              <a:cs typeface="Arial"/>
            </a:endParaRPr>
          </a:p>
          <a:p>
            <a:pPr marL="261850" indent="-261850">
              <a:buFont typeface="Arial"/>
              <a:buAutoNum type="arabicPeriod"/>
              <a:defRPr/>
            </a:pPr>
            <a:r>
              <a:rPr sz="3900" b="1">
                <a:latin typeface="Arial"/>
                <a:ea typeface="Arial"/>
                <a:cs typeface="Arial"/>
              </a:rPr>
              <a:t>Вкладка «</a:t>
            </a:r>
            <a:r>
              <a:rPr lang="ru-RU" sz="39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Профиль</a:t>
            </a:r>
            <a:r>
              <a:rPr sz="3900" b="1">
                <a:latin typeface="Arial"/>
                <a:ea typeface="Arial"/>
                <a:cs typeface="Arial"/>
              </a:rPr>
              <a:t>»:</a:t>
            </a:r>
            <a:endParaRPr sz="3900" b="1">
              <a:latin typeface="Arial"/>
              <a:ea typeface="Arial"/>
              <a:cs typeface="Arial"/>
            </a:endParaRPr>
          </a:p>
          <a:p>
            <a:pPr lvl="1">
              <a:defRPr/>
            </a:pPr>
            <a:r>
              <a:rPr sz="3400">
                <a:latin typeface="Arial"/>
                <a:ea typeface="Arial"/>
                <a:cs typeface="Arial"/>
              </a:rPr>
              <a:t>Позволяет изменить персональные данные.</a:t>
            </a:r>
            <a:endParaRPr sz="3400">
              <a:latin typeface="Arial"/>
              <a:cs typeface="Arial"/>
            </a:endParaRPr>
          </a:p>
          <a:p>
            <a:pPr marL="261850" indent="-261850">
              <a:buFont typeface="Arial"/>
              <a:buAutoNum type="arabicPeriod"/>
              <a:defRPr/>
            </a:pPr>
            <a:r>
              <a:rPr sz="3900" b="1">
                <a:latin typeface="Arial"/>
                <a:ea typeface="Arial"/>
                <a:cs typeface="Arial"/>
              </a:rPr>
              <a:t>Вкладка «</a:t>
            </a:r>
            <a:r>
              <a:rPr lang="ru-RU" sz="39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Медитация</a:t>
            </a:r>
            <a:r>
              <a:rPr sz="3900" b="1">
                <a:latin typeface="Arial"/>
                <a:ea typeface="Arial"/>
                <a:cs typeface="Arial"/>
              </a:rPr>
              <a:t>»:</a:t>
            </a:r>
            <a:endParaRPr sz="3900" b="1">
              <a:latin typeface="Arial"/>
              <a:ea typeface="Arial"/>
              <a:cs typeface="Arial"/>
            </a:endParaRPr>
          </a:p>
          <a:p>
            <a:pPr lvl="1">
              <a:defRPr/>
            </a:pPr>
            <a:r>
              <a:rPr sz="3400">
                <a:latin typeface="Arial"/>
                <a:ea typeface="Arial"/>
                <a:cs typeface="Arial"/>
              </a:rPr>
              <a:t> </a:t>
            </a:r>
            <a:r>
              <a:rPr sz="3400">
                <a:latin typeface="Arial"/>
                <a:ea typeface="Arial"/>
                <a:cs typeface="Arial"/>
              </a:rPr>
              <a:t>Список аудио и видео для расслабления и снятия стресса</a:t>
            </a:r>
            <a:r>
              <a:rPr sz="3400">
                <a:latin typeface="Arial"/>
                <a:ea typeface="Arial"/>
                <a:cs typeface="Arial"/>
              </a:rPr>
              <a:t>.</a:t>
            </a:r>
            <a:endParaRPr sz="3400">
              <a:latin typeface="Arial"/>
              <a:cs typeface="Arial"/>
            </a:endParaRPr>
          </a:p>
          <a:p>
            <a:pPr marL="261850" indent="-261850">
              <a:buFont typeface="Arial"/>
              <a:buAutoNum type="arabicPeriod"/>
              <a:defRPr/>
            </a:pPr>
            <a:r>
              <a:rPr sz="3900" b="1">
                <a:latin typeface="Arial"/>
                <a:ea typeface="Arial"/>
                <a:cs typeface="Arial"/>
              </a:rPr>
              <a:t>Вкладка «Расслабляющие звуки»:</a:t>
            </a:r>
            <a:endParaRPr sz="3900" b="1">
              <a:latin typeface="Arial"/>
              <a:ea typeface="Arial"/>
              <a:cs typeface="Arial"/>
            </a:endParaRPr>
          </a:p>
          <a:p>
            <a:pPr lvl="1">
              <a:defRPr/>
            </a:pPr>
            <a:r>
              <a:rPr sz="3400">
                <a:latin typeface="Arial"/>
                <a:ea typeface="Arial"/>
                <a:cs typeface="Arial"/>
              </a:rPr>
              <a:t>Аудиоматериал для создания атмосферы комфорта и спокойствия.</a:t>
            </a:r>
            <a:endParaRPr sz="3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marL="261850" indent="-261850">
              <a:buFont typeface="Arial"/>
              <a:buAutoNum type="arabicPeriod"/>
              <a:defRPr/>
            </a:pPr>
            <a:r>
              <a:rPr sz="3900" b="1">
                <a:latin typeface="Arial"/>
                <a:ea typeface="Arial"/>
                <a:cs typeface="Arial"/>
              </a:rPr>
              <a:t>Вкладка «Советы»:</a:t>
            </a:r>
            <a:endParaRPr sz="3900" b="1">
              <a:latin typeface="Arial"/>
              <a:ea typeface="Arial"/>
              <a:cs typeface="Arial"/>
            </a:endParaRPr>
          </a:p>
          <a:p>
            <a:pPr lvl="1">
              <a:defRPr/>
            </a:pPr>
            <a:r>
              <a:rPr lang="ru-RU" sz="3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Персонализированные рекомендации, основанные на данных о снах и привычках пользователя.</a:t>
            </a:r>
            <a:endParaRPr sz="3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marL="261850" indent="-261850">
              <a:buFont typeface="Arial"/>
              <a:buAutoNum type="arabicPeriod"/>
              <a:defRPr/>
            </a:pPr>
            <a:r>
              <a:rPr sz="3900" b="1">
                <a:latin typeface="Arial"/>
                <a:ea typeface="Arial"/>
                <a:cs typeface="Arial"/>
              </a:rPr>
              <a:t>Вкладка «</a:t>
            </a:r>
            <a:r>
              <a:rPr sz="3900" b="1">
                <a:latin typeface="Arial"/>
                <a:ea typeface="Arial"/>
                <a:cs typeface="Arial"/>
              </a:rPr>
              <a:t>Мониторинг</a:t>
            </a:r>
            <a:r>
              <a:rPr sz="3900" b="1">
                <a:latin typeface="Arial"/>
                <a:ea typeface="Arial"/>
                <a:cs typeface="Arial"/>
              </a:rPr>
              <a:t>»: </a:t>
            </a:r>
            <a:endParaRPr sz="3900" b="1">
              <a:latin typeface="Arial"/>
              <a:ea typeface="Arial"/>
              <a:cs typeface="Arial"/>
            </a:endParaRPr>
          </a:p>
          <a:p>
            <a:pPr lvl="1">
              <a:defRPr/>
            </a:pPr>
            <a:r>
              <a:rPr sz="3400">
                <a:latin typeface="Arial"/>
                <a:ea typeface="Arial"/>
                <a:cs typeface="Arial"/>
              </a:rPr>
              <a:t>Возможность ввести журнал для анализа сна и выявления привычек.</a:t>
            </a:r>
            <a:endParaRPr sz="2600">
              <a:latin typeface="Arial"/>
              <a:cs typeface="Arial"/>
            </a:endParaRPr>
          </a:p>
          <a:p>
            <a:pPr marL="261850" indent="-261850">
              <a:buFont typeface="Arial"/>
              <a:buAutoNum type="arabicPeriod"/>
              <a:defRPr/>
            </a:pPr>
            <a:r>
              <a:rPr lang="ru-RU" sz="38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Вкладка «Создание комфортной атмосферы»:</a:t>
            </a:r>
            <a:endParaRPr sz="36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lvl="1">
              <a:defRPr/>
            </a:pPr>
            <a:r>
              <a:rPr lang="ru-RU" sz="3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Р</a:t>
            </a:r>
            <a:r>
              <a:rPr lang="ru-RU" sz="3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екомендации по организации спального места, подбору постельного белья и обстановки для улучшения сна</a:t>
            </a:r>
            <a:r>
              <a:rPr sz="3400">
                <a:latin typeface="Arial"/>
                <a:ea typeface="Arial"/>
                <a:cs typeface="Arial"/>
              </a:rPr>
              <a:t>.</a:t>
            </a:r>
            <a:endParaRPr sz="2600">
              <a:latin typeface="Arial"/>
              <a:cs typeface="Arial"/>
            </a:endParaRPr>
          </a:p>
          <a:p>
            <a:pPr marL="0" indent="0">
              <a:buFont typeface="Arial"/>
              <a:buNone/>
              <a:defRPr/>
            </a:pPr>
            <a:endParaRPr sz="1600">
              <a:latin typeface="Arial"/>
              <a:cs typeface="Arial"/>
            </a:endParaRPr>
          </a:p>
          <a:p>
            <a:pPr marL="0" indent="0">
              <a:buFont typeface="Arial"/>
              <a:buNone/>
              <a:defRPr/>
            </a:pPr>
            <a:endParaRPr sz="1400">
              <a:latin typeface="Arial"/>
              <a:cs typeface="Arial"/>
            </a:endParaRPr>
          </a:p>
          <a:p>
            <a:pPr marL="0" indent="0">
              <a:buFont typeface="Arial"/>
              <a:buNone/>
              <a:defRPr/>
            </a:pPr>
            <a:endParaRPr sz="2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 flipH="0" flipV="0">
            <a:off x="492007" y="1198876"/>
            <a:ext cx="9017853" cy="4237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Технологии, используемые в решении: 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Кроссплатформенная разработка мобильных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приложения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6185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Искусственный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интеллект</a:t>
            </a:r>
            <a:endParaRPr sz="1600">
              <a:latin typeface="ARial"/>
              <a:cs typeface="ARial"/>
            </a:endParaRPr>
          </a:p>
          <a:p>
            <a:pPr marL="26185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sz="1600">
                <a:latin typeface="ARial"/>
                <a:ea typeface="ARial"/>
                <a:cs typeface="ARial"/>
              </a:rPr>
              <a:t>React native</a:t>
            </a:r>
            <a:endParaRPr sz="1600">
              <a:latin typeface="ARial"/>
              <a:cs typeface="ARial"/>
            </a:endParaRPr>
          </a:p>
          <a:p>
            <a:pPr marL="26185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sz="1600">
                <a:latin typeface="ARial"/>
                <a:ea typeface="ARial"/>
                <a:cs typeface="ARial"/>
              </a:rPr>
              <a:t>Python</a:t>
            </a:r>
            <a:endParaRPr>
              <a:latin typeface="ARial"/>
              <a:cs typeface="ARial"/>
            </a:endParaRPr>
          </a:p>
          <a:p>
            <a:pPr marL="26185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sz="1600" b="0">
                <a:latin typeface="ARial"/>
                <a:ea typeface="ARial"/>
                <a:cs typeface="ARial"/>
              </a:rPr>
              <a:t>Figma</a:t>
            </a:r>
            <a:endParaRPr sz="1600" b="0">
              <a:latin typeface="ARial"/>
              <a:ea typeface="ARial"/>
              <a:cs typeface="ARial"/>
            </a:endParaRPr>
          </a:p>
          <a:p>
            <a:pPr marL="26185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sz="1600" b="0">
                <a:latin typeface="ARial"/>
                <a:ea typeface="ARial"/>
                <a:cs typeface="ARial"/>
              </a:rPr>
              <a:t>C#</a:t>
            </a:r>
            <a:endParaRPr sz="1600" b="0"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 обладает следующими техническими параметрами: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Приложение для операционных систем: Android, IOS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Вес приложения: 80мб</a:t>
            </a:r>
            <a:endParaRPr sz="16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Уровень готовности технологии: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 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№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1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 xmlns:a="http://schemas.openxmlformats.org/drawingml/2006/main"/>
          </p:cNvGraphicFramePr>
          <p:nvPr/>
        </p:nvGraphicFramePr>
        <p:xfrm>
          <a:off x="0" y="804859"/>
          <a:ext cx="12155849" cy="6088061"/>
        </p:xfrm>
        <a:graphic>
          <a:graphicData uri="http://schemas.openxmlformats.org/drawingml/2006/table">
            <a:tbl>
              <a:tblPr firstRow="1" firstCol="0" lastRow="0" lastCol="0" bandRow="1" bandCol="0"/>
              <a:tblGrid>
                <a:gridCol w="1798967"/>
                <a:gridCol w="1736038"/>
                <a:gridCol w="1736038"/>
                <a:gridCol w="1736038"/>
                <a:gridCol w="1736038"/>
                <a:gridCol w="1736038"/>
                <a:gridCol w="1736038"/>
              </a:tblGrid>
              <a:tr h="121875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«Сонный Оазис»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Sleep as Android: отличный сон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Ментальный наставник HD</a:t>
                      </a:r>
                      <a:endParaRPr sz="14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Трекер сна — умный будильник</a:t>
                      </a:r>
                      <a:endParaRPr sz="14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Balance</a:t>
                      </a:r>
                      <a:endParaRPr sz="140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Практика</a:t>
                      </a:r>
                      <a:endParaRPr b="1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196503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Стоимость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Бесплатное (Не коммерческое использование), Платное (для коммерческого использования)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бесплатно / вечный премиум — 799 р.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 первый месяц/599р в неделю/799р в месяц/2950 в год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 первый год/999р в месяц/5490р в год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Платно/379 в месяц/2290р в год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77098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Маркет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Google Play, AppStore,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Google Play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AppStore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Google Play, AppStore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Google Play,AppStore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AppStore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8496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Функция ИИ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bevel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Присутствует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bevel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bevel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  <a:bevel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  <a:bevel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  <a:bevel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  <a:bevel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77098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Платформа</a:t>
                      </a:r>
                      <a:endParaRPr sz="1200"/>
                    </a:p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Android, IOS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Android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IOS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Android, IOS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Android, IOS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  <a:bevel/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IOS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  <a:bevel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770981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Локализация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  <a:bevel/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Russian, English, Spanish, Germany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  <a:bevel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77 языков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  <a:bevel/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3 языка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  <a:bevel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Russian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  <a:bevel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English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  <a:bevel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Russian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  <a:bevel/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 flipH="0" flipV="0">
            <a:off x="419310" y="1178559"/>
            <a:ext cx="5547952" cy="30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35% людей в возрасте с 16-25 лет имеют проблемы с сном.</a:t>
            </a:r>
            <a:endParaRPr sz="16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Опрос пользователей через сервис Google Forms.</a:t>
            </a:r>
            <a:endParaRPr sz="16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23 человека.</a:t>
            </a:r>
            <a:endParaRPr sz="1600"/>
          </a:p>
        </p:txBody>
      </p:sp>
      <p:sp>
        <p:nvSpPr>
          <p:cNvPr id="9" name="Прямоугольник 8"/>
          <p:cNvSpPr/>
          <p:nvPr/>
        </p:nvSpPr>
        <p:spPr bwMode="auto">
          <a:xfrm flipH="0" flipV="0">
            <a:off x="6095999" y="1178559"/>
            <a:ext cx="5763600" cy="513079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 flipH="0" flipV="0">
            <a:off x="6127695" y="1178559"/>
            <a:ext cx="5818839" cy="253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  <a:endParaRPr sz="16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 sz="16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Придерживаетесь ли вы регулярного графика сна?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Какие именно проблемы или трудности вы встречаете в организации своего сна?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Как часто у вас бывают проблемы со сном?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0703644" name=""/>
          <p:cNvSpPr txBox="1"/>
          <p:nvPr/>
        </p:nvSpPr>
        <p:spPr bwMode="auto">
          <a:xfrm flipH="0" flipV="0">
            <a:off x="1774252" y="4579725"/>
            <a:ext cx="831195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pic>
        <p:nvPicPr>
          <p:cNvPr id="2130653443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92281" y="412813"/>
            <a:ext cx="5591174" cy="2743200"/>
          </a:xfrm>
          <a:prstGeom prst="rect">
            <a:avLst/>
          </a:prstGeom>
        </p:spPr>
      </p:pic>
      <p:pic>
        <p:nvPicPr>
          <p:cNvPr id="212476797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836227" y="3056658"/>
            <a:ext cx="5276849" cy="2695574"/>
          </a:xfrm>
          <a:prstGeom prst="rect">
            <a:avLst/>
          </a:prstGeom>
        </p:spPr>
      </p:pic>
      <p:grpSp>
        <p:nvGrpSpPr>
          <p:cNvPr id="884410602" name=""/>
          <p:cNvGrpSpPr/>
          <p:nvPr/>
        </p:nvGrpSpPr>
        <p:grpSpPr bwMode="auto">
          <a:xfrm>
            <a:off x="792280" y="3954330"/>
            <a:ext cx="4855887" cy="1403173"/>
            <a:chOff x="0" y="0"/>
            <a:chExt cx="4855887" cy="1403173"/>
          </a:xfrm>
        </p:grpSpPr>
        <p:sp>
          <p:nvSpPr>
            <p:cNvPr id="532418621" name=""/>
            <p:cNvSpPr txBox="1"/>
            <p:nvPr/>
          </p:nvSpPr>
          <p:spPr bwMode="auto">
            <a:xfrm flipH="0" flipV="0">
              <a:off x="0" y="579853"/>
              <a:ext cx="2914056" cy="823320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>
                <a:defRPr/>
              </a:pPr>
              <a:r>
                <a:rPr sz="1600" b="0">
                  <a:latin typeface="ARial"/>
                  <a:ea typeface="ARial"/>
                  <a:cs typeface="ARial"/>
                </a:rPr>
                <a:t>Частые ответы:</a:t>
              </a:r>
              <a:endParaRPr sz="1600" b="0">
                <a:latin typeface="ARial"/>
                <a:cs typeface="ARial"/>
              </a:endParaRPr>
            </a:p>
            <a:p>
              <a:pPr marL="261850" indent="-261850">
                <a:buFont typeface="Arial"/>
                <a:buChar char="•"/>
                <a:defRPr/>
              </a:pPr>
              <a:r>
                <a:rPr sz="1600" b="0">
                  <a:latin typeface="ARial"/>
                  <a:ea typeface="ARial"/>
                  <a:cs typeface="ARial"/>
                </a:rPr>
                <a:t>Учеба</a:t>
              </a:r>
              <a:endParaRPr sz="1600" b="0">
                <a:latin typeface="ARial"/>
                <a:cs typeface="ARial"/>
              </a:endParaRPr>
            </a:p>
            <a:p>
              <a:pPr marL="261850" indent="-261850">
                <a:buFont typeface="Arial"/>
                <a:buChar char="•"/>
                <a:defRPr/>
              </a:pPr>
              <a:r>
                <a:rPr sz="1600" b="0">
                  <a:latin typeface="ARial"/>
                  <a:ea typeface="ARial"/>
                  <a:cs typeface="ARial"/>
                </a:rPr>
                <a:t>Стресс</a:t>
              </a:r>
              <a:endParaRPr sz="1600" b="0"/>
            </a:p>
          </p:txBody>
        </p:sp>
        <p:sp>
          <p:nvSpPr>
            <p:cNvPr id="1436818870" name=""/>
            <p:cNvSpPr txBox="1"/>
            <p:nvPr/>
          </p:nvSpPr>
          <p:spPr bwMode="auto">
            <a:xfrm flipH="0" flipV="0">
              <a:off x="0" y="0"/>
              <a:ext cx="4855888" cy="57947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6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"/>
                  <a:ea typeface="Arial"/>
                  <a:cs typeface="Arial"/>
                </a:rPr>
                <a:t>Какие именно проблемы или трудности вы встречаете в организации своего сна?</a:t>
              </a:r>
              <a:endParaRPr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544257" y="984249"/>
            <a:ext cx="10724391" cy="4907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 данным App Annie, в 2023 году в мире было загружено более 500 миллионов приложений для улучшения сна. Это на 20% больше, чем в 2022 году.</a:t>
            </a:r>
            <a:endParaRPr sz="1600"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1600">
              <a:latin typeface="ARial"/>
              <a:cs typeface="ARial"/>
            </a:endParaRPr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Рост популярности приложений для улучшения сна можно объяснить несколькими факторами:</a:t>
            </a:r>
            <a:endParaRPr sz="16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Все больше людей осознают важность полноценного сна для здоровья и благополучия. </a:t>
            </a:r>
            <a:endParaRPr sz="16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Современные технологии позволяют отслеживать сон с высокой точностью и предоставлять пользователям персонализированные рекомендации по его улучшению.</a:t>
            </a:r>
            <a:endParaRPr sz="1600">
              <a:latin typeface="ARial"/>
              <a:cs typeface="ARial"/>
            </a:endParaRPr>
          </a:p>
          <a:p>
            <a:pPr>
              <a:defRPr/>
            </a:pPr>
            <a:endParaRPr sz="180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sz="180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sz="16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Конкуренты:</a:t>
            </a:r>
            <a:endParaRPr sz="1600" b="1">
              <a:solidFill>
                <a:schemeClr val="tx1"/>
              </a:solidFill>
              <a:latin typeface="ARial"/>
              <a:cs typeface="ARial"/>
            </a:endParaRPr>
          </a:p>
          <a:p>
            <a:pPr marL="283879" indent="-283879">
              <a:buFont typeface="Arial"/>
              <a:buChar char="•"/>
              <a:defRPr/>
            </a:pPr>
            <a:r>
              <a:rPr sz="16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Sleep as Android: Отличный сон, Ментальный наставник HD, Трекер сна - умный будильник, Balance, Практика.</a:t>
            </a:r>
            <a:endParaRPr sz="160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83879" indent="-283879">
              <a:buFont typeface="Arial"/>
              <a:buChar char="•"/>
              <a:defRPr/>
            </a:pPr>
            <a:endParaRPr sz="180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sz="16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Стратегия:</a:t>
            </a:r>
            <a:endParaRPr sz="1600" b="1">
              <a:solidFill>
                <a:schemeClr val="tx1"/>
              </a:solidFill>
              <a:latin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sz="16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Несмотря на наличие конкурентов, мы стремимся занять долю рынка 2-3% за счет использования ИИ.</a:t>
            </a:r>
            <a:endParaRPr sz="16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385731" y="1145538"/>
            <a:ext cx="6658232" cy="109764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Реклама с возможностью отключения путем приобретения подписки за 500 рублей в месяц.</a:t>
            </a:r>
            <a:endParaRPr sz="1600" b="0" i="0" u="none" strike="noStrike" cap="none" spc="0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Google Play Market, AppStore</a:t>
            </a:r>
            <a:endParaRPr/>
          </a:p>
        </p:txBody>
      </p:sp>
      <p:sp>
        <p:nvSpPr>
          <p:cNvPr id="2" name="TextBox 1"/>
          <p:cNvSpPr txBox="1"/>
          <p:nvPr/>
        </p:nvSpPr>
        <p:spPr bwMode="auto">
          <a:xfrm flipH="0" flipV="0">
            <a:off x="385011" y="3591187"/>
            <a:ext cx="6660033" cy="240827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endParaRPr lang="ru-RU" sz="1800" b="1" i="0" u="none" strike="noStrike" cap="none" spc="0">
              <a:ln>
                <a:noFill/>
              </a:ln>
              <a:solidFill>
                <a:srgbClr val="08C8D6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Применение ИИ делает наше приложение адаптивным для каждого пользователя, что выделяет нас среди конкурентов.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 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Приложение, соц сети: вконтакте и телеграмм.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 flipH="0" flipV="0">
            <a:off x="7142160" y="2350944"/>
            <a:ext cx="4542401" cy="112811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</a:t>
            </a:r>
            <a:endParaRPr lang="ru-RU" sz="1800" b="1" i="0" u="none" strike="noStrike" cap="none" spc="0">
              <a:ln>
                <a:noFill/>
              </a:ln>
              <a:solidFill>
                <a:srgbClr val="08C8D6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Google Play Market, AppStore, рекламодатели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8" y="6076071"/>
            <a:ext cx="4386865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 9 месяцев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xmlns:a="http://schemas.openxmlformats.org/drawingml/2006/main" noGrp="1"/>
          </p:cNvGraphicFramePr>
          <p:nvPr/>
        </p:nvGraphicFramePr>
        <p:xfrm>
          <a:off x="208704" y="984249"/>
          <a:ext cx="11643604" cy="4605899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2235878"/>
                <a:gridCol w="792641"/>
                <a:gridCol w="906009"/>
                <a:gridCol w="1405189"/>
                <a:gridCol w="478228"/>
                <a:gridCol w="557885"/>
                <a:gridCol w="557885"/>
                <a:gridCol w="637582"/>
                <a:gridCol w="463338"/>
                <a:gridCol w="572734"/>
                <a:gridCol w="383761"/>
                <a:gridCol w="478247"/>
                <a:gridCol w="478247"/>
                <a:gridCol w="478247"/>
                <a:gridCol w="718870"/>
                <a:gridCol w="718870"/>
              </a:tblGrid>
              <a:tr h="61288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Август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Сентябрь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41668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01.11.23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24.11.23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Ушаков В.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668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дизайна приложения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25.11.23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24.12.23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Айкашев  Д.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1668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функций приложения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26.12.23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26.04.24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Платов В.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1668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Обучение ИИ</a:t>
                      </a:r>
                      <a:endParaRPr sz="1200" b="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26.12.23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26.02.24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Платов В.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1668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аудио-видео материала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25.11.23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24.12.23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Ушаков В.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4969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рекомендаций врачей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25.11.23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24.12.23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Ушаков В.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1668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Выпуск Бета версии</a:t>
                      </a:r>
                      <a:endParaRPr sz="1200" b="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01.05.24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15.06.24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Айкашев  Д.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4969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Сбор обратной связи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01.05.24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15.06.24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Штанько А.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1668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Исправление багов</a:t>
                      </a:r>
                      <a:endParaRPr sz="1200" b="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01.05.24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01.08.24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Панов Д.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round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round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1668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Публикация приложения</a:t>
                      </a:r>
                      <a:endParaRPr sz="1200" b="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01.08.24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Панов Д.</a:t>
                      </a: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miter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</a:tr>
              <a:tr h="24969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Размещение рекламы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01.08.24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01.10.24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Штанько А.</a:t>
                      </a: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503003991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352292244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94217663" name="Прямоугольник 7"/>
            <p:cNvSpPr/>
            <p:nvPr/>
          </p:nvSpPr>
          <p:spPr bwMode="auto">
            <a:xfrm>
              <a:off x="419313" y="330199"/>
              <a:ext cx="4466950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194996580" name="TextBox 3"/>
            <p:cNvSpPr txBox="1"/>
            <p:nvPr/>
          </p:nvSpPr>
          <p:spPr bwMode="auto">
            <a:xfrm>
              <a:off x="492112" y="402363"/>
              <a:ext cx="4394151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979443732" name="TextBox 5"/>
          <p:cNvSpPr txBox="1"/>
          <p:nvPr/>
        </p:nvSpPr>
        <p:spPr bwMode="auto">
          <a:xfrm>
            <a:off x="345438" y="6175890"/>
            <a:ext cx="5638797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273200 рублей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8 месяцев</a:t>
            </a:r>
            <a:endParaRPr/>
          </a:p>
        </p:txBody>
      </p:sp>
      <p:graphicFrame>
        <p:nvGraphicFramePr>
          <p:cNvPr id="2082636557" name="Таблица 4"/>
          <p:cNvGraphicFramePr>
            <a:graphicFrameLocks xmlns:a="http://schemas.openxmlformats.org/drawingml/2006/main"/>
          </p:cNvGraphicFramePr>
          <p:nvPr/>
        </p:nvGraphicFramePr>
        <p:xfrm>
          <a:off x="421869" y="1494723"/>
          <a:ext cx="11211685" cy="1573529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2335361"/>
                <a:gridCol w="904638"/>
                <a:gridCol w="1080000"/>
                <a:gridCol w="1080000"/>
                <a:gridCol w="990000"/>
                <a:gridCol w="896327"/>
                <a:gridCol w="903672"/>
                <a:gridCol w="900000"/>
                <a:gridCol w="900000"/>
                <a:gridCol w="1215336"/>
              </a:tblGrid>
              <a:tr h="25344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2023/</a:t>
                      </a: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2024</a:t>
                      </a: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/</a:t>
                      </a:r>
                      <a:endParaRPr sz="14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400" b="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 sz="1400" b="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 sz="1400" b="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 sz="1400" b="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sz="1400" b="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sz="1400" b="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bevel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sz="1400" b="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 sz="1400" b="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 sz="1400" b="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3440">
                <a:tc gridSpan="10">
                  <a:txBody>
                    <a:bodyPr/>
                    <a:p>
                      <a:pPr marL="0" algn="ctr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Расходы:</a:t>
                      </a:r>
                      <a:endParaRPr sz="1400" b="1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6296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latin typeface="Arial"/>
                          <a:cs typeface="Arial"/>
                        </a:rPr>
                        <a:t>Зарплата разработчикам</a:t>
                      </a:r>
                      <a:endParaRPr sz="1400" b="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1400" b="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latin typeface="Arial"/>
                          <a:cs typeface="Arial"/>
                        </a:rPr>
                        <a:t>7000</a:t>
                      </a:r>
                      <a:endParaRPr sz="1400" b="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latin typeface="Arial"/>
                          <a:cs typeface="Arial"/>
                        </a:rPr>
                        <a:t>10000</a:t>
                      </a:r>
                      <a:endParaRPr sz="1400" b="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latin typeface="Arial"/>
                          <a:cs typeface="Arial"/>
                        </a:rPr>
                        <a:t>10000</a:t>
                      </a:r>
                      <a:endParaRPr sz="1400" b="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/>
                        <a:t>10000</a:t>
                      </a:r>
                      <a:endParaRPr sz="1400" b="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latin typeface="Arial"/>
                          <a:cs typeface="Arial"/>
                        </a:rPr>
                        <a:t>10000</a:t>
                      </a:r>
                      <a:endParaRPr sz="1400" b="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/>
                        <a:t>10000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/>
                        <a:t>10000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/>
                        <a:t>10000</a:t>
                      </a:r>
                      <a:endParaRPr sz="1600" b="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14222935" name="Таблица 4"/>
          <p:cNvGraphicFramePr>
            <a:graphicFrameLocks xmlns:a="http://schemas.openxmlformats.org/drawingml/2006/main"/>
          </p:cNvGraphicFramePr>
          <p:nvPr/>
        </p:nvGraphicFramePr>
        <p:xfrm>
          <a:off x="421869" y="2403408"/>
          <a:ext cx="11200548" cy="1777399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2340000"/>
                <a:gridCol w="900000"/>
                <a:gridCol w="1080000"/>
                <a:gridCol w="1080000"/>
                <a:gridCol w="990000"/>
                <a:gridCol w="900000"/>
                <a:gridCol w="900000"/>
                <a:gridCol w="900000"/>
                <a:gridCol w="900000"/>
                <a:gridCol w="1204198"/>
              </a:tblGrid>
              <a:tr h="25344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2024/2025</a:t>
                      </a:r>
                      <a:endParaRPr sz="14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Август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Сентябрь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 sz="14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296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Комиссия маркету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/>
                        <a:t>1000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/>
                        <a:t>1400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/>
                        <a:t>1800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/>
                        <a:t>2000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/>
                        <a:t>1800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/>
                        <a:t>1400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/>
                        <a:t>1600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/>
                        <a:t>2000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/>
                        <a:t>2400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2579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Оплата серверов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1400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1400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1400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1400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/>
                        <a:t>1400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/>
                        <a:t>1400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1400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/>
                        <a:t>1400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/>
                        <a:t>1400</a:t>
                      </a:r>
                      <a:endParaRPr sz="14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96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8000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12000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14000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14000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16000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18000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22000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96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Иное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4435947" name="Таблица 4"/>
          <p:cNvGraphicFramePr>
            <a:graphicFrameLocks xmlns:a="http://schemas.openxmlformats.org/drawingml/2006/main"/>
          </p:cNvGraphicFramePr>
          <p:nvPr/>
        </p:nvGraphicFramePr>
        <p:xfrm>
          <a:off x="419415" y="4180807"/>
          <a:ext cx="11205457" cy="1376148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2340000"/>
                <a:gridCol w="900000"/>
                <a:gridCol w="1080000"/>
                <a:gridCol w="1080000"/>
                <a:gridCol w="990000"/>
                <a:gridCol w="900000"/>
                <a:gridCol w="900000"/>
                <a:gridCol w="900000"/>
                <a:gridCol w="900000"/>
                <a:gridCol w="1209108"/>
              </a:tblGrid>
              <a:tr h="262298">
                <a:tc gridSpan="10">
                  <a:txBody>
                    <a:bodyPr/>
                    <a:p>
                      <a:pPr marL="0" algn="ctr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517411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подписки * количество продаж)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10*500=5000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15*500=7500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30*500=15000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40*500=20000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25*500=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30*500=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30*500=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40*500=20000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60*500=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6649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Реклама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8000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12000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16000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18000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18000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21000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22000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325116" y="1361433"/>
            <a:ext cx="10838792" cy="5456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  <a:endParaRPr sz="1600" b="0"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Количество скачиваний приложения 10 тыс.</a:t>
            </a:r>
            <a:endParaRPr sz="1600" b="0"/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 Количество активных пользователей 5 тыс. </a:t>
            </a:r>
            <a:endParaRPr sz="1600" b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 Среднее количество посещений активного пользователя в день: 2 (утро, вечер).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  <a:endParaRPr sz="1600" b="1"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Улучшение качество сна с помощью приложения.</a:t>
            </a:r>
            <a:endParaRPr sz="1600" b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 Пользователи могут самостоятельно организовать график сна.</a:t>
            </a:r>
            <a:endParaRPr sz="1600" b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 Клиенты используют советы из приложения.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показатели будет отслеживаться путем повторного тестирования пользователей (1 раз в месяц) с целью отслеживания прогресса.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*На слайде представлены результаты проекта по истечении 8 месяцев после выпуска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116248" y="1047748"/>
            <a:ext cx="11772645" cy="4724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«Сонный Оазис» является целесообразным для реализации по следующим причинам:</a:t>
            </a:r>
            <a:endParaRPr sz="16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Широкий спрос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Проблемы со сном широко распространены, в наше время многие с ними сталкиваются. Приложение будет иметь большую аудиторию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1">
                <a:latin typeface="Arial"/>
                <a:ea typeface="Arial"/>
                <a:cs typeface="Arial"/>
              </a:rPr>
              <a:t>Научные рекомендации</a:t>
            </a:r>
            <a:r>
              <a:rPr lang="ru-RU" sz="1600">
                <a:latin typeface="Arial"/>
                <a:ea typeface="Arial"/>
                <a:cs typeface="Arial"/>
              </a:rPr>
              <a:t>: рекомендательная база состоит исключительно из научно обоснованных советов для улучшения сна и преодоления бессоницы.</a:t>
            </a:r>
            <a:endParaRPr lang="ru-RU" sz="1600"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1">
                <a:latin typeface="Arial"/>
                <a:ea typeface="Arial"/>
                <a:cs typeface="Arial"/>
              </a:rPr>
              <a:t>Практичность и доступность</a:t>
            </a:r>
            <a:r>
              <a:rPr lang="ru-RU" sz="1600">
                <a:latin typeface="Arial"/>
                <a:ea typeface="Arial"/>
                <a:cs typeface="Arial"/>
              </a:rPr>
              <a:t>: Приложение предоставляет собой удобный и доступный инструмент для широкого круга пользователей.</a:t>
            </a:r>
            <a:endParaRPr lang="ru-RU" sz="1600"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1">
                <a:latin typeface="Arial"/>
                <a:ea typeface="Arial"/>
                <a:cs typeface="Arial"/>
              </a:rPr>
              <a:t>Окупаемость</a:t>
            </a:r>
            <a:r>
              <a:rPr lang="ru-RU" sz="1600">
                <a:latin typeface="Arial"/>
                <a:ea typeface="Arial"/>
                <a:cs typeface="Arial"/>
              </a:rPr>
              <a:t>: По проделанным расчетам «Сонный Оазис» окупится в течение 8 месяцев.</a:t>
            </a:r>
            <a:endParaRPr lang="ru-RU" sz="1600"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Нецелесообразность проекта объясняется необходимостью наличия в команде опытных специалистов - разработчиков.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/>
          </a:p>
          <a:p>
            <a:pPr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среднесрочной перспективе (3-5 лет) предусмотрено:</a:t>
            </a:r>
            <a:endParaRPr sz="16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Расширение пользовательской базы.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Улучшение искусственного интеллекта.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Добавление нового контента.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Повышение отзывчивости UI/UX дизайна.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Интеграция новых научных исследований для улучшения качества сна.</a:t>
            </a:r>
            <a:endParaRPr sz="1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R7-Office/7.4.0.112</Application>
  <DocSecurity>0</DocSecurity>
  <PresentationFormat>Широкоэкранный</PresentationFormat>
  <Paragraphs>0</Paragraphs>
  <Slides>17</Slides>
  <Notes>17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dc:identifier/>
  <dc:language/>
  <cp:lastModifiedBy>Виталий Ушаков</cp:lastModifiedBy>
  <cp:revision>59</cp:revision>
  <dcterms:created xsi:type="dcterms:W3CDTF">2023-09-23T09:41:00Z</dcterms:created>
  <dcterms:modified xsi:type="dcterms:W3CDTF">2023-10-23T17:57:52Z</dcterms:modified>
  <cp:category/>
  <cp:contentStatus/>
  <cp:version/>
</cp:coreProperties>
</file>