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8288000" cy="10287000"/>
  <p:notesSz cx="6858000" cy="9144000"/>
  <p:embeddedFontLst>
    <p:embeddedFont>
      <p:font typeface="Agrandir" panose="020B0604020202020204" charset="0"/>
      <p:regular r:id="rId13"/>
    </p:embeddedFont>
    <p:embeddedFont>
      <p:font typeface="Arial Black" panose="020B0A04020102020204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Lato Bold" panose="020B0604020202020204" charset="0"/>
      <p:regular r:id="rId19"/>
    </p:embeddedFont>
    <p:embeddedFont>
      <p:font typeface="Lato Italics" panose="020B0604020202020204" charset="0"/>
      <p:regular r:id="rId20"/>
    </p:embeddedFont>
    <p:embeddedFont>
      <p:font typeface="Poppins Bold" panose="020B0604020202020204" charset="0"/>
      <p:regular r:id="rId21"/>
    </p:embeddedFont>
    <p:embeddedFont>
      <p:font typeface="Poppins ExtraBold" panose="00000900000000000000" pitchFamily="2" charset="0"/>
      <p:regular r:id="rId22"/>
      <p:bold r:id="rId23"/>
      <p:boldItalic r:id="rId24"/>
    </p:embeddedFont>
    <p:embeddedFont>
      <p:font typeface="TT Commons Pro Bold" panose="020B0604020202020204" charset="-5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38F"/>
    <a:srgbClr val="165090"/>
    <a:srgbClr val="0A4A6B"/>
    <a:srgbClr val="0070C0"/>
    <a:srgbClr val="52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CCE35-430F-418A-8AAD-5D9CF0280823}" type="datetimeFigureOut">
              <a:rPr lang="ru-RU" smtClean="0"/>
              <a:t>08.06.2023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2564D-8CF6-40AF-803F-A194ED077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68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2564D-8CF6-40AF-803F-A194ED077D7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8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MQPqsj9kjk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ithub.com/aanddi/SewingWeb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openxmlformats.org/officeDocument/2006/relationships/hyperlink" Target="https://github.com/aanddi/SewingWeb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715500"/>
            <a:ext cx="18288000" cy="571500"/>
          </a:xfrm>
          <a:custGeom>
            <a:avLst/>
            <a:gdLst/>
            <a:ahLst/>
            <a:cxnLst/>
            <a:rect l="l" t="t" r="r" b="b"/>
            <a:pathLst>
              <a:path w="18288000" h="571500">
                <a:moveTo>
                  <a:pt x="0" y="0"/>
                </a:moveTo>
                <a:lnTo>
                  <a:pt x="18288000" y="0"/>
                </a:lnTo>
                <a:lnTo>
                  <a:pt x="182880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8" t="-1574820" r="-233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369316"/>
          </a:xfrm>
          <a:custGeom>
            <a:avLst/>
            <a:gdLst/>
            <a:ahLst/>
            <a:cxnLst/>
            <a:rect l="l" t="t" r="r" b="b"/>
            <a:pathLst>
              <a:path w="18288000" h="1369316">
                <a:moveTo>
                  <a:pt x="0" y="0"/>
                </a:moveTo>
                <a:lnTo>
                  <a:pt x="18288000" y="0"/>
                </a:lnTo>
                <a:lnTo>
                  <a:pt x="18288000" y="1369316"/>
                </a:lnTo>
                <a:lnTo>
                  <a:pt x="0" y="1369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8" t="-164612" r="-2338" b="-4343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143000"/>
            <a:ext cx="18288000" cy="9144000"/>
          </a:xfrm>
          <a:custGeom>
            <a:avLst/>
            <a:gdLst/>
            <a:ahLst/>
            <a:cxnLst/>
            <a:rect l="l" t="t" r="r" b="b"/>
            <a:pathLst>
              <a:path w="18288000" h="9144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1609360" y="-1832394"/>
            <a:ext cx="4823588" cy="5034105"/>
          </a:xfrm>
          <a:custGeom>
            <a:avLst/>
            <a:gdLst/>
            <a:ahLst/>
            <a:cxnLst/>
            <a:rect l="l" t="t" r="r" b="b"/>
            <a:pathLst>
              <a:path w="4823588" h="5034105">
                <a:moveTo>
                  <a:pt x="4823588" y="0"/>
                </a:moveTo>
                <a:lnTo>
                  <a:pt x="0" y="0"/>
                </a:lnTo>
                <a:lnTo>
                  <a:pt x="0" y="5034105"/>
                </a:lnTo>
                <a:lnTo>
                  <a:pt x="4823588" y="5034105"/>
                </a:lnTo>
                <a:lnTo>
                  <a:pt x="482358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33600" y="8953500"/>
            <a:ext cx="9061624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>
                <a:solidFill>
                  <a:srgbClr val="FFE1BC"/>
                </a:solidFill>
                <a:latin typeface="Agrandir"/>
              </a:rPr>
              <a:t>ЗАКАЗНАЯ РАЗРАБОТКА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82469" y="1028700"/>
            <a:ext cx="544710" cy="624147"/>
          </a:xfrm>
          <a:custGeom>
            <a:avLst/>
            <a:gdLst/>
            <a:ahLst/>
            <a:cxnLst/>
            <a:rect l="l" t="t" r="r" b="b"/>
            <a:pathLst>
              <a:path w="544710" h="624147">
                <a:moveTo>
                  <a:pt x="0" y="0"/>
                </a:moveTo>
                <a:lnTo>
                  <a:pt x="544710" y="0"/>
                </a:lnTo>
                <a:lnTo>
                  <a:pt x="544710" y="624147"/>
                </a:lnTo>
                <a:lnTo>
                  <a:pt x="0" y="6241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A1825A-B670-2A43-CEAE-5CF231C77C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266700"/>
            <a:ext cx="990600" cy="9906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2CED53-5B12-8F3F-5CF7-2BB7BC8842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0" y="419100"/>
            <a:ext cx="2143647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6816" y="0"/>
            <a:ext cx="452408" cy="10287000"/>
            <a:chOff x="0" y="0"/>
            <a:chExt cx="165040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040" cy="3752726"/>
            </a:xfrm>
            <a:custGeom>
              <a:avLst/>
              <a:gdLst/>
              <a:ahLst/>
              <a:cxnLst/>
              <a:rect l="l" t="t" r="r" b="b"/>
              <a:pathLst>
                <a:path w="165040" h="3752726">
                  <a:moveTo>
                    <a:pt x="0" y="0"/>
                  </a:moveTo>
                  <a:lnTo>
                    <a:pt x="165040" y="0"/>
                  </a:lnTo>
                  <a:lnTo>
                    <a:pt x="165040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4" name="Group 4"/>
          <p:cNvGrpSpPr/>
          <p:nvPr/>
        </p:nvGrpSpPr>
        <p:grpSpPr>
          <a:xfrm rot="-2700000">
            <a:off x="15385959" y="1860459"/>
            <a:ext cx="6566081" cy="6566081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15742560" y="2217060"/>
            <a:ext cx="5852880" cy="585288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 rot="2700000">
            <a:off x="11524419" y="8043030"/>
            <a:ext cx="6164339" cy="6164339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0" name="Group 10"/>
          <p:cNvGrpSpPr/>
          <p:nvPr/>
        </p:nvGrpSpPr>
        <p:grpSpPr>
          <a:xfrm rot="2700000">
            <a:off x="11524419" y="-3920369"/>
            <a:ext cx="6164339" cy="6164339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568482" y="1960670"/>
            <a:ext cx="829509" cy="1966473"/>
            <a:chOff x="0" y="0"/>
            <a:chExt cx="2354580" cy="558188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5400000">
            <a:off x="4980926" y="-2587876"/>
            <a:ext cx="1629197" cy="7951652"/>
            <a:chOff x="0" y="0"/>
            <a:chExt cx="2354580" cy="114920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gdLst/>
              <a:ahLst/>
              <a:cxn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5"/>
                    <a:pt x="331470" y="11265986"/>
                    <a:pt x="784860" y="11424736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568482" y="4415830"/>
            <a:ext cx="829509" cy="1966473"/>
            <a:chOff x="0" y="0"/>
            <a:chExt cx="2354580" cy="55818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8" name="Group 18"/>
          <p:cNvGrpSpPr/>
          <p:nvPr/>
        </p:nvGrpSpPr>
        <p:grpSpPr>
          <a:xfrm rot="-5400000">
            <a:off x="568482" y="6870991"/>
            <a:ext cx="829509" cy="1966473"/>
            <a:chOff x="0" y="0"/>
            <a:chExt cx="2354580" cy="55818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2438400" y="3314700"/>
            <a:ext cx="8926205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Рынок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потребления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продукции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легпрома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в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России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2,5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трлн.руб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./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год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,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из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них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2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трлн.руб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-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импорт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38400" y="5753100"/>
            <a:ext cx="8926205" cy="934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К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валифицированных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конструкторов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,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технологов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 и </a:t>
            </a:r>
            <a:r>
              <a:rPr lang="en-US" sz="3000" spc="300" dirty="0" err="1">
                <a:solidFill>
                  <a:srgbClr val="000000"/>
                </a:solidFill>
                <a:latin typeface="Lato Italics"/>
              </a:rPr>
              <a:t>швей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28018" y="2648681"/>
            <a:ext cx="892620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 dirty="0">
                <a:solidFill>
                  <a:srgbClr val="1D538F"/>
                </a:solidFill>
                <a:latin typeface="Lato Bold"/>
              </a:rPr>
              <a:t>ЗАВИСИМОСТЬ ОТ ИМПОРТА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42168" y="2648681"/>
            <a:ext cx="487056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FFFFFF"/>
                </a:solidFill>
                <a:latin typeface="Lato Bold"/>
              </a:rPr>
              <a:t>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42168" y="5103842"/>
            <a:ext cx="487056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FFFFFF"/>
                </a:solidFill>
                <a:latin typeface="Lato Bold"/>
              </a:rPr>
              <a:t>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42168" y="7559003"/>
            <a:ext cx="487056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FFFFFF"/>
                </a:solidFill>
                <a:latin typeface="Lato Bold"/>
              </a:rPr>
              <a:t>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28018" y="5103842"/>
            <a:ext cx="892620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>
                <a:solidFill>
                  <a:srgbClr val="1D538F"/>
                </a:solidFill>
                <a:latin typeface="Lato Bold"/>
              </a:rPr>
              <a:t>ОСТРАЯ НЕХВАТКА КАДРОВ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28018" y="7559003"/>
            <a:ext cx="9078182" cy="485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ПАДЕНИЕ ПОПУЛЯРНОСТИ ПРОФЕССИЙ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828800" y="1104900"/>
            <a:ext cx="7725336" cy="7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5"/>
              </a:lnSpc>
            </a:pPr>
            <a:r>
              <a:rPr lang="en-US" sz="5500" b="1" spc="275" dirty="0" err="1">
                <a:solidFill>
                  <a:srgbClr val="FFFFFF"/>
                </a:solidFill>
                <a:latin typeface="Poppins ExtraBold"/>
              </a:rPr>
              <a:t>Проблема</a:t>
            </a:r>
            <a:r>
              <a:rPr lang="en-US" sz="5500" b="1" spc="275" dirty="0">
                <a:solidFill>
                  <a:srgbClr val="FFFFFF"/>
                </a:solidFill>
                <a:latin typeface="Poppins ExtraBold"/>
              </a:rPr>
              <a:t> </a:t>
            </a:r>
            <a:r>
              <a:rPr lang="en-US" sz="5500" b="1" spc="275" dirty="0" err="1">
                <a:solidFill>
                  <a:srgbClr val="FFFFFF"/>
                </a:solidFill>
                <a:latin typeface="Poppins ExtraBold"/>
              </a:rPr>
              <a:t>заказчика</a:t>
            </a:r>
            <a:endParaRPr lang="en-US" sz="5500" b="1" spc="275" dirty="0">
              <a:solidFill>
                <a:srgbClr val="FFFFFF"/>
              </a:solidFill>
              <a:latin typeface="Poppins ExtraBold"/>
            </a:endParaRP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D618CC02-C114-74A0-C55C-7B4AC0BFA6CE}"/>
              </a:ext>
            </a:extLst>
          </p:cNvPr>
          <p:cNvSpPr txBox="1"/>
          <p:nvPr/>
        </p:nvSpPr>
        <p:spPr>
          <a:xfrm>
            <a:off x="2438400" y="8267700"/>
            <a:ext cx="8926205" cy="447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endParaRPr lang="en-US" sz="3000" spc="300" dirty="0">
              <a:solidFill>
                <a:srgbClr val="000000"/>
              </a:solidFill>
              <a:latin typeface="Lato Italics"/>
            </a:endParaRP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528E614D-56BF-6AB5-5868-CB83EC8F13D7}"/>
              </a:ext>
            </a:extLst>
          </p:cNvPr>
          <p:cNvSpPr txBox="1"/>
          <p:nvPr/>
        </p:nvSpPr>
        <p:spPr>
          <a:xfrm>
            <a:off x="2438400" y="8191500"/>
            <a:ext cx="8926205" cy="1422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Молодое поколение не хочет работать на предприятиях, так как ее не устраивает условия труда и заработная плата.</a:t>
            </a:r>
            <a:endParaRPr lang="en-US" sz="3000" spc="300" dirty="0">
              <a:solidFill>
                <a:srgbClr val="000000"/>
              </a:solidFill>
              <a:latin typeface="Lato Itali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6816" y="0"/>
            <a:ext cx="452408" cy="10287000"/>
            <a:chOff x="0" y="0"/>
            <a:chExt cx="165040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040" cy="3752726"/>
            </a:xfrm>
            <a:custGeom>
              <a:avLst/>
              <a:gdLst/>
              <a:ahLst/>
              <a:cxnLst/>
              <a:rect l="l" t="t" r="r" b="b"/>
              <a:pathLst>
                <a:path w="165040" h="3752726">
                  <a:moveTo>
                    <a:pt x="0" y="0"/>
                  </a:moveTo>
                  <a:lnTo>
                    <a:pt x="165040" y="0"/>
                  </a:lnTo>
                  <a:lnTo>
                    <a:pt x="165040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4" name="Group 4"/>
          <p:cNvGrpSpPr/>
          <p:nvPr/>
        </p:nvGrpSpPr>
        <p:grpSpPr>
          <a:xfrm rot="-2700000">
            <a:off x="15385959" y="1860459"/>
            <a:ext cx="6566081" cy="6566081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15742560" y="2217060"/>
            <a:ext cx="5852880" cy="585288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 rot="2700000">
            <a:off x="11524419" y="8043030"/>
            <a:ext cx="6164339" cy="6164339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0" name="Group 10"/>
          <p:cNvGrpSpPr/>
          <p:nvPr/>
        </p:nvGrpSpPr>
        <p:grpSpPr>
          <a:xfrm rot="2700000">
            <a:off x="11524419" y="-3920369"/>
            <a:ext cx="6164339" cy="6164339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677280" y="1955378"/>
            <a:ext cx="3963020" cy="5276243"/>
            <a:chOff x="0" y="0"/>
            <a:chExt cx="3663950" cy="4878070"/>
          </a:xfrm>
        </p:grpSpPr>
        <p:sp>
          <p:nvSpPr>
            <p:cNvPr id="13" name="Freeform 13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2"/>
              <a:stretch>
                <a:fillRect l="-50291" r="-50291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1836892" y="3055379"/>
            <a:ext cx="3963020" cy="5276243"/>
            <a:chOff x="0" y="0"/>
            <a:chExt cx="3663950" cy="4878070"/>
          </a:xfrm>
        </p:grpSpPr>
        <p:sp>
          <p:nvSpPr>
            <p:cNvPr id="16" name="Freeform 16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3"/>
              <a:stretch>
                <a:fillRect l="-55671" r="-44910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18" name="Group 18"/>
          <p:cNvGrpSpPr/>
          <p:nvPr/>
        </p:nvGrpSpPr>
        <p:grpSpPr>
          <a:xfrm rot="-5400000">
            <a:off x="568482" y="1960670"/>
            <a:ext cx="829509" cy="1966473"/>
            <a:chOff x="0" y="0"/>
            <a:chExt cx="2354580" cy="55818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20" name="Group 20"/>
          <p:cNvGrpSpPr/>
          <p:nvPr/>
        </p:nvGrpSpPr>
        <p:grpSpPr>
          <a:xfrm rot="-5400000">
            <a:off x="4980926" y="-2587876"/>
            <a:ext cx="1629197" cy="7951652"/>
            <a:chOff x="0" y="0"/>
            <a:chExt cx="2354580" cy="1149204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gdLst/>
              <a:ahLst/>
              <a:cxn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5"/>
                    <a:pt x="331470" y="11265986"/>
                    <a:pt x="784860" y="11424736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22" name="Group 22"/>
          <p:cNvGrpSpPr/>
          <p:nvPr/>
        </p:nvGrpSpPr>
        <p:grpSpPr>
          <a:xfrm rot="-5400000">
            <a:off x="568482" y="4415830"/>
            <a:ext cx="829509" cy="1966473"/>
            <a:chOff x="0" y="0"/>
            <a:chExt cx="2354580" cy="558188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24" name="Group 24"/>
          <p:cNvGrpSpPr/>
          <p:nvPr/>
        </p:nvGrpSpPr>
        <p:grpSpPr>
          <a:xfrm rot="-5400000">
            <a:off x="568482" y="6870991"/>
            <a:ext cx="829509" cy="1966473"/>
            <a:chOff x="0" y="0"/>
            <a:chExt cx="2354580" cy="558188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1342168" y="2648681"/>
            <a:ext cx="487056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FFFFFF"/>
                </a:solidFill>
                <a:latin typeface="Lato Bold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42168" y="5103842"/>
            <a:ext cx="487056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FFFFFF"/>
                </a:solidFill>
                <a:latin typeface="Lato Bold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42168" y="7559003"/>
            <a:ext cx="487056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FFFFFF"/>
                </a:solidFill>
                <a:latin typeface="Lato Bold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57400" y="952500"/>
            <a:ext cx="7020782" cy="9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6999" b="1" spc="349" dirty="0" err="1">
                <a:solidFill>
                  <a:srgbClr val="FFFFFF"/>
                </a:solidFill>
                <a:latin typeface="Poppins ExtraBold"/>
              </a:rPr>
              <a:t>Решение</a:t>
            </a:r>
            <a:endParaRPr lang="en-US" sz="6999" b="1" spc="349" dirty="0">
              <a:solidFill>
                <a:srgbClr val="FFFFFF"/>
              </a:solidFill>
              <a:latin typeface="Poppins ExtraBold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AE785A9B-E359-15D6-7255-49444E7AD93B}"/>
              </a:ext>
            </a:extLst>
          </p:cNvPr>
          <p:cNvSpPr txBox="1"/>
          <p:nvPr/>
        </p:nvSpPr>
        <p:spPr>
          <a:xfrm>
            <a:off x="2286000" y="2705100"/>
            <a:ext cx="8926205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НОБОР ПЕРСОНАЛА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34" name="TextBox 23">
            <a:extLst>
              <a:ext uri="{FF2B5EF4-FFF2-40B4-BE49-F238E27FC236}">
                <a16:creationId xmlns:a16="http://schemas.microsoft.com/office/drawing/2014/main" id="{F2040B78-01BC-30F0-0EFF-52B6D77CACFD}"/>
              </a:ext>
            </a:extLst>
          </p:cNvPr>
          <p:cNvSpPr txBox="1"/>
          <p:nvPr/>
        </p:nvSpPr>
        <p:spPr>
          <a:xfrm>
            <a:off x="2286000" y="5143500"/>
            <a:ext cx="8926205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 dirty="0">
                <a:solidFill>
                  <a:srgbClr val="1D538F"/>
                </a:solidFill>
                <a:latin typeface="Lato Bold"/>
              </a:rPr>
              <a:t>LEGPROMRF</a:t>
            </a:r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id="{CBCF22AD-7783-D926-322B-2091C8467AB3}"/>
              </a:ext>
            </a:extLst>
          </p:cNvPr>
          <p:cNvSpPr txBox="1"/>
          <p:nvPr/>
        </p:nvSpPr>
        <p:spPr>
          <a:xfrm>
            <a:off x="2286000" y="7581900"/>
            <a:ext cx="8926205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ОБУЧАЮЩИЕ КУРСЫ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36" name="TextBox 20">
            <a:extLst>
              <a:ext uri="{FF2B5EF4-FFF2-40B4-BE49-F238E27FC236}">
                <a16:creationId xmlns:a16="http://schemas.microsoft.com/office/drawing/2014/main" id="{33800429-91E6-E150-80D9-6D7AE4B82487}"/>
              </a:ext>
            </a:extLst>
          </p:cNvPr>
          <p:cNvSpPr txBox="1"/>
          <p:nvPr/>
        </p:nvSpPr>
        <p:spPr>
          <a:xfrm>
            <a:off x="2286000" y="3314700"/>
            <a:ext cx="8926205" cy="934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Студенты, стажеры и обучение на предприятиях.</a:t>
            </a:r>
            <a:endParaRPr lang="en-US" sz="3000" spc="300" dirty="0">
              <a:solidFill>
                <a:srgbClr val="000000"/>
              </a:solidFill>
              <a:latin typeface="Lato Italics"/>
            </a:endParaRP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F437928A-D7D3-5419-3291-C9F7C27F99F4}"/>
              </a:ext>
            </a:extLst>
          </p:cNvPr>
          <p:cNvSpPr txBox="1"/>
          <p:nvPr/>
        </p:nvSpPr>
        <p:spPr>
          <a:xfrm>
            <a:off x="2286000" y="5753100"/>
            <a:ext cx="8926205" cy="447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Продвижение 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job-</a:t>
            </a: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сайт.</a:t>
            </a:r>
            <a:endParaRPr lang="en-US" sz="3000" spc="300" dirty="0">
              <a:solidFill>
                <a:srgbClr val="000000"/>
              </a:solidFill>
              <a:latin typeface="Lato Italics"/>
            </a:endParaRP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0A2534A8-7D47-8B8D-5012-22F7585519AE}"/>
              </a:ext>
            </a:extLst>
          </p:cNvPr>
          <p:cNvSpPr txBox="1"/>
          <p:nvPr/>
        </p:nvSpPr>
        <p:spPr>
          <a:xfrm>
            <a:off x="2286000" y="8267700"/>
            <a:ext cx="8926205" cy="934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Предоставление онлайн курсов и мастер классов от партнеров.</a:t>
            </a:r>
            <a:endParaRPr lang="en-US" sz="3000" spc="300" dirty="0">
              <a:solidFill>
                <a:srgbClr val="000000"/>
              </a:solidFill>
              <a:latin typeface="Lato Itali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004959" y="1860459"/>
            <a:ext cx="6566081" cy="6566081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4" name="Group 4"/>
          <p:cNvGrpSpPr/>
          <p:nvPr/>
        </p:nvGrpSpPr>
        <p:grpSpPr>
          <a:xfrm rot="2700000">
            <a:off x="15361560" y="2217060"/>
            <a:ext cx="5852880" cy="585288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11524419" y="8252983"/>
            <a:ext cx="6164339" cy="6164339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0" y="0"/>
            <a:ext cx="541602" cy="10287000"/>
            <a:chOff x="0" y="0"/>
            <a:chExt cx="157867" cy="29984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867" cy="2998468"/>
            </a:xfrm>
            <a:custGeom>
              <a:avLst/>
              <a:gdLst/>
              <a:ahLst/>
              <a:cxnLst/>
              <a:rect l="l" t="t" r="r" b="b"/>
              <a:pathLst>
                <a:path w="157867" h="2998468">
                  <a:moveTo>
                    <a:pt x="0" y="0"/>
                  </a:moveTo>
                  <a:lnTo>
                    <a:pt x="157867" y="0"/>
                  </a:lnTo>
                  <a:lnTo>
                    <a:pt x="157867" y="2998468"/>
                  </a:lnTo>
                  <a:lnTo>
                    <a:pt x="0" y="2998468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13792200" y="4191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792179" h="795336">
                <a:moveTo>
                  <a:pt x="0" y="0"/>
                </a:moveTo>
                <a:lnTo>
                  <a:pt x="792179" y="0"/>
                </a:lnTo>
                <a:lnTo>
                  <a:pt x="792179" y="795336"/>
                </a:lnTo>
                <a:lnTo>
                  <a:pt x="0" y="79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58964"/>
            </a:stretch>
          </a:blipFill>
        </p:spPr>
      </p:sp>
      <p:grpSp>
        <p:nvGrpSpPr>
          <p:cNvPr id="12" name="Group 12"/>
          <p:cNvGrpSpPr/>
          <p:nvPr/>
        </p:nvGrpSpPr>
        <p:grpSpPr>
          <a:xfrm rot="2700000">
            <a:off x="11524419" y="-3920369"/>
            <a:ext cx="6164339" cy="6164339"/>
            <a:chOff x="0" y="0"/>
            <a:chExt cx="1913890" cy="1913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066800" y="419100"/>
            <a:ext cx="8987252" cy="760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9"/>
              </a:lnSpc>
            </a:pPr>
            <a:r>
              <a:rPr lang="en-US" sz="4500" b="1" spc="450" dirty="0">
                <a:solidFill>
                  <a:srgbClr val="0A4A6B"/>
                </a:solidFill>
                <a:latin typeface="Poppins Bold"/>
              </a:rPr>
              <a:t>ДЕМОНСТРАЦИЯ ПРОЕКТА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D41EF8-13BF-5EB1-EE5F-B7FBD5EC7441}"/>
              </a:ext>
            </a:extLst>
          </p:cNvPr>
          <p:cNvSpPr txBox="1"/>
          <p:nvPr/>
        </p:nvSpPr>
        <p:spPr>
          <a:xfrm>
            <a:off x="3657600" y="3619500"/>
            <a:ext cx="65526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800080"/>
                </a:solidFill>
                <a:cs typeface="Poppins Bold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 на </a:t>
            </a:r>
            <a:r>
              <a:rPr lang="en-US" sz="5400" b="1" dirty="0">
                <a:solidFill>
                  <a:srgbClr val="165090"/>
                </a:solidFill>
                <a:latin typeface="Poppins Bold" panose="020B0604020202020204" charset="0"/>
                <a:cs typeface="Poppins Bold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endParaRPr lang="ru-RU" sz="5400" b="1" dirty="0">
              <a:solidFill>
                <a:srgbClr val="165090"/>
              </a:solidFill>
              <a:cs typeface="Poppins Bold" panose="020B060402020202020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0E11B6-CB5B-1CFA-5023-E716A5DE9750}"/>
              </a:ext>
            </a:extLst>
          </p:cNvPr>
          <p:cNvSpPr txBox="1"/>
          <p:nvPr/>
        </p:nvSpPr>
        <p:spPr>
          <a:xfrm>
            <a:off x="5257800" y="5372100"/>
            <a:ext cx="289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spc="300" dirty="0">
                <a:solidFill>
                  <a:srgbClr val="1D538F"/>
                </a:solidFill>
                <a:latin typeface="Lato 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ru-RU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712"/>
    </mc:Choice>
    <mc:Fallback xmlns="">
      <p:transition spd="slow" advTm="24471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28575"/>
            <a:ext cx="18288000" cy="0"/>
          </a:xfrm>
          <a:prstGeom prst="line">
            <a:avLst/>
          </a:prstGeom>
          <a:ln w="85725" cap="flat">
            <a:solidFill>
              <a:srgbClr val="1D538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0" y="0"/>
            <a:ext cx="541602" cy="10287000"/>
            <a:chOff x="0" y="0"/>
            <a:chExt cx="157867" cy="29984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867" cy="2998468"/>
            </a:xfrm>
            <a:custGeom>
              <a:avLst/>
              <a:gdLst/>
              <a:ahLst/>
              <a:cxnLst/>
              <a:rect l="l" t="t" r="r" b="b"/>
              <a:pathLst>
                <a:path w="157867" h="2998468">
                  <a:moveTo>
                    <a:pt x="0" y="0"/>
                  </a:moveTo>
                  <a:lnTo>
                    <a:pt x="157867" y="0"/>
                  </a:lnTo>
                  <a:lnTo>
                    <a:pt x="157867" y="2998468"/>
                  </a:lnTo>
                  <a:lnTo>
                    <a:pt x="0" y="2998468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90600" y="342900"/>
            <a:ext cx="11790750" cy="115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9"/>
              </a:lnSpc>
            </a:pPr>
            <a:r>
              <a:rPr lang="en-US" sz="8499" b="1" dirty="0" err="1">
                <a:solidFill>
                  <a:srgbClr val="0A4A6B"/>
                </a:solidFill>
                <a:latin typeface="Poppins Bold"/>
              </a:rPr>
              <a:t>Экономика</a:t>
            </a:r>
            <a:r>
              <a:rPr lang="en-US" sz="8499" b="1" dirty="0">
                <a:solidFill>
                  <a:srgbClr val="0A4A6B"/>
                </a:solidFill>
                <a:latin typeface="Poppins Bold"/>
              </a:rPr>
              <a:t> </a:t>
            </a:r>
            <a:r>
              <a:rPr lang="en-US" sz="8499" b="1" dirty="0" err="1">
                <a:solidFill>
                  <a:srgbClr val="0A4A6B"/>
                </a:solidFill>
                <a:latin typeface="Poppins Bold"/>
              </a:rPr>
              <a:t>проекта</a:t>
            </a:r>
            <a:endParaRPr lang="en-US" sz="8499" b="1" dirty="0">
              <a:solidFill>
                <a:srgbClr val="0A4A6B"/>
              </a:solidFill>
              <a:latin typeface="Poppins Bold"/>
            </a:endParaRP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F5A84C0C-A51C-BC3B-2FAF-DD50F6A015CF}"/>
              </a:ext>
            </a:extLst>
          </p:cNvPr>
          <p:cNvSpPr txBox="1"/>
          <p:nvPr/>
        </p:nvSpPr>
        <p:spPr>
          <a:xfrm>
            <a:off x="2514600" y="2019300"/>
            <a:ext cx="14859000" cy="447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Наш 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Job-</a:t>
            </a:r>
            <a:r>
              <a:rPr lang="ru-RU" sz="3000" spc="300" dirty="0">
                <a:solidFill>
                  <a:srgbClr val="000000"/>
                </a:solidFill>
                <a:latin typeface="Lato Italics"/>
              </a:rPr>
              <a:t>сайт использует модель </a:t>
            </a:r>
            <a:r>
              <a:rPr lang="en-US" sz="3000" spc="300" dirty="0">
                <a:solidFill>
                  <a:srgbClr val="000000"/>
                </a:solidFill>
                <a:latin typeface="Lato Italics"/>
              </a:rPr>
              <a:t>SaaS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E05C93-99A9-2C42-BE5A-24FAB5FB3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086100"/>
            <a:ext cx="14246781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28575"/>
            <a:ext cx="18288000" cy="0"/>
          </a:xfrm>
          <a:prstGeom prst="line">
            <a:avLst/>
          </a:prstGeom>
          <a:ln w="85725" cap="flat">
            <a:solidFill>
              <a:srgbClr val="1D538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1018602">
            <a:off x="4985872" y="9024507"/>
            <a:ext cx="13981343" cy="6487382"/>
            <a:chOff x="0" y="0"/>
            <a:chExt cx="6233160" cy="2892204"/>
          </a:xfrm>
          <a:solidFill>
            <a:srgbClr val="00B0F0"/>
          </a:solidFill>
        </p:grpSpPr>
        <p:sp>
          <p:nvSpPr>
            <p:cNvPr id="4" name="Freeform 4"/>
            <p:cNvSpPr/>
            <p:nvPr/>
          </p:nvSpPr>
          <p:spPr>
            <a:xfrm>
              <a:off x="0" y="-10160"/>
              <a:ext cx="6233160" cy="2913794"/>
            </a:xfrm>
            <a:custGeom>
              <a:avLst/>
              <a:gdLst/>
              <a:ahLst/>
              <a:cxnLst/>
              <a:rect l="l" t="t" r="r" b="b"/>
              <a:pathLst>
                <a:path w="6233160" h="2913794">
                  <a:moveTo>
                    <a:pt x="5897880" y="579120"/>
                  </a:moveTo>
                  <a:lnTo>
                    <a:pt x="3451860" y="40640"/>
                  </a:lnTo>
                  <a:cubicBezTo>
                    <a:pt x="3267710" y="0"/>
                    <a:pt x="2965450" y="0"/>
                    <a:pt x="2781300" y="40640"/>
                  </a:cubicBezTo>
                  <a:lnTo>
                    <a:pt x="335280" y="579120"/>
                  </a:lnTo>
                  <a:cubicBezTo>
                    <a:pt x="151130" y="619760"/>
                    <a:pt x="0" y="807720"/>
                    <a:pt x="0" y="996950"/>
                  </a:cubicBezTo>
                  <a:lnTo>
                    <a:pt x="0" y="1893984"/>
                  </a:lnTo>
                  <a:cubicBezTo>
                    <a:pt x="0" y="2087024"/>
                    <a:pt x="151130" y="2278794"/>
                    <a:pt x="335280" y="2320704"/>
                  </a:cubicBezTo>
                  <a:lnTo>
                    <a:pt x="2781300" y="2871884"/>
                  </a:lnTo>
                  <a:cubicBezTo>
                    <a:pt x="2965450" y="2913794"/>
                    <a:pt x="3267710" y="2913794"/>
                    <a:pt x="3451860" y="2871884"/>
                  </a:cubicBezTo>
                  <a:lnTo>
                    <a:pt x="5897880" y="2320704"/>
                  </a:lnTo>
                  <a:cubicBezTo>
                    <a:pt x="6082030" y="2278794"/>
                    <a:pt x="6233160" y="2087024"/>
                    <a:pt x="6233160" y="1893984"/>
                  </a:cubicBezTo>
                  <a:lnTo>
                    <a:pt x="6233160" y="996950"/>
                  </a:lnTo>
                  <a:cubicBezTo>
                    <a:pt x="6233160" y="807720"/>
                    <a:pt x="6082030" y="619760"/>
                    <a:pt x="5897880" y="579120"/>
                  </a:cubicBezTo>
                  <a:close/>
                </a:path>
              </a:pathLst>
            </a:cu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</p:sp>
      </p:grpSp>
      <p:sp>
        <p:nvSpPr>
          <p:cNvPr id="5" name="TextBox 5"/>
          <p:cNvSpPr txBox="1"/>
          <p:nvPr/>
        </p:nvSpPr>
        <p:spPr>
          <a:xfrm>
            <a:off x="1066800" y="647700"/>
            <a:ext cx="11790750" cy="115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9"/>
              </a:lnSpc>
            </a:pPr>
            <a:r>
              <a:rPr lang="en-US" sz="8499" b="1" dirty="0" err="1">
                <a:solidFill>
                  <a:srgbClr val="0A4A6B"/>
                </a:solidFill>
                <a:latin typeface="Poppins Bold"/>
              </a:rPr>
              <a:t>Экономика</a:t>
            </a:r>
            <a:r>
              <a:rPr lang="en-US" sz="8499" b="1" dirty="0">
                <a:solidFill>
                  <a:srgbClr val="0A4A6B"/>
                </a:solidFill>
                <a:latin typeface="Poppins Bold"/>
              </a:rPr>
              <a:t> </a:t>
            </a:r>
            <a:r>
              <a:rPr lang="en-US" sz="8499" b="1" dirty="0" err="1">
                <a:solidFill>
                  <a:srgbClr val="0A4A6B"/>
                </a:solidFill>
                <a:latin typeface="Poppins Bold"/>
              </a:rPr>
              <a:t>проекта</a:t>
            </a:r>
            <a:endParaRPr lang="en-US" sz="8499" b="1" dirty="0">
              <a:solidFill>
                <a:srgbClr val="0A4A6B"/>
              </a:solidFill>
              <a:latin typeface="Poppins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1887200" y="1866900"/>
            <a:ext cx="5943600" cy="6491429"/>
            <a:chOff x="0" y="-9525"/>
            <a:chExt cx="7924801" cy="8655240"/>
          </a:xfrm>
        </p:grpSpPr>
        <p:sp>
          <p:nvSpPr>
            <p:cNvPr id="7" name="TextBox 7"/>
            <p:cNvSpPr txBox="1"/>
            <p:nvPr/>
          </p:nvSpPr>
          <p:spPr>
            <a:xfrm>
              <a:off x="0" y="2835464"/>
              <a:ext cx="5459926" cy="1038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23"/>
                </a:lnSpc>
              </a:pPr>
              <a:r>
                <a:rPr lang="en-US" sz="5103" b="1" dirty="0">
                  <a:solidFill>
                    <a:srgbClr val="5271FF"/>
                  </a:solidFill>
                  <a:latin typeface="Arial Black" panose="020B0A04020102020204" pitchFamily="34" charset="0"/>
                </a:rPr>
                <a:t>SAM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5459926" cy="1038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23"/>
                </a:lnSpc>
              </a:pPr>
              <a:r>
                <a:rPr lang="en-US" sz="5103" b="1" dirty="0">
                  <a:solidFill>
                    <a:srgbClr val="1D538F"/>
                  </a:solidFill>
                  <a:latin typeface="Arial Black" panose="020B0A04020102020204" pitchFamily="34" charset="0"/>
                </a:rPr>
                <a:t>TAM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5052255"/>
              <a:ext cx="5459926" cy="1038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23"/>
                </a:lnSpc>
              </a:pPr>
              <a:r>
                <a:rPr lang="en-US" sz="5103" b="1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SOM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38978"/>
              <a:ext cx="7620001" cy="9797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99"/>
                </a:lnSpc>
              </a:pP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Наша команда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ожидае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т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5%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от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общего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рынка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</a:p>
            <a:p>
              <a:pPr>
                <a:lnSpc>
                  <a:spcPts val="2999"/>
                </a:lnSpc>
              </a:pP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1,437 млрд руб./год 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* 0,05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006475"/>
              <a:ext cx="7823201" cy="14927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99"/>
                </a:lnSpc>
              </a:pP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15000 фабрик на платформе заказчика</a:t>
              </a:r>
            </a:p>
            <a:p>
              <a:pPr>
                <a:lnSpc>
                  <a:spcPts val="2999"/>
                </a:lnSpc>
              </a:pP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Тариф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Pro = 3990 р.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 за 1 вакансию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</a:p>
            <a:p>
              <a:pPr>
                <a:lnSpc>
                  <a:spcPts val="2999"/>
                </a:lnSpc>
              </a:pP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15000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фабрик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* (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2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ru-RU" sz="1999" spc="45" dirty="0" err="1">
                  <a:solidFill>
                    <a:srgbClr val="0A4A6B"/>
                  </a:solidFill>
                  <a:latin typeface="TT Commons Pro Bold"/>
                </a:rPr>
                <a:t>вакан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. * 3990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руб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.)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 * 12 мес.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127076"/>
              <a:ext cx="7924801" cy="25186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99"/>
                </a:lnSpc>
              </a:pP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80% -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пользование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стандарт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н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ой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бесплатной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подпиской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на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job-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сайте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 или пользование ресурсами конкурентов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.</a:t>
              </a:r>
            </a:p>
            <a:p>
              <a:pPr>
                <a:lnSpc>
                  <a:spcPts val="2999"/>
                </a:lnSpc>
              </a:pP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Мы получаем 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20%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от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доступного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 нам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рынка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endParaRPr lang="ru-RU" sz="1999" spc="45" dirty="0">
                <a:solidFill>
                  <a:srgbClr val="0A4A6B"/>
                </a:solidFill>
                <a:latin typeface="TT Commons Pro Bold"/>
              </a:endParaRPr>
            </a:p>
            <a:p>
              <a:pPr>
                <a:lnSpc>
                  <a:spcPts val="2999"/>
                </a:lnSpc>
              </a:pP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71,820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млн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</a:t>
              </a:r>
              <a:r>
                <a:rPr lang="en-US" sz="1999" spc="45" dirty="0" err="1">
                  <a:solidFill>
                    <a:srgbClr val="0A4A6B"/>
                  </a:solidFill>
                  <a:latin typeface="TT Commons Pro Bold"/>
                </a:rPr>
                <a:t>руб</a:t>
              </a:r>
              <a:r>
                <a:rPr lang="ru-RU" sz="1999" spc="45" dirty="0">
                  <a:solidFill>
                    <a:srgbClr val="0A4A6B"/>
                  </a:solidFill>
                  <a:latin typeface="TT Commons Pro Bold"/>
                </a:rPr>
                <a:t>./год</a:t>
              </a:r>
              <a:r>
                <a:rPr lang="en-US" sz="1999" spc="45" dirty="0">
                  <a:solidFill>
                    <a:srgbClr val="0A4A6B"/>
                  </a:solidFill>
                  <a:latin typeface="TT Commons Pro Bold"/>
                </a:rPr>
                <a:t> * 0,2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890827"/>
            <a:ext cx="10465408" cy="1046540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2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097211" y="4995673"/>
            <a:ext cx="8328385" cy="832838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5271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2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228801" y="7671574"/>
            <a:ext cx="6065197" cy="6092383"/>
            <a:chOff x="1813" y="0"/>
            <a:chExt cx="809173" cy="812800"/>
          </a:xfrm>
          <a:solidFill>
            <a:srgbClr val="0070C0"/>
          </a:solidFill>
        </p:grpSpPr>
        <p:sp>
          <p:nvSpPr>
            <p:cNvPr id="20" name="Freeform 2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grpFill/>
          </p:spPr>
        </p:sp>
        <p:sp>
          <p:nvSpPr>
            <p:cNvPr id="21" name="TextBox 21"/>
            <p:cNvSpPr txBox="1"/>
            <p:nvPr/>
          </p:nvSpPr>
          <p:spPr>
            <a:xfrm>
              <a:off x="79352" y="191357"/>
              <a:ext cx="657248" cy="54524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2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657600" y="5981700"/>
            <a:ext cx="5412414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ru-RU" sz="7499" dirty="0">
                <a:solidFill>
                  <a:srgbClr val="FFFFFF"/>
                </a:solidFill>
                <a:latin typeface="TT Commons Pro Bold"/>
              </a:rPr>
              <a:t>71,820 млн</a:t>
            </a:r>
            <a:endParaRPr lang="en-US" sz="7499" dirty="0">
              <a:solidFill>
                <a:srgbClr val="FFFFFF"/>
              </a:solidFill>
              <a:latin typeface="TT Commons Pr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657600" y="8648700"/>
            <a:ext cx="5412414" cy="123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ru-RU" sz="6500" dirty="0">
                <a:solidFill>
                  <a:srgbClr val="FFFFFF"/>
                </a:solidFill>
                <a:latin typeface="TT Commons Pro Bold"/>
              </a:rPr>
              <a:t>14,365</a:t>
            </a:r>
            <a:r>
              <a:rPr lang="en-US" sz="6500" dirty="0">
                <a:solidFill>
                  <a:srgbClr val="FFFFFF"/>
                </a:solidFill>
                <a:latin typeface="TT Commons Pro Bold"/>
              </a:rPr>
              <a:t> </a:t>
            </a:r>
            <a:r>
              <a:rPr lang="en-US" sz="6500" dirty="0" err="1">
                <a:solidFill>
                  <a:srgbClr val="FFFFFF"/>
                </a:solidFill>
                <a:latin typeface="TT Commons Pro Bold"/>
              </a:rPr>
              <a:t>млн</a:t>
            </a:r>
            <a:endParaRPr lang="en-US" sz="6500" dirty="0">
              <a:solidFill>
                <a:srgbClr val="FFFFFF"/>
              </a:solidFill>
              <a:latin typeface="TT Commons Pro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429000" y="3314700"/>
            <a:ext cx="60198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99"/>
              </a:lnSpc>
            </a:pPr>
            <a:r>
              <a:rPr lang="ru-RU" sz="8499" dirty="0">
                <a:solidFill>
                  <a:srgbClr val="FFFFFF"/>
                </a:solidFill>
                <a:latin typeface="TT Commons Pro Bold"/>
              </a:rPr>
              <a:t>1,437 млрд</a:t>
            </a:r>
            <a:endParaRPr lang="en-US" sz="8499" dirty="0">
              <a:solidFill>
                <a:srgbClr val="FFFFFF"/>
              </a:solidFill>
              <a:latin typeface="TT Commons Pro Bold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0" y="0"/>
            <a:ext cx="541602" cy="10287000"/>
            <a:chOff x="0" y="0"/>
            <a:chExt cx="157867" cy="299846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7867" cy="2998468"/>
            </a:xfrm>
            <a:custGeom>
              <a:avLst/>
              <a:gdLst/>
              <a:ahLst/>
              <a:cxnLst/>
              <a:rect l="l" t="t" r="r" b="b"/>
              <a:pathLst>
                <a:path w="157867" h="2998468">
                  <a:moveTo>
                    <a:pt x="0" y="0"/>
                  </a:moveTo>
                  <a:lnTo>
                    <a:pt x="157867" y="0"/>
                  </a:lnTo>
                  <a:lnTo>
                    <a:pt x="157867" y="2998468"/>
                  </a:lnTo>
                  <a:lnTo>
                    <a:pt x="0" y="2998468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12115800" y="8953500"/>
            <a:ext cx="5241317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000" dirty="0" err="1">
                <a:solidFill>
                  <a:srgbClr val="FFFFFF"/>
                </a:solidFill>
                <a:latin typeface="TT Commons Pro Bold"/>
              </a:rPr>
              <a:t>Выручка</a:t>
            </a:r>
            <a:r>
              <a:rPr lang="ru-RU" sz="3000" dirty="0">
                <a:solidFill>
                  <a:srgbClr val="FFFFFF"/>
                </a:solidFill>
                <a:latin typeface="TT Commons Pro Bold"/>
              </a:rPr>
              <a:t> более</a:t>
            </a:r>
            <a:endParaRPr lang="en-US" sz="3000" dirty="0">
              <a:solidFill>
                <a:srgbClr val="FFFFFF"/>
              </a:solidFill>
              <a:latin typeface="TT Commons Pro Bold"/>
            </a:endParaRPr>
          </a:p>
          <a:p>
            <a:pPr algn="ctr">
              <a:lnSpc>
                <a:spcPts val="4800"/>
              </a:lnSpc>
            </a:pPr>
            <a:r>
              <a:rPr lang="ru-RU" sz="3000" dirty="0">
                <a:solidFill>
                  <a:srgbClr val="FFFFFF"/>
                </a:solidFill>
                <a:latin typeface="TT Commons Pro Bold"/>
              </a:rPr>
              <a:t>1 млн руб. </a:t>
            </a:r>
            <a:r>
              <a:rPr lang="en-US" sz="3000" dirty="0">
                <a:solidFill>
                  <a:srgbClr val="FFFFFF"/>
                </a:solidFill>
                <a:latin typeface="TT Commons Pro Bold"/>
              </a:rPr>
              <a:t>в </a:t>
            </a:r>
            <a:r>
              <a:rPr lang="en-US" sz="3000" dirty="0" err="1">
                <a:solidFill>
                  <a:srgbClr val="FFFFFF"/>
                </a:solidFill>
                <a:latin typeface="TT Commons Pro Bold"/>
              </a:rPr>
              <a:t>месяц</a:t>
            </a:r>
            <a:endParaRPr lang="en-US" sz="3000" dirty="0">
              <a:solidFill>
                <a:srgbClr val="FFFFFF"/>
              </a:solidFill>
              <a:latin typeface="TT Commons Pro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028950"/>
            <a:ext cx="18288000" cy="7258050"/>
            <a:chOff x="0" y="0"/>
            <a:chExt cx="6671512" cy="26477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2647756"/>
            </a:xfrm>
            <a:custGeom>
              <a:avLst/>
              <a:gdLst/>
              <a:ahLst/>
              <a:cxnLst/>
              <a:rect l="l" t="t" r="r" b="b"/>
              <a:pathLst>
                <a:path w="6671512" h="2647756">
                  <a:moveTo>
                    <a:pt x="0" y="0"/>
                  </a:moveTo>
                  <a:lnTo>
                    <a:pt x="6671512" y="0"/>
                  </a:lnTo>
                  <a:lnTo>
                    <a:pt x="6671512" y="2647756"/>
                  </a:lnTo>
                  <a:lnTo>
                    <a:pt x="0" y="2647756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4055969"/>
            <a:ext cx="18288000" cy="764684"/>
            <a:chOff x="0" y="0"/>
            <a:chExt cx="6671512" cy="2789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71512" cy="278959"/>
            </a:xfrm>
            <a:custGeom>
              <a:avLst/>
              <a:gdLst/>
              <a:ahLst/>
              <a:cxnLst/>
              <a:rect l="l" t="t" r="r" b="b"/>
              <a:pathLst>
                <a:path w="6671512" h="278959">
                  <a:moveTo>
                    <a:pt x="0" y="0"/>
                  </a:moveTo>
                  <a:lnTo>
                    <a:pt x="6671512" y="0"/>
                  </a:lnTo>
                  <a:lnTo>
                    <a:pt x="6671512" y="278959"/>
                  </a:lnTo>
                  <a:lnTo>
                    <a:pt x="0" y="27895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 rot="381190">
            <a:off x="3807504" y="-705158"/>
            <a:ext cx="18288000" cy="1655287"/>
            <a:chOff x="0" y="0"/>
            <a:chExt cx="6671512" cy="6038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71512" cy="603853"/>
            </a:xfrm>
            <a:custGeom>
              <a:avLst/>
              <a:gdLst/>
              <a:ahLst/>
              <a:cxnLst/>
              <a:rect l="l" t="t" r="r" b="b"/>
              <a:pathLst>
                <a:path w="6671512" h="603853">
                  <a:moveTo>
                    <a:pt x="0" y="0"/>
                  </a:moveTo>
                  <a:lnTo>
                    <a:pt x="6671512" y="0"/>
                  </a:lnTo>
                  <a:lnTo>
                    <a:pt x="6671512" y="603853"/>
                  </a:lnTo>
                  <a:lnTo>
                    <a:pt x="0" y="603853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8" name="Group 8"/>
          <p:cNvGrpSpPr/>
          <p:nvPr/>
        </p:nvGrpSpPr>
        <p:grpSpPr>
          <a:xfrm rot="-284447">
            <a:off x="-3805812" y="-636028"/>
            <a:ext cx="18288000" cy="1655287"/>
            <a:chOff x="0" y="0"/>
            <a:chExt cx="6671512" cy="6038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71512" cy="603853"/>
            </a:xfrm>
            <a:custGeom>
              <a:avLst/>
              <a:gdLst/>
              <a:ahLst/>
              <a:cxnLst/>
              <a:rect l="l" t="t" r="r" b="b"/>
              <a:pathLst>
                <a:path w="6671512" h="603853">
                  <a:moveTo>
                    <a:pt x="0" y="0"/>
                  </a:moveTo>
                  <a:lnTo>
                    <a:pt x="6671512" y="0"/>
                  </a:lnTo>
                  <a:lnTo>
                    <a:pt x="6671512" y="603853"/>
                  </a:lnTo>
                  <a:lnTo>
                    <a:pt x="0" y="603853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412" y="8724900"/>
            <a:ext cx="18288000" cy="764684"/>
            <a:chOff x="0" y="0"/>
            <a:chExt cx="6671512" cy="27895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71512" cy="278959"/>
            </a:xfrm>
            <a:custGeom>
              <a:avLst/>
              <a:gdLst/>
              <a:ahLst/>
              <a:cxnLst/>
              <a:rect l="l" t="t" r="r" b="b"/>
              <a:pathLst>
                <a:path w="6671512" h="278959">
                  <a:moveTo>
                    <a:pt x="0" y="0"/>
                  </a:moveTo>
                  <a:lnTo>
                    <a:pt x="6671512" y="0"/>
                  </a:lnTo>
                  <a:lnTo>
                    <a:pt x="6671512" y="278959"/>
                  </a:lnTo>
                  <a:lnTo>
                    <a:pt x="0" y="27895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447800" y="1562100"/>
            <a:ext cx="15327005" cy="108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8000" b="1" spc="400" dirty="0">
                <a:solidFill>
                  <a:srgbClr val="1D538F"/>
                </a:solidFill>
                <a:latin typeface="Poppins ExtraBold"/>
              </a:rPr>
              <a:t>ПЕРСПЕКТИВЫ РАЗВИТИЯ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7200" y="5753100"/>
            <a:ext cx="5885548" cy="19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ru-RU" sz="3000" spc="300" dirty="0">
                <a:solidFill>
                  <a:srgbClr val="FFFFFF"/>
                </a:solidFill>
                <a:latin typeface="Lato Italics"/>
              </a:rPr>
              <a:t>Наша команда будет продолжать разработку </a:t>
            </a:r>
            <a:r>
              <a:rPr lang="en-US" sz="3000" spc="300" dirty="0">
                <a:solidFill>
                  <a:srgbClr val="FFFFFF"/>
                </a:solidFill>
                <a:latin typeface="Lato Italics"/>
              </a:rPr>
              <a:t>Job-</a:t>
            </a:r>
            <a:r>
              <a:rPr lang="ru-RU" sz="3000" spc="300" dirty="0">
                <a:solidFill>
                  <a:srgbClr val="FFFFFF"/>
                </a:solidFill>
                <a:latin typeface="Lato Italics"/>
              </a:rPr>
              <a:t>сайта и хочет довести проект до релиза</a:t>
            </a:r>
            <a:endParaRPr lang="en-US" sz="3000" spc="300" dirty="0">
              <a:solidFill>
                <a:srgbClr val="FFFFFF"/>
              </a:solidFill>
              <a:latin typeface="Lato Itali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6033" y="4143086"/>
            <a:ext cx="5885548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ДАЛЬНЕЙЩЕЕ РАЗВИТИЕ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36033" y="8846158"/>
            <a:ext cx="5885548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4 месяца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162800" y="5753100"/>
            <a:ext cx="4183748" cy="19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 spc="300" dirty="0">
                <a:solidFill>
                  <a:srgbClr val="FFFFFF"/>
                </a:solidFill>
                <a:latin typeface="Lato Italics"/>
              </a:rPr>
              <a:t>Job-</a:t>
            </a:r>
            <a:r>
              <a:rPr lang="ru-RU" sz="3000" spc="300" dirty="0">
                <a:solidFill>
                  <a:srgbClr val="FFFFFF"/>
                </a:solidFill>
                <a:latin typeface="Lato Italics"/>
              </a:rPr>
              <a:t>сайт готов на 50</a:t>
            </a:r>
            <a:r>
              <a:rPr lang="en-US" sz="3000" spc="300" dirty="0">
                <a:solidFill>
                  <a:srgbClr val="FFFFFF"/>
                </a:solidFill>
                <a:latin typeface="Lato Italics"/>
              </a:rPr>
              <a:t>%</a:t>
            </a:r>
            <a:r>
              <a:rPr lang="ru-RU" sz="3000" spc="300" dirty="0">
                <a:solidFill>
                  <a:srgbClr val="FFFFFF"/>
                </a:solidFill>
                <a:latin typeface="Lato Italics"/>
              </a:rPr>
              <a:t>.</a:t>
            </a:r>
          </a:p>
          <a:p>
            <a:pPr algn="ctr">
              <a:lnSpc>
                <a:spcPts val="3750"/>
              </a:lnSpc>
            </a:pPr>
            <a:r>
              <a:rPr lang="ru-RU" sz="3000" spc="300" dirty="0">
                <a:solidFill>
                  <a:srgbClr val="FFFFFF"/>
                </a:solidFill>
                <a:latin typeface="Lato Italics"/>
              </a:rPr>
              <a:t>Мы не стоим на месте!</a:t>
            </a:r>
            <a:endParaRPr lang="en-US" sz="3000" spc="300" dirty="0">
              <a:solidFill>
                <a:srgbClr val="FFFFFF"/>
              </a:solidFill>
              <a:latin typeface="Lato Itali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065432" y="4143086"/>
            <a:ext cx="4183748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ДОРАБОТКА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065432" y="8846158"/>
            <a:ext cx="4183748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4 месяца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420600" y="5753100"/>
            <a:ext cx="5047348" cy="19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ru-RU" sz="3000" spc="300" dirty="0">
                <a:solidFill>
                  <a:srgbClr val="FFFFFF"/>
                </a:solidFill>
                <a:latin typeface="Lato Italics"/>
              </a:rPr>
              <a:t>Мы намерены интегрировать проект на платформу заказчика</a:t>
            </a:r>
            <a:endParaRPr lang="en-US" sz="3000" spc="300" dirty="0">
              <a:solidFill>
                <a:srgbClr val="FFFFFF"/>
              </a:solidFill>
              <a:latin typeface="Lato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412132" y="4143086"/>
            <a:ext cx="5047348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РЕЛИЗ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412132" y="8846158"/>
            <a:ext cx="5047348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Сентябрь 2023 г.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1733024" y="3730767"/>
            <a:ext cx="6561483" cy="655098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0000">
            <a:off x="-5249" y="5249"/>
            <a:ext cx="6561483" cy="6550984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170180" y="2902589"/>
            <a:ext cx="5178049" cy="7384411"/>
            <a:chOff x="0" y="0"/>
            <a:chExt cx="6904065" cy="9845882"/>
          </a:xfrm>
        </p:grpSpPr>
        <p:grpSp>
          <p:nvGrpSpPr>
            <p:cNvPr id="7" name="Group 7"/>
            <p:cNvGrpSpPr/>
            <p:nvPr/>
          </p:nvGrpSpPr>
          <p:grpSpPr>
            <a:xfrm rot="-10800000">
              <a:off x="0" y="0"/>
              <a:ext cx="6904065" cy="9845882"/>
              <a:chOff x="0" y="0"/>
              <a:chExt cx="2354580" cy="335786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353310" cy="3357865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3357865">
                    <a:moveTo>
                      <a:pt x="784860" y="3290555"/>
                    </a:moveTo>
                    <a:cubicBezTo>
                      <a:pt x="905510" y="3331195"/>
                      <a:pt x="1042670" y="3357865"/>
                      <a:pt x="1177290" y="3357865"/>
                    </a:cubicBezTo>
                    <a:cubicBezTo>
                      <a:pt x="1311910" y="3357865"/>
                      <a:pt x="1441450" y="3335005"/>
                      <a:pt x="1560830" y="3294365"/>
                    </a:cubicBezTo>
                    <a:cubicBezTo>
                      <a:pt x="1563370" y="3293095"/>
                      <a:pt x="1565910" y="3293095"/>
                      <a:pt x="1568450" y="3291825"/>
                    </a:cubicBezTo>
                    <a:cubicBezTo>
                      <a:pt x="2016760" y="3129265"/>
                      <a:pt x="2346960" y="2700005"/>
                      <a:pt x="2353310" y="219685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2195204"/>
                    </a:lnTo>
                    <a:cubicBezTo>
                      <a:pt x="6350" y="2702545"/>
                      <a:pt x="331470" y="3131805"/>
                      <a:pt x="784860" y="3290555"/>
                    </a:cubicBezTo>
                    <a:close/>
                  </a:path>
                </a:pathLst>
              </a:custGeom>
              <a:solidFill>
                <a:srgbClr val="1D538F"/>
              </a:solidFill>
            </p:spPr>
          </p:sp>
        </p:grpSp>
        <p:sp>
          <p:nvSpPr>
            <p:cNvPr id="11" name="Freeform 11"/>
            <p:cNvSpPr/>
            <p:nvPr/>
          </p:nvSpPr>
          <p:spPr>
            <a:xfrm>
              <a:off x="805635" y="580969"/>
              <a:ext cx="5292796" cy="5292796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554976" y="2902589"/>
            <a:ext cx="5178049" cy="7384411"/>
            <a:chOff x="0" y="0"/>
            <a:chExt cx="6904065" cy="9845882"/>
          </a:xfrm>
        </p:grpSpPr>
        <p:grpSp>
          <p:nvGrpSpPr>
            <p:cNvPr id="13" name="Group 13"/>
            <p:cNvGrpSpPr/>
            <p:nvPr/>
          </p:nvGrpSpPr>
          <p:grpSpPr>
            <a:xfrm rot="-10800000">
              <a:off x="0" y="0"/>
              <a:ext cx="6904065" cy="9845882"/>
              <a:chOff x="0" y="0"/>
              <a:chExt cx="2354580" cy="335786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353310" cy="3357865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3357865">
                    <a:moveTo>
                      <a:pt x="784860" y="3290555"/>
                    </a:moveTo>
                    <a:cubicBezTo>
                      <a:pt x="905510" y="3331195"/>
                      <a:pt x="1042670" y="3357865"/>
                      <a:pt x="1177290" y="3357865"/>
                    </a:cubicBezTo>
                    <a:cubicBezTo>
                      <a:pt x="1311910" y="3357865"/>
                      <a:pt x="1441450" y="3335005"/>
                      <a:pt x="1560830" y="3294365"/>
                    </a:cubicBezTo>
                    <a:cubicBezTo>
                      <a:pt x="1563370" y="3293095"/>
                      <a:pt x="1565910" y="3293095"/>
                      <a:pt x="1568450" y="3291825"/>
                    </a:cubicBezTo>
                    <a:cubicBezTo>
                      <a:pt x="2016760" y="3129265"/>
                      <a:pt x="2346960" y="2700005"/>
                      <a:pt x="2353310" y="219685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2195204"/>
                    </a:lnTo>
                    <a:cubicBezTo>
                      <a:pt x="6350" y="2702545"/>
                      <a:pt x="331470" y="3131805"/>
                      <a:pt x="784860" y="3290555"/>
                    </a:cubicBezTo>
                    <a:close/>
                  </a:path>
                </a:pathLst>
              </a:custGeom>
              <a:solidFill>
                <a:srgbClr val="1D538F"/>
              </a:solid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805635" y="580969"/>
              <a:ext cx="5292796" cy="5292796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39771" y="2902589"/>
            <a:ext cx="5178049" cy="7384411"/>
            <a:chOff x="0" y="0"/>
            <a:chExt cx="6904065" cy="9845882"/>
          </a:xfrm>
        </p:grpSpPr>
        <p:grpSp>
          <p:nvGrpSpPr>
            <p:cNvPr id="19" name="Group 19"/>
            <p:cNvGrpSpPr/>
            <p:nvPr/>
          </p:nvGrpSpPr>
          <p:grpSpPr>
            <a:xfrm rot="-10800000">
              <a:off x="0" y="0"/>
              <a:ext cx="6904065" cy="9845882"/>
              <a:chOff x="0" y="0"/>
              <a:chExt cx="2354580" cy="335786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353310" cy="3357865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3357865">
                    <a:moveTo>
                      <a:pt x="784860" y="3290555"/>
                    </a:moveTo>
                    <a:cubicBezTo>
                      <a:pt x="905510" y="3331195"/>
                      <a:pt x="1042670" y="3357865"/>
                      <a:pt x="1177290" y="3357865"/>
                    </a:cubicBezTo>
                    <a:cubicBezTo>
                      <a:pt x="1311910" y="3357865"/>
                      <a:pt x="1441450" y="3335005"/>
                      <a:pt x="1560830" y="3294365"/>
                    </a:cubicBezTo>
                    <a:cubicBezTo>
                      <a:pt x="1563370" y="3293095"/>
                      <a:pt x="1565910" y="3293095"/>
                      <a:pt x="1568450" y="3291825"/>
                    </a:cubicBezTo>
                    <a:cubicBezTo>
                      <a:pt x="2016760" y="3129265"/>
                      <a:pt x="2346960" y="2700005"/>
                      <a:pt x="2353310" y="219685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2195204"/>
                    </a:lnTo>
                    <a:cubicBezTo>
                      <a:pt x="6350" y="2702545"/>
                      <a:pt x="331470" y="3131805"/>
                      <a:pt x="784860" y="3290555"/>
                    </a:cubicBezTo>
                    <a:close/>
                  </a:path>
                </a:pathLst>
              </a:custGeom>
              <a:solidFill>
                <a:srgbClr val="1D538F"/>
              </a:solidFill>
            </p:spPr>
          </p:sp>
        </p:grpSp>
        <p:sp>
          <p:nvSpPr>
            <p:cNvPr id="23" name="Freeform 23"/>
            <p:cNvSpPr/>
            <p:nvPr/>
          </p:nvSpPr>
          <p:spPr>
            <a:xfrm>
              <a:off x="805635" y="580969"/>
              <a:ext cx="5292796" cy="5292796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7052622" y="8877101"/>
            <a:ext cx="4182756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 spc="300" dirty="0" err="1">
                <a:solidFill>
                  <a:srgbClr val="FF0000"/>
                </a:solidFill>
                <a:latin typeface="Lato Italics"/>
              </a:rPr>
              <a:t>TeamLead</a:t>
            </a:r>
            <a:r>
              <a:rPr lang="en-US" sz="3000" spc="300" dirty="0">
                <a:solidFill>
                  <a:srgbClr val="FFFFFF"/>
                </a:solidFill>
                <a:latin typeface="Lato Italics"/>
              </a:rPr>
              <a:t>, Full-stack </a:t>
            </a:r>
            <a:r>
              <a:rPr lang="en-US" sz="3000" spc="300" dirty="0" err="1">
                <a:solidFill>
                  <a:srgbClr val="FFFFFF"/>
                </a:solidFill>
                <a:latin typeface="Lato Italics"/>
              </a:rPr>
              <a:t>разработчик</a:t>
            </a:r>
            <a:endParaRPr lang="en-US" sz="3000" spc="300" dirty="0">
              <a:solidFill>
                <a:srgbClr val="FFFFFF"/>
              </a:solidFill>
              <a:latin typeface="Lato Italic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171174" y="8877101"/>
            <a:ext cx="517705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 spc="300">
                <a:solidFill>
                  <a:srgbClr val="FFFFFF"/>
                </a:solidFill>
                <a:latin typeface="Lato Italics"/>
              </a:rPr>
              <a:t>Full-stack разработчик, дизайнер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47800" y="7581900"/>
            <a:ext cx="418275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 dirty="0">
                <a:solidFill>
                  <a:srgbClr val="FFFFFF"/>
                </a:solidFill>
                <a:latin typeface="Lato Bold"/>
              </a:rPr>
              <a:t>РУДЕНКО </a:t>
            </a:r>
          </a:p>
          <a:p>
            <a:pPr algn="ctr">
              <a:lnSpc>
                <a:spcPts val="4200"/>
              </a:lnSpc>
            </a:pPr>
            <a:r>
              <a:rPr lang="en-US" sz="3000" spc="300" dirty="0">
                <a:solidFill>
                  <a:srgbClr val="FFFFFF"/>
                </a:solidFill>
                <a:latin typeface="Lato Bold"/>
              </a:rPr>
              <a:t>НИКИТА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10400" y="7581900"/>
            <a:ext cx="418275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 dirty="0">
                <a:solidFill>
                  <a:srgbClr val="FFFFFF"/>
                </a:solidFill>
                <a:latin typeface="Lato Bold"/>
              </a:rPr>
              <a:t>КУРОПАТКИН АНДРЕЙ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25400" y="7581900"/>
            <a:ext cx="418275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 dirty="0">
                <a:solidFill>
                  <a:srgbClr val="FFFFFF"/>
                </a:solidFill>
                <a:latin typeface="Lato Bold"/>
              </a:rPr>
              <a:t>ВЛАДЫЧИН ВАЛЕРИЙ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0765" y="8877101"/>
            <a:ext cx="517705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 spc="300">
                <a:solidFill>
                  <a:srgbClr val="FFFFFF"/>
                </a:solidFill>
                <a:latin typeface="Lato Italics"/>
              </a:rPr>
              <a:t>Full-stack разработчик, аналитик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62800" y="495300"/>
            <a:ext cx="9543958" cy="115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9"/>
              </a:lnSpc>
            </a:pPr>
            <a:r>
              <a:rPr lang="en-US" sz="8499" b="1" dirty="0" err="1">
                <a:solidFill>
                  <a:srgbClr val="FFFFFF"/>
                </a:solidFill>
                <a:latin typeface="Poppins Bold"/>
              </a:rPr>
              <a:t>Команда</a:t>
            </a:r>
            <a:endParaRPr lang="en-US" sz="8499" b="1" dirty="0">
              <a:solidFill>
                <a:srgbClr val="FFFFFF"/>
              </a:solidFill>
              <a:latin typeface="Poppins Bold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82DF34C-D2D5-3207-C1A0-401134095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48100"/>
            <a:ext cx="3086338" cy="29718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6687D1E-8F22-0317-3C79-1D79EF369A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848100"/>
            <a:ext cx="3124200" cy="29718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E6080B78-63EA-8EA4-6ECA-852F20E93C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3848100"/>
            <a:ext cx="31242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6816" y="0"/>
            <a:ext cx="452408" cy="10287000"/>
            <a:chOff x="0" y="0"/>
            <a:chExt cx="165040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040" cy="3752726"/>
            </a:xfrm>
            <a:custGeom>
              <a:avLst/>
              <a:gdLst/>
              <a:ahLst/>
              <a:cxnLst/>
              <a:rect l="l" t="t" r="r" b="b"/>
              <a:pathLst>
                <a:path w="165040" h="3752726">
                  <a:moveTo>
                    <a:pt x="0" y="0"/>
                  </a:moveTo>
                  <a:lnTo>
                    <a:pt x="165040" y="0"/>
                  </a:lnTo>
                  <a:lnTo>
                    <a:pt x="165040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4" name="Group 4"/>
          <p:cNvGrpSpPr/>
          <p:nvPr/>
        </p:nvGrpSpPr>
        <p:grpSpPr>
          <a:xfrm rot="-2700000">
            <a:off x="12190278" y="55428"/>
            <a:ext cx="10176144" cy="10176144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12628620" y="445887"/>
            <a:ext cx="9395227" cy="9395227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 rot="2700000">
            <a:off x="11524419" y="8043030"/>
            <a:ext cx="6164339" cy="6164339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0" name="Group 10"/>
          <p:cNvGrpSpPr/>
          <p:nvPr/>
        </p:nvGrpSpPr>
        <p:grpSpPr>
          <a:xfrm rot="2700000">
            <a:off x="11524419" y="-3920369"/>
            <a:ext cx="6164339" cy="6164339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1D538F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4980926" y="-2587876"/>
            <a:ext cx="1629197" cy="7951652"/>
            <a:chOff x="0" y="0"/>
            <a:chExt cx="2354580" cy="114920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53310" cy="11492046"/>
            </a:xfrm>
            <a:custGeom>
              <a:avLst/>
              <a:gdLst/>
              <a:ahLst/>
              <a:cxnLst/>
              <a:rect l="l" t="t" r="r" b="b"/>
              <a:pathLst>
                <a:path w="2353310" h="11492046">
                  <a:moveTo>
                    <a:pt x="784860" y="11424736"/>
                  </a:moveTo>
                  <a:cubicBezTo>
                    <a:pt x="905510" y="11465376"/>
                    <a:pt x="1042670" y="11492046"/>
                    <a:pt x="1177290" y="11492046"/>
                  </a:cubicBezTo>
                  <a:cubicBezTo>
                    <a:pt x="1311910" y="11492046"/>
                    <a:pt x="1441450" y="11469186"/>
                    <a:pt x="1560830" y="11428546"/>
                  </a:cubicBezTo>
                  <a:cubicBezTo>
                    <a:pt x="1563370" y="11427276"/>
                    <a:pt x="1565910" y="11427276"/>
                    <a:pt x="1568450" y="11426006"/>
                  </a:cubicBezTo>
                  <a:cubicBezTo>
                    <a:pt x="2016760" y="11263446"/>
                    <a:pt x="2346960" y="10834186"/>
                    <a:pt x="2353310" y="103060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298100"/>
                  </a:lnTo>
                  <a:cubicBezTo>
                    <a:pt x="6350" y="10836725"/>
                    <a:pt x="331470" y="11265986"/>
                    <a:pt x="784860" y="11424736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4264736" y="4019370"/>
            <a:ext cx="2693994" cy="2248260"/>
          </a:xfrm>
          <a:custGeom>
            <a:avLst/>
            <a:gdLst/>
            <a:ahLst/>
            <a:cxnLst/>
            <a:rect l="l" t="t" r="r" b="b"/>
            <a:pathLst>
              <a:path w="2693994" h="2248260">
                <a:moveTo>
                  <a:pt x="0" y="0"/>
                </a:moveTo>
                <a:lnTo>
                  <a:pt x="2693994" y="0"/>
                </a:lnTo>
                <a:lnTo>
                  <a:pt x="2693994" y="2248260"/>
                </a:lnTo>
                <a:lnTo>
                  <a:pt x="0" y="224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 rot="-5400000">
            <a:off x="568482" y="2554884"/>
            <a:ext cx="829509" cy="1966473"/>
            <a:chOff x="0" y="0"/>
            <a:chExt cx="2354580" cy="558188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1376816" y="3311318"/>
            <a:ext cx="453605" cy="453605"/>
          </a:xfrm>
          <a:custGeom>
            <a:avLst/>
            <a:gdLst/>
            <a:ahLst/>
            <a:cxnLst/>
            <a:rect l="l" t="t" r="r" b="b"/>
            <a:pathLst>
              <a:path w="453605" h="453605">
                <a:moveTo>
                  <a:pt x="0" y="0"/>
                </a:moveTo>
                <a:lnTo>
                  <a:pt x="453604" y="0"/>
                </a:lnTo>
                <a:lnTo>
                  <a:pt x="453604" y="453605"/>
                </a:lnTo>
                <a:lnTo>
                  <a:pt x="0" y="453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-5400000">
            <a:off x="568482" y="3884156"/>
            <a:ext cx="829509" cy="1966473"/>
            <a:chOff x="0" y="0"/>
            <a:chExt cx="2354580" cy="55818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20" name="Freeform 20"/>
          <p:cNvSpPr/>
          <p:nvPr/>
        </p:nvSpPr>
        <p:spPr>
          <a:xfrm>
            <a:off x="1413551" y="4721674"/>
            <a:ext cx="378937" cy="291437"/>
          </a:xfrm>
          <a:custGeom>
            <a:avLst/>
            <a:gdLst/>
            <a:ahLst/>
            <a:cxnLst/>
            <a:rect l="l" t="t" r="r" b="b"/>
            <a:pathLst>
              <a:path w="378937" h="291437">
                <a:moveTo>
                  <a:pt x="0" y="0"/>
                </a:moveTo>
                <a:lnTo>
                  <a:pt x="378937" y="0"/>
                </a:lnTo>
                <a:lnTo>
                  <a:pt x="378937" y="291437"/>
                </a:lnTo>
                <a:lnTo>
                  <a:pt x="0" y="291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 rot="-5400000">
            <a:off x="568482" y="5213428"/>
            <a:ext cx="829509" cy="1966473"/>
            <a:chOff x="0" y="0"/>
            <a:chExt cx="2354580" cy="558188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23" name="Freeform 23"/>
          <p:cNvSpPr/>
          <p:nvPr/>
        </p:nvSpPr>
        <p:spPr>
          <a:xfrm>
            <a:off x="1414605" y="6008251"/>
            <a:ext cx="376828" cy="376828"/>
          </a:xfrm>
          <a:custGeom>
            <a:avLst/>
            <a:gdLst/>
            <a:ahLst/>
            <a:cxnLst/>
            <a:rect l="l" t="t" r="r" b="b"/>
            <a:pathLst>
              <a:path w="376828" h="376828">
                <a:moveTo>
                  <a:pt x="0" y="0"/>
                </a:moveTo>
                <a:lnTo>
                  <a:pt x="376829" y="0"/>
                </a:lnTo>
                <a:lnTo>
                  <a:pt x="376829" y="376828"/>
                </a:lnTo>
                <a:lnTo>
                  <a:pt x="0" y="376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 rot="-5400000">
            <a:off x="568482" y="6542700"/>
            <a:ext cx="829509" cy="1966473"/>
            <a:chOff x="0" y="0"/>
            <a:chExt cx="2354580" cy="558188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sp>
        <p:nvSpPr>
          <p:cNvPr id="26" name="Freeform 26"/>
          <p:cNvSpPr/>
          <p:nvPr/>
        </p:nvSpPr>
        <p:spPr>
          <a:xfrm>
            <a:off x="1419972" y="7264441"/>
            <a:ext cx="366095" cy="522992"/>
          </a:xfrm>
          <a:custGeom>
            <a:avLst/>
            <a:gdLst/>
            <a:ahLst/>
            <a:cxnLst/>
            <a:rect l="l" t="t" r="r" b="b"/>
            <a:pathLst>
              <a:path w="366095" h="522992">
                <a:moveTo>
                  <a:pt x="0" y="0"/>
                </a:moveTo>
                <a:lnTo>
                  <a:pt x="366095" y="0"/>
                </a:lnTo>
                <a:lnTo>
                  <a:pt x="366095" y="522992"/>
                </a:lnTo>
                <a:lnTo>
                  <a:pt x="0" y="5229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2133600" y="1104900"/>
            <a:ext cx="7020782" cy="812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6000" b="1" spc="300" dirty="0">
                <a:solidFill>
                  <a:srgbClr val="FFFFFF"/>
                </a:solidFill>
                <a:latin typeface="Poppins ExtraBold"/>
              </a:rPr>
              <a:t>КОНТАКТЫ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428018" y="3242895"/>
            <a:ext cx="7343333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 dirty="0">
                <a:solidFill>
                  <a:srgbClr val="1D538F"/>
                </a:solidFill>
                <a:latin typeface="Lato Bold"/>
              </a:rPr>
              <a:t>24-94-95(258)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428018" y="4572167"/>
            <a:ext cx="7343333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 dirty="0">
                <a:solidFill>
                  <a:srgbClr val="1D538F"/>
                </a:solidFill>
                <a:latin typeface="Lato Bold"/>
              </a:rPr>
              <a:t>kuropatkinn.a.i21@gmail.com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428018" y="5901440"/>
            <a:ext cx="7343333" cy="52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>
                <a:solidFill>
                  <a:srgbClr val="1D538F"/>
                </a:solidFill>
                <a:latin typeface="Lato Bold"/>
              </a:rPr>
              <a:t>https://kipu-rc.ru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428018" y="7230712"/>
            <a:ext cx="7343333" cy="48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г. </a:t>
            </a:r>
            <a:r>
              <a:rPr lang="en-US" sz="3000" spc="300" dirty="0" err="1">
                <a:solidFill>
                  <a:srgbClr val="1D538F"/>
                </a:solidFill>
                <a:latin typeface="Lato Bold"/>
              </a:rPr>
              <a:t>Симферополь</a:t>
            </a:r>
            <a:r>
              <a:rPr lang="ru-RU" sz="3000" spc="300" dirty="0">
                <a:solidFill>
                  <a:srgbClr val="1D538F"/>
                </a:solidFill>
                <a:latin typeface="Lato Bold"/>
              </a:rPr>
              <a:t>, </a:t>
            </a:r>
            <a:r>
              <a:rPr lang="en-US" sz="3000" spc="300" dirty="0" err="1">
                <a:solidFill>
                  <a:srgbClr val="1D538F"/>
                </a:solidFill>
                <a:latin typeface="Lato Bold"/>
              </a:rPr>
              <a:t>Учебный</a:t>
            </a:r>
            <a:r>
              <a:rPr lang="en-US" sz="3000" spc="300" dirty="0">
                <a:solidFill>
                  <a:srgbClr val="1D538F"/>
                </a:solidFill>
                <a:latin typeface="Lato Bold"/>
              </a:rPr>
              <a:t> </a:t>
            </a:r>
            <a:r>
              <a:rPr lang="en-US" sz="3000" spc="300" dirty="0" err="1">
                <a:solidFill>
                  <a:srgbClr val="1D538F"/>
                </a:solidFill>
                <a:latin typeface="Lato Bold"/>
              </a:rPr>
              <a:t>пер</a:t>
            </a:r>
            <a:r>
              <a:rPr lang="en-US" sz="3000" spc="300" dirty="0">
                <a:solidFill>
                  <a:srgbClr val="1D538F"/>
                </a:solidFill>
                <a:latin typeface="Lato Bold"/>
              </a:rPr>
              <a:t>., 8, 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194A9E2-9D0B-67E7-2E42-510FE30E49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600" y="3009900"/>
            <a:ext cx="4114800" cy="4114800"/>
          </a:xfrm>
          <a:prstGeom prst="rect">
            <a:avLst/>
          </a:prstGeom>
        </p:spPr>
      </p:pic>
      <p:grpSp>
        <p:nvGrpSpPr>
          <p:cNvPr id="36" name="Group 24">
            <a:extLst>
              <a:ext uri="{FF2B5EF4-FFF2-40B4-BE49-F238E27FC236}">
                <a16:creationId xmlns:a16="http://schemas.microsoft.com/office/drawing/2014/main" id="{75F62973-556B-65D9-75E1-3C3FFD68BF23}"/>
              </a:ext>
            </a:extLst>
          </p:cNvPr>
          <p:cNvGrpSpPr/>
          <p:nvPr/>
        </p:nvGrpSpPr>
        <p:grpSpPr>
          <a:xfrm rot="-5400000">
            <a:off x="568482" y="7851618"/>
            <a:ext cx="829509" cy="1966473"/>
            <a:chOff x="0" y="0"/>
            <a:chExt cx="2354580" cy="5581882"/>
          </a:xfrm>
        </p:grpSpPr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299380D0-5C71-1543-13B0-80F91681C9AE}"/>
                </a:ext>
              </a:extLst>
            </p:cNvPr>
            <p:cNvSpPr/>
            <p:nvPr/>
          </p:nvSpPr>
          <p:spPr>
            <a:xfrm>
              <a:off x="0" y="0"/>
              <a:ext cx="2353310" cy="5581882"/>
            </a:xfrm>
            <a:custGeom>
              <a:avLst/>
              <a:gdLst/>
              <a:ahLst/>
              <a:cxnLst/>
              <a:rect l="l" t="t" r="r" b="b"/>
              <a:pathLst>
                <a:path w="2353310" h="5581882">
                  <a:moveTo>
                    <a:pt x="784860" y="5514572"/>
                  </a:moveTo>
                  <a:cubicBezTo>
                    <a:pt x="905510" y="5555212"/>
                    <a:pt x="1042670" y="5581882"/>
                    <a:pt x="1177290" y="5581882"/>
                  </a:cubicBezTo>
                  <a:cubicBezTo>
                    <a:pt x="1311910" y="5581882"/>
                    <a:pt x="1441450" y="5559022"/>
                    <a:pt x="1560830" y="5518382"/>
                  </a:cubicBezTo>
                  <a:cubicBezTo>
                    <a:pt x="1563370" y="5517112"/>
                    <a:pt x="1565910" y="5517112"/>
                    <a:pt x="1568450" y="5515842"/>
                  </a:cubicBezTo>
                  <a:cubicBezTo>
                    <a:pt x="2016760" y="5353282"/>
                    <a:pt x="2346960" y="4924022"/>
                    <a:pt x="2353310" y="4414025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410668"/>
                  </a:lnTo>
                  <a:cubicBezTo>
                    <a:pt x="6350" y="4926562"/>
                    <a:pt x="331470" y="5355822"/>
                    <a:pt x="784860" y="5514572"/>
                  </a:cubicBezTo>
                  <a:close/>
                </a:path>
              </a:pathLst>
            </a:custGeom>
            <a:solidFill>
              <a:srgbClr val="1D538F"/>
            </a:solidFill>
          </p:spPr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A67B510-A2F3-48A6-C036-A5AEB8F928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572500"/>
            <a:ext cx="441891" cy="533400"/>
          </a:xfrm>
          <a:prstGeom prst="rect">
            <a:avLst/>
          </a:prstGeom>
        </p:spPr>
      </p:pic>
      <p:sp>
        <p:nvSpPr>
          <p:cNvPr id="39" name="TextBox 34">
            <a:extLst>
              <a:ext uri="{FF2B5EF4-FFF2-40B4-BE49-F238E27FC236}">
                <a16:creationId xmlns:a16="http://schemas.microsoft.com/office/drawing/2014/main" id="{795A0B0F-841F-4B2B-42E2-7498639E0CD7}"/>
              </a:ext>
            </a:extLst>
          </p:cNvPr>
          <p:cNvSpPr txBox="1"/>
          <p:nvPr/>
        </p:nvSpPr>
        <p:spPr>
          <a:xfrm>
            <a:off x="2438400" y="8572500"/>
            <a:ext cx="8153400" cy="485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spc="300" dirty="0">
                <a:solidFill>
                  <a:srgbClr val="1D538F"/>
                </a:solidFill>
                <a:latin typeface="Lato Bold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en-US" sz="3000" spc="300" dirty="0">
              <a:solidFill>
                <a:srgbClr val="1D538F"/>
              </a:solidFill>
              <a:latin typeface="Lato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715500"/>
            <a:ext cx="18288000" cy="571500"/>
          </a:xfrm>
          <a:custGeom>
            <a:avLst/>
            <a:gdLst/>
            <a:ahLst/>
            <a:cxnLst/>
            <a:rect l="l" t="t" r="r" b="b"/>
            <a:pathLst>
              <a:path w="18288000" h="571500">
                <a:moveTo>
                  <a:pt x="0" y="0"/>
                </a:moveTo>
                <a:lnTo>
                  <a:pt x="18288000" y="0"/>
                </a:lnTo>
                <a:lnTo>
                  <a:pt x="182880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8" t="-1574820" r="-233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369316"/>
          </a:xfrm>
          <a:custGeom>
            <a:avLst/>
            <a:gdLst/>
            <a:ahLst/>
            <a:cxnLst/>
            <a:rect l="l" t="t" r="r" b="b"/>
            <a:pathLst>
              <a:path w="18288000" h="1369316">
                <a:moveTo>
                  <a:pt x="0" y="0"/>
                </a:moveTo>
                <a:lnTo>
                  <a:pt x="18288000" y="0"/>
                </a:lnTo>
                <a:lnTo>
                  <a:pt x="18288000" y="1369316"/>
                </a:lnTo>
                <a:lnTo>
                  <a:pt x="0" y="1369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8" t="-164612" r="-2338" b="-4343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143000"/>
            <a:ext cx="18288000" cy="9144000"/>
          </a:xfrm>
          <a:custGeom>
            <a:avLst/>
            <a:gdLst/>
            <a:ahLst/>
            <a:cxnLst/>
            <a:rect l="l" t="t" r="r" b="b"/>
            <a:pathLst>
              <a:path w="18288000" h="9144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1609360" y="-1832394"/>
            <a:ext cx="4823588" cy="5034105"/>
          </a:xfrm>
          <a:custGeom>
            <a:avLst/>
            <a:gdLst/>
            <a:ahLst/>
            <a:cxnLst/>
            <a:rect l="l" t="t" r="r" b="b"/>
            <a:pathLst>
              <a:path w="4823588" h="5034105">
                <a:moveTo>
                  <a:pt x="4823588" y="0"/>
                </a:moveTo>
                <a:lnTo>
                  <a:pt x="0" y="0"/>
                </a:lnTo>
                <a:lnTo>
                  <a:pt x="0" y="5034105"/>
                </a:lnTo>
                <a:lnTo>
                  <a:pt x="4823588" y="5034105"/>
                </a:lnTo>
                <a:lnTo>
                  <a:pt x="482358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33600" y="8953500"/>
            <a:ext cx="9061624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>
                <a:solidFill>
                  <a:srgbClr val="FFE1BC"/>
                </a:solidFill>
                <a:latin typeface="Agrandir"/>
              </a:rPr>
              <a:t>ЗАКАЗНАЯ РАЗРАБОТКА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82469" y="1028700"/>
            <a:ext cx="544710" cy="624147"/>
          </a:xfrm>
          <a:custGeom>
            <a:avLst/>
            <a:gdLst/>
            <a:ahLst/>
            <a:cxnLst/>
            <a:rect l="l" t="t" r="r" b="b"/>
            <a:pathLst>
              <a:path w="544710" h="624147">
                <a:moveTo>
                  <a:pt x="0" y="0"/>
                </a:moveTo>
                <a:lnTo>
                  <a:pt x="544710" y="0"/>
                </a:lnTo>
                <a:lnTo>
                  <a:pt x="544710" y="624147"/>
                </a:lnTo>
                <a:lnTo>
                  <a:pt x="0" y="6241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A1825A-B670-2A43-CEAE-5CF231C77C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266700"/>
            <a:ext cx="990600" cy="9906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2CED53-5B12-8F3F-5CF7-2BB7BC8842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0" y="419100"/>
            <a:ext cx="2143647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58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300</Words>
  <Application>Microsoft Office PowerPoint</Application>
  <PresentationFormat>Произвольный</PresentationFormat>
  <Paragraphs>70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Lato Bold</vt:lpstr>
      <vt:lpstr>Agrandir</vt:lpstr>
      <vt:lpstr>TT Commons Pro Bold</vt:lpstr>
      <vt:lpstr>Poppins Bold</vt:lpstr>
      <vt:lpstr>Arial Black</vt:lpstr>
      <vt:lpstr>Lato Italics</vt:lpstr>
      <vt:lpstr>Arial</vt:lpstr>
      <vt:lpstr>Poppins ExtraBold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Синий Абстрактные Узоры Спонсорская Слайдовая Презентация</dc:title>
  <cp:lastModifiedBy>Andrey Kuropatkin</cp:lastModifiedBy>
  <cp:revision>9</cp:revision>
  <dcterms:created xsi:type="dcterms:W3CDTF">2006-08-16T00:00:00Z</dcterms:created>
  <dcterms:modified xsi:type="dcterms:W3CDTF">2023-06-08T18:20:23Z</dcterms:modified>
  <dc:identifier>DAFlJd4PtRs</dc:identifier>
</cp:coreProperties>
</file>