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4" r:id="rId10"/>
    <p:sldId id="27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B61D1B"/>
    <a:srgbClr val="8C1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540" y="-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A2FFF-BAC1-43B8-80DC-2999FF81AE71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5831-BB18-430D-96CE-B07928F89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4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5831-BB18-430D-96CE-B07928F8963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68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0FD2-1DAC-46C3-AF8E-E6B79A5804D2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8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6201B-4C57-4888-9BAC-A00BEAA4A208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284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BA80-5974-4019-97E5-57E5B3B5FA27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4702-B13A-45EB-8670-7BE4330B7EEB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4506-BCB6-4B4D-9D60-79384B199E1E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5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76D2D-916A-42B7-975A-5202D75B3364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5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1714-0F1F-43EA-918C-0BD2EB2B9FA1}" type="datetime1">
              <a:rPr lang="ru-RU" smtClean="0"/>
              <a:t>30.07.2026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8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8A92-7722-401A-92C3-3A4DD1A9C7C3}" type="datetime1">
              <a:rPr lang="ru-RU" smtClean="0"/>
              <a:t>30.07.2026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0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F276-EA7B-4E1B-BEC8-6ECF3D6ACA3B}" type="datetime1">
              <a:rPr lang="ru-RU" smtClean="0"/>
              <a:t>30.07.2026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67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810-D12E-4392-A995-CEFCD1441FDF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60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24475-2F34-401A-9F11-92181FD4068B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4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F133C-C8F0-4BD3-B69D-444CB4C7E1E8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4447-9921-4734-B3E6-B7629F287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0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3875" y="1619250"/>
            <a:ext cx="10363200" cy="404132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 программируемых материй (ЯПМ)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1" y="5133975"/>
            <a:ext cx="1219308" cy="17240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7944" y="4354286"/>
            <a:ext cx="4572000" cy="2023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475" y="4415246"/>
            <a:ext cx="4572000" cy="202315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0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8313" y="638176"/>
            <a:ext cx="7218362" cy="1219200"/>
          </a:xfrm>
        </p:spPr>
        <p:txBody>
          <a:bodyPr>
            <a:noAutofit/>
          </a:bodyPr>
          <a:lstStyle/>
          <a:p>
            <a:pPr marL="7701">
              <a:lnSpc>
                <a:spcPct val="100000"/>
              </a:lnSpc>
              <a:spcBef>
                <a:spcPts val="55"/>
              </a:spcBef>
              <a:buClrTx/>
              <a:buFontTx/>
            </a:pPr>
            <a:r>
              <a:rPr lang="ru-RU" sz="7200" b="1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</a:t>
            </a:r>
            <a:r>
              <a:rPr lang="ru-RU" sz="8000" b="1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ru-RU" sz="8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2" y="5182643"/>
            <a:ext cx="1184887" cy="1675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8313" y="2905125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КОНТАКТЫ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(902) 847-23-42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n_ush@list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.ru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9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Актуальность проекта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333499" y="1348013"/>
            <a:ext cx="8463644" cy="5023757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Соответствие стратегическим целям государства. Импортозамещение в сфере ИИ‑технологий. Лаборатория позволит разрабатывать отечественные модели ИИ и ПО, снижая зависимость от зарубежных решений. </a:t>
            </a: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национальной инфраструктуры для ИИ. Проект обеспечит платформу для: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разработки и обучения ИИ‑моделей на российских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датасетах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учётом национальной специфики;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тестирования и внедрения отечественных вычислительных решений;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требованиям сертификации ФСТЭК и ФСБ для получения статуса «суверенной» модели ИИ, что дает право  получить предустановку на все смартфоны и планшеты.</a:t>
            </a: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Укрепление региональной и национальной экосистемы ИИ..</a:t>
            </a: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кадров и трансфер технологий. </a:t>
            </a: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2" y="5182643"/>
            <a:ext cx="1184887" cy="16753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3239"/>
          <a:stretch/>
        </p:blipFill>
        <p:spPr>
          <a:xfrm>
            <a:off x="9942286" y="3543220"/>
            <a:ext cx="1873981" cy="282855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3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ПРОБЛЕМА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6913" y="1895474"/>
            <a:ext cx="9242954" cy="4048125"/>
          </a:xfrm>
        </p:spPr>
        <p:txBody>
          <a:bodyPr>
            <a:normAutofit fontScale="92500" lnSpcReduction="10000"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Преодоление технологической и информационной зависимости РФ, а также угроз её информационной безопасности, </a:t>
            </a:r>
            <a:r>
              <a:rPr lang="ru-RU" sz="2400" b="1" dirty="0" err="1">
                <a:solidFill>
                  <a:srgbClr val="000000"/>
                </a:solidFill>
                <a:latin typeface="Arial"/>
              </a:rPr>
              <a:t>импортозамещение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 в области программного обеспечения.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Обучение моделей ИИ либо очень дорогое и долгое, либо дает слишком упрощенную модель, которая плохо работает на новых данных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Использование весовых коэффициентов из зарубежных открытых ресурсов для настройки обучения российских моделей ИИ бывает неадекватным, не отражает специфики языка, проблем и 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мировоззрения.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/>
              </a:rPr>
              <a:t>Для задач технологического суверенитета недостаточно только </a:t>
            </a:r>
            <a:r>
              <a:rPr lang="ru-RU" sz="2400" dirty="0" err="1">
                <a:solidFill>
                  <a:srgbClr val="000000"/>
                </a:solidFill>
                <a:latin typeface="Arial"/>
              </a:rPr>
              <a:t>дообучать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 существующие модели. Нужны </a:t>
            </a:r>
            <a:r>
              <a:rPr lang="ru-RU" sz="2400" b="1" dirty="0">
                <a:solidFill>
                  <a:srgbClr val="000000"/>
                </a:solidFill>
                <a:latin typeface="Arial"/>
              </a:rPr>
              <a:t>собственные фундаментальные вычислительные архитектуры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2" y="5182643"/>
            <a:ext cx="1184887" cy="16753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6913" y="1212890"/>
            <a:ext cx="8247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E103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Проблема клиента, которую вы решаете.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42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РЕШЕНИЕ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13845" y="1307440"/>
            <a:ext cx="8630433" cy="489767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ЯПМ — это экспериментальный язык для описания цифровой материи, созданный автором. </a:t>
            </a:r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направлен на его развитие и проведение серии экспериментов, конечной целью которых является создание отечественной модели ИИ, превосходящей лучшие зарубежные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образцы, обладающей  </a:t>
            </a:r>
            <a:r>
              <a:rPr lang="ru-RU" sz="2400" i="1" dirty="0"/>
              <a:t>свойствами </a:t>
            </a:r>
            <a:r>
              <a:rPr lang="ru-RU" sz="2400" b="1" i="1" dirty="0"/>
              <a:t>целостности и </a:t>
            </a:r>
            <a:r>
              <a:rPr lang="ru-RU" sz="2400" b="1" i="1" dirty="0" smtClean="0"/>
              <a:t>саморазвития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Сценарии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роста цифровых клеток и вычислительные эксперименты — это программы, написанные на ЯПМ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Переход от линейной записи к свернутой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четверично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-пространственной программе</a:t>
            </a:r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2" y="5182643"/>
            <a:ext cx="1184887" cy="16753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623" y="3759200"/>
            <a:ext cx="3049254" cy="244591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51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pPr algn="ctr"/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РЫНОК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6913" y="1638300"/>
            <a:ext cx="8247062" cy="3819525"/>
          </a:xfrm>
        </p:spPr>
        <p:txBody>
          <a:bodyPr/>
          <a:lstStyle/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2" y="-37057"/>
            <a:ext cx="1184887" cy="1675357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204986"/>
              </p:ext>
            </p:extLst>
          </p:nvPr>
        </p:nvGraphicFramePr>
        <p:xfrm>
          <a:off x="467283" y="1628180"/>
          <a:ext cx="8556473" cy="4767710"/>
        </p:xfrm>
        <a:graphic>
          <a:graphicData uri="http://schemas.openxmlformats.org/drawingml/2006/table">
            <a:tbl>
              <a:tblPr firstRow="1" firstCol="1" bandRow="1"/>
              <a:tblGrid>
                <a:gridCol w="1584532">
                  <a:extLst>
                    <a:ext uri="{9D8B030D-6E8A-4147-A177-3AD203B41FA5}">
                      <a16:colId xmlns:a16="http://schemas.microsoft.com/office/drawing/2014/main" val="264894237"/>
                    </a:ext>
                  </a:extLst>
                </a:gridCol>
                <a:gridCol w="1859374">
                  <a:extLst>
                    <a:ext uri="{9D8B030D-6E8A-4147-A177-3AD203B41FA5}">
                      <a16:colId xmlns:a16="http://schemas.microsoft.com/office/drawing/2014/main" val="20025351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241607681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441046508"/>
                    </a:ext>
                  </a:extLst>
                </a:gridCol>
              </a:tblGrid>
              <a:tr h="174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Проект / аналог</a:t>
                      </a:r>
                      <a:endParaRPr lang="ru-RU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Страна и разработчик</a:t>
                      </a:r>
                      <a:endParaRPr lang="ru-RU" sz="105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Ключевая специализация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Позиция относительно ЯПМ-2.1.1.1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838199"/>
                  </a:ext>
                </a:extLst>
              </a:tr>
              <a:tr h="5565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ЯПМ-2.1.1.1 (NEV-2)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Россия. Авторская разработка.</a:t>
                      </a:r>
                      <a:endParaRPr lang="ru-RU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Программируемая материя; </a:t>
                      </a:r>
                      <a:r>
                        <a:rPr lang="ru-RU" sz="800" dirty="0" err="1">
                          <a:effectLst/>
                        </a:rPr>
                        <a:t>организмоподобное</a:t>
                      </a:r>
                      <a:r>
                        <a:rPr lang="ru-RU" sz="800" dirty="0">
                          <a:effectLst/>
                        </a:rPr>
                        <a:t> вычисление; память повреждений; удержание процесса; управляемые контуры.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Заявленная интеграция слоев «внутренняя среда -&gt; организм -&gt; поведение -&gt; объяснимость -&gt; коллективный уровень». Требует воспроизводимой доказательной базы.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428343"/>
                  </a:ext>
                </a:extLst>
              </a:tr>
              <a:tr h="3710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XDL /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Chemputer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Chemputation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Великобритания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700" dirty="0">
                          <a:effectLst/>
                        </a:rPr>
                        <a:t>Cronin Lab, University of Glasgow.</a:t>
                      </a: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Автоматизация химического синтеза; химический язык для роботизированных лабораторий.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Сильный слой «химическая программа -&gt; лабораторная операция», но не организм и не когнитивная система.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223452"/>
                  </a:ext>
                </a:extLst>
              </a:tr>
              <a:tr h="305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MobsPy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Франция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Paris-</a:t>
                      </a:r>
                      <a:r>
                        <a:rPr lang="en-US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Saclay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CNRS / </a:t>
                      </a:r>
                      <a:r>
                        <a:rPr lang="en-US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Inria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ENS Paris-</a:t>
                      </a:r>
                      <a:r>
                        <a:rPr lang="en-US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Saclay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Язык для химических реакционных сетей через мета-виды и мета-реакции.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Сильный формальный слой CRN, но без сенсорики, памяти, поведения и организма.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97552"/>
                  </a:ext>
                </a:extLst>
              </a:tr>
              <a:tr h="3710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Morpheus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Германия. 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Dresden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Многомасштабное моделирование клеток, тканей, реакционно-диффузионных процессов и морфогенеза.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Силен в клеточно-тканевом моделировании, но не является средой программируемой материи общего назначения.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56829"/>
                  </a:ext>
                </a:extLst>
              </a:tr>
              <a:tr h="4273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CompuCell3D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США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Indiana University / </a:t>
                      </a:r>
                      <a:r>
                        <a:rPr lang="en-US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Biocomplexity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Institute 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сообщество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Виртуальные ткани, </a:t>
                      </a:r>
                      <a:r>
                        <a:rPr lang="ru-RU" sz="800" dirty="0" err="1">
                          <a:effectLst/>
                        </a:rPr>
                        <a:t>Cellular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Potts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Model</a:t>
                      </a:r>
                      <a:r>
                        <a:rPr lang="ru-RU" sz="800" dirty="0">
                          <a:effectLst/>
                        </a:rPr>
                        <a:t>, многоклеточные симуляции на C++/</a:t>
                      </a:r>
                      <a:r>
                        <a:rPr lang="ru-RU" sz="800" dirty="0" err="1">
                          <a:effectLst/>
                        </a:rPr>
                        <a:t>Python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Силен в </a:t>
                      </a:r>
                      <a:r>
                        <a:rPr lang="ru-RU" sz="800" dirty="0" err="1">
                          <a:effectLst/>
                        </a:rPr>
                        <a:t>биосимуляции</a:t>
                      </a:r>
                      <a:r>
                        <a:rPr lang="ru-RU" sz="800" dirty="0">
                          <a:effectLst/>
                        </a:rPr>
                        <a:t>, но без единого контура «материя -&gt; организм -&gt; интеллект».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46266"/>
                  </a:ext>
                </a:extLst>
              </a:tr>
              <a:tr h="4637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Lenia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Flow-Lenia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США / </a:t>
                      </a:r>
                      <a:r>
                        <a:rPr lang="ru-RU" sz="1050" dirty="0" smtClean="0">
                          <a:effectLst/>
                        </a:rPr>
                        <a:t>Япония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Bert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Wang-Chak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DeepMind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ALIFE-сообщество.</a:t>
                      </a: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Искусственная жизнь, непрерывные клеточные автоматы, самоорганизующиеся формы.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Сильна в эмерджентных формах, но не является прикладной системой удержания процесса и объяснимого управления.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46449"/>
                  </a:ext>
                </a:extLst>
              </a:tr>
              <a:tr h="4273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OpenWorm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open-science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проект с заметной базой в </a:t>
                      </a:r>
                      <a:r>
                        <a:rPr lang="ru-RU" sz="1050" dirty="0">
                          <a:effectLst/>
                        </a:rPr>
                        <a:t>США.</a:t>
                      </a:r>
                      <a:endParaRPr lang="ru-RU" sz="10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Цифровой двойник C. elegans: нейроны, мышцы, тело, поведение.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Глубокая модель одного организма, но не универсальная платформа программируемой материи.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98327"/>
                  </a:ext>
                </a:extLst>
              </a:tr>
              <a:tr h="5494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</a:rPr>
                        <a:t>Active Inference / Free Energy Principle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Великобритания</a:t>
                      </a:r>
                      <a:r>
                        <a:rPr lang="en-US" sz="1050" dirty="0">
                          <a:effectLst/>
                        </a:rPr>
                        <a:t> / </a:t>
                      </a:r>
                      <a:r>
                        <a:rPr lang="ru-RU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международно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Канада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США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Karl </a:t>
                      </a:r>
                      <a:r>
                        <a:rPr lang="en-US" sz="7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Friston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UCL, Active Inference Institute, VERSES AI.</a:t>
                      </a:r>
                      <a:endParaRPr lang="ru-RU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Байесовская теория действия и восприятия; минимизация свободной энергии; объяснимые агентные системы.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Сильная когнитивная рамка, но не готовый инженерный стенд организмоподобной программируемой материи.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183467"/>
                  </a:ext>
                </a:extLst>
              </a:tr>
              <a:tr h="4637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LIDA /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Global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Workspace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</a:rPr>
                        <a:t>Theory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США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 of Memphis / Cognitive Computing Research Group; </a:t>
                      </a:r>
                      <a:r>
                        <a:rPr lang="ru-RU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линия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Global Workspace.</a:t>
                      </a:r>
                      <a:endParaRPr lang="ru-RU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Когнитивная архитектура внимания, сознательного доступа, памяти и выбора действий.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Сильна как когнитивная архитектура, но не покрывает химико-материальный и организмоподобный инженерный слой.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43866"/>
                  </a:ext>
                </a:extLst>
              </a:tr>
              <a:tr h="4273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</a:rPr>
                        <a:t>Stephen Fitz / CIMC / Machine Consciousness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США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California Institute for Machine Consciousness, Stephen Fitz.</a:t>
                      </a:r>
                      <a:endParaRPr lang="ru-RU" sz="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Машинное сознание, коллективные само-модели, второй порядок восприятия, проверяемые гипотезы.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Актуальная исследовательская программа, но пока не заменяет воспроизводимый инженерный стенд с метриками.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92" marR="3039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50484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03537" y="3133458"/>
            <a:ext cx="302433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0000"/>
              </a:solidFill>
              <a:latin typeface="Arial"/>
            </a:endParaRP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мировые аналоги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сильны по отдельности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но не образуют единой вертикальной </a:t>
            </a:r>
            <a:r>
              <a:rPr lang="ru-RU" b="1" dirty="0" smtClean="0">
                <a:solidFill>
                  <a:srgbClr val="000000"/>
                </a:solidFill>
                <a:latin typeface="Arial"/>
              </a:rPr>
              <a:t>платформы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от программируемой материи до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организмоподобного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управления, памяти и коллективного уровня.</a:t>
            </a:r>
          </a:p>
          <a:p>
            <a:r>
              <a:rPr lang="ru-RU" sz="1400" i="1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20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pPr algn="r"/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БИЗНЕС-МОДЕЛЬ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6913" y="1363118"/>
            <a:ext cx="6737864" cy="510880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-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новой вычислительной архитектуры, обладающей свойствами целостности и саморазвития. 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Задачи: 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Разработка языка программируемой материи (ЯПМ) как инструмента.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• Переход от линейной записи к свернутой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четверично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-пространственной программе.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Проведение больших серий вычислительных экспериментов, накопление статистики и доказательство исследовательских гипотез, положенных в основу ЯПМ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•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вычислительной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лаборатории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лаборатории ИИ — это стратегическая инвестиция с горизонтом окупаемости 3–5 лет. Первые ощутимые результаты (экономия бюджета, повышение качества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появятся уже через 1–1,5 года после запуска. Ключевые выгоды: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прямая экономия бюджетных средств: 50–100 млн руб./год к 3‑му году;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госуправления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прозрачности решений;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имиджа инновационного региона, привлекательного для инвестиций и талантов.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2" y="-127719"/>
            <a:ext cx="1184887" cy="16753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777" y="2015067"/>
            <a:ext cx="4585773" cy="453760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09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pPr algn="r"/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ТЕКУЩИЕ </a:t>
            </a:r>
            <a:r>
              <a:rPr lang="ru-RU" cap="all" dirty="0" smtClean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92" y="82323"/>
            <a:ext cx="1184887" cy="167535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7695" y="1503680"/>
            <a:ext cx="9381172" cy="502920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1. Разработан и запущен язык программируемой материи ЯПМ как исследовательский язык для причинной цифровой материи.</a:t>
            </a:r>
          </a:p>
          <a:p>
            <a:r>
              <a:rPr lang="ru-RU" sz="2400" dirty="0"/>
              <a:t>2. Реализовано программное ядро на </a:t>
            </a:r>
            <a:r>
              <a:rPr lang="ru-RU" sz="2400" dirty="0" err="1"/>
              <a:t>Rust</a:t>
            </a:r>
            <a:r>
              <a:rPr lang="ru-RU" sz="2400" dirty="0"/>
              <a:t>.</a:t>
            </a:r>
          </a:p>
          <a:p>
            <a:r>
              <a:rPr lang="ru-RU" sz="2400" dirty="0"/>
              <a:t>3. Сформирована девятислойная архитектура: атомарный, пространственно-временной, молекулярный, ДНК-процессорный, мембранно-ионный, клеточно-тканевой, </a:t>
            </a:r>
            <a:r>
              <a:rPr lang="ru-RU" sz="2400" dirty="0" err="1"/>
              <a:t>нейро</a:t>
            </a:r>
            <a:r>
              <a:rPr lang="ru-RU" sz="2400" dirty="0"/>
              <a:t>-глиальный, атласно-энергетический и проверочный уровни.</a:t>
            </a:r>
          </a:p>
          <a:p>
            <a:r>
              <a:rPr lang="ru-RU" sz="2400" dirty="0"/>
              <a:t>4. Реализованы паспорта 125 цифровых элементов (элементы — микро-программы атомарного исполнителя).</a:t>
            </a:r>
          </a:p>
          <a:p>
            <a:r>
              <a:rPr lang="ru-RU" sz="2400" dirty="0"/>
              <a:t>5. Запущен сценарий химико-</a:t>
            </a:r>
            <a:r>
              <a:rPr lang="ru-RU" sz="2400" dirty="0" err="1"/>
              <a:t>нативного</a:t>
            </a:r>
            <a:r>
              <a:rPr lang="ru-RU" sz="2400" dirty="0"/>
              <a:t> роста из одной-двух цифровых клеток.</a:t>
            </a:r>
          </a:p>
          <a:p>
            <a:r>
              <a:rPr lang="ru-RU" sz="2400" dirty="0"/>
              <a:t>6. Подключён локальный атласный пакет </a:t>
            </a:r>
            <a:r>
              <a:rPr lang="ru-RU" sz="2400" dirty="0" err="1"/>
              <a:t>Allen</a:t>
            </a:r>
            <a:r>
              <a:rPr lang="ru-RU" sz="2400" dirty="0"/>
              <a:t> ABC для дальнейшей привязки к клеточным типам и координатной карте.</a:t>
            </a:r>
          </a:p>
          <a:p>
            <a:r>
              <a:rPr lang="ru-RU" sz="2400" dirty="0"/>
              <a:t>7. Сформированы метрики, трассы, контрольные </a:t>
            </a:r>
            <a:r>
              <a:rPr lang="ru-RU" sz="2400" dirty="0" err="1"/>
              <a:t>хэши</a:t>
            </a:r>
            <a:r>
              <a:rPr lang="ru-RU" sz="2400" dirty="0"/>
              <a:t> и отчётность (в публичной заявке раскрываются только безопасные агрегированные показатели).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0667"/>
          <a:stretch/>
        </p:blipFill>
        <p:spPr>
          <a:xfrm>
            <a:off x="9601002" y="2889416"/>
            <a:ext cx="2255718" cy="2977984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82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328296"/>
            <a:ext cx="7218362" cy="1076324"/>
          </a:xfrm>
        </p:spPr>
        <p:txBody>
          <a:bodyPr>
            <a:noAutofit/>
          </a:bodyPr>
          <a:lstStyle/>
          <a:p>
            <a:pPr algn="ctr"/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КОМАНДА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87830" y="5200975"/>
            <a:ext cx="4462417" cy="1240465"/>
          </a:xfrm>
        </p:spPr>
        <p:txBody>
          <a:bodyPr>
            <a:normAutofit fontScale="32500" lnSpcReduction="20000"/>
          </a:bodyPr>
          <a:lstStyle/>
          <a:p>
            <a:r>
              <a:rPr lang="ru-RU" sz="6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Мусатов</a:t>
            </a:r>
            <a:r>
              <a:rPr lang="ru-RU" sz="6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6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Сергей</a:t>
            </a:r>
            <a:r>
              <a:rPr lang="ru-RU" sz="6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6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Вячеславович</a:t>
            </a:r>
            <a:r>
              <a:rPr lang="ru-RU" sz="6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ветеран СВО, студент Интернет-института </a:t>
            </a:r>
            <a:r>
              <a:rPr lang="ru-RU" sz="6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ТулГУ</a:t>
            </a:r>
            <a:r>
              <a:rPr lang="ru-RU" sz="6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специальность «Государственное и муниципальное управление»</a:t>
            </a: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92" y="-112406"/>
            <a:ext cx="1184887" cy="16753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830" y="1477849"/>
            <a:ext cx="3811450" cy="36498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1477849"/>
            <a:ext cx="2987040" cy="36498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88000" y="5344160"/>
            <a:ext cx="323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Ушакова Надежда Владимировна, </a:t>
            </a:r>
            <a:r>
              <a:rPr lang="ru-RU" dirty="0" err="1" smtClean="0"/>
              <a:t>доц.каф</a:t>
            </a:r>
            <a:r>
              <a:rPr lang="ru-RU" dirty="0" smtClean="0"/>
              <a:t>. </a:t>
            </a:r>
            <a:r>
              <a:rPr lang="ru-RU" dirty="0" err="1" smtClean="0"/>
              <a:t>ФиМ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092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6913" y="561976"/>
            <a:ext cx="7218362" cy="1076324"/>
          </a:xfrm>
        </p:spPr>
        <p:txBody>
          <a:bodyPr>
            <a:noAutofit/>
          </a:bodyPr>
          <a:lstStyle/>
          <a:p>
            <a:pPr algn="r"/>
            <a:r>
              <a:rPr lang="ru-RU" cap="all" dirty="0">
                <a:solidFill>
                  <a:srgbClr val="5B9B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ПЛАНЫ РАЗВИТИЯ</a:t>
            </a:r>
            <a: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cap="all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2" y="129630"/>
            <a:ext cx="1184887" cy="16753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8675" y="1268968"/>
            <a:ext cx="267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37351"/>
            <a:ext cx="324036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39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39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ключевых опытов</a:t>
            </a:r>
            <a:endParaRPr kumimoji="0" lang="ru-RU" altLang="ru-RU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539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Главный эксперимент. </a:t>
            </a:r>
          </a:p>
          <a:p>
            <a:pPr marL="0" marR="0" lvl="0" indent="539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Сравнить на 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одной </a:t>
            </a: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задаче</a:t>
            </a:r>
            <a:r>
              <a:rPr kumimoji="0" lang="en-US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F111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200150" marR="0" lvl="2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обычный алгоритм, </a:t>
            </a:r>
          </a:p>
          <a:p>
            <a:pPr marL="1200150" marR="0" lvl="2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малую </a:t>
            </a:r>
            <a:r>
              <a:rPr kumimoji="0" lang="ru-RU" alt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нейросеть</a:t>
            </a: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</a:p>
          <a:p>
            <a:pPr marL="1200150" marR="0" lvl="2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клетку, </a:t>
            </a:r>
          </a:p>
          <a:p>
            <a:pPr marL="1200150" marR="0" lvl="2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мозговую ткань и </a:t>
            </a:r>
          </a:p>
          <a:p>
            <a:pPr marL="1200150" marR="0" lvl="2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kumimoji="0" lang="en-US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-мозг.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133" y="1429956"/>
            <a:ext cx="3304318" cy="1865538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430846"/>
              </p:ext>
            </p:extLst>
          </p:nvPr>
        </p:nvGraphicFramePr>
        <p:xfrm>
          <a:off x="509571" y="3253233"/>
          <a:ext cx="6151880" cy="3300956"/>
        </p:xfrm>
        <a:graphic>
          <a:graphicData uri="http://schemas.openxmlformats.org/drawingml/2006/table">
            <a:tbl>
              <a:tblPr firstRow="1" firstCol="1" bandRow="1"/>
              <a:tblGrid>
                <a:gridCol w="1537970">
                  <a:extLst>
                    <a:ext uri="{9D8B030D-6E8A-4147-A177-3AD203B41FA5}">
                      <a16:colId xmlns:a16="http://schemas.microsoft.com/office/drawing/2014/main" val="490860759"/>
                    </a:ext>
                  </a:extLst>
                </a:gridCol>
                <a:gridCol w="1537970">
                  <a:extLst>
                    <a:ext uri="{9D8B030D-6E8A-4147-A177-3AD203B41FA5}">
                      <a16:colId xmlns:a16="http://schemas.microsoft.com/office/drawing/2014/main" val="3419132935"/>
                    </a:ext>
                  </a:extLst>
                </a:gridCol>
                <a:gridCol w="1537970">
                  <a:extLst>
                    <a:ext uri="{9D8B030D-6E8A-4147-A177-3AD203B41FA5}">
                      <a16:colId xmlns:a16="http://schemas.microsoft.com/office/drawing/2014/main" val="421699157"/>
                    </a:ext>
                  </a:extLst>
                </a:gridCol>
                <a:gridCol w="1537970">
                  <a:extLst>
                    <a:ext uri="{9D8B030D-6E8A-4147-A177-3AD203B41FA5}">
                      <a16:colId xmlns:a16="http://schemas.microsoft.com/office/drawing/2014/main" val="761139155"/>
                    </a:ext>
                  </a:extLst>
                </a:gridCol>
              </a:tblGrid>
              <a:tr h="4024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Опыт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Вопрос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Ожидаемый признак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Риск ложного результата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405838"/>
                  </a:ext>
                </a:extLst>
              </a:tr>
              <a:tr h="553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Двоичная строка против четверичной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Даёт ли </a:t>
                      </a:r>
                      <a:r>
                        <a:rPr lang="ru-RU" sz="1000" dirty="0" err="1">
                          <a:effectLst/>
                        </a:rPr>
                        <a:t>четверичность</a:t>
                      </a:r>
                      <a:r>
                        <a:rPr lang="ru-RU" sz="1000" dirty="0">
                          <a:effectLst/>
                        </a:rPr>
                        <a:t> больше устойчивых программ?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больше стабильных клеточных режимов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если отличается только алфавит, выигрыша нет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787009"/>
                  </a:ext>
                </a:extLst>
              </a:tr>
              <a:tr h="6847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Та же ДНК, другая свёртка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Влияет ли 3D-контакт на чтение?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другая клеточная программа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если меняется только отчёт, слой декоративен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846347"/>
                  </a:ext>
                </a:extLst>
              </a:tr>
              <a:tr h="553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Повреждение хроматинового контакта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Нужен ли контактный граф?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падает тканевая функция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искусственная формула может завысить эффект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677089"/>
                  </a:ext>
                </a:extLst>
              </a:tr>
              <a:tr h="553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Отключение мозжечка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Нужна ли коррекция?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хуже удержание траектории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если задача не требует коррекции, опыт слабый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997812"/>
                  </a:ext>
                </a:extLst>
              </a:tr>
              <a:tr h="553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Восстановление после повреждения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Есть ли память ремонта?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неполное, но направленное восстановление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простая перезагрузка может маскировать отсутствие памяти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20207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981012" y="1669126"/>
            <a:ext cx="2923364" cy="647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ru-RU" dirty="0">
                <a:latin typeface="Arial"/>
              </a:rPr>
              <a:t>Вычислительная лаборатория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012" y="2596280"/>
            <a:ext cx="3798586" cy="3957909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4447-9921-4734-B3E6-B7629F287D9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980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28231</TotalTime>
  <Words>1146</Words>
  <Application>Microsoft Office PowerPoint</Application>
  <PresentationFormat>Широкоэкранный</PresentationFormat>
  <Paragraphs>142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SimSun</vt:lpstr>
      <vt:lpstr>Arial</vt:lpstr>
      <vt:lpstr>Calibri</vt:lpstr>
      <vt:lpstr>Calibri Light</vt:lpstr>
      <vt:lpstr>DejaVu Sans</vt:lpstr>
      <vt:lpstr>Symbol</vt:lpstr>
      <vt:lpstr>Tahoma</vt:lpstr>
      <vt:lpstr>Times New Roman</vt:lpstr>
      <vt:lpstr>Тема Office</vt:lpstr>
      <vt:lpstr>Язык программируемых материй (ЯПМ)</vt:lpstr>
      <vt:lpstr>Актуальность проекта </vt:lpstr>
      <vt:lpstr>ПРОБЛЕМА </vt:lpstr>
      <vt:lpstr>РЕШЕНИЕ </vt:lpstr>
      <vt:lpstr>РЫНОК </vt:lpstr>
      <vt:lpstr>БИЗНЕС-МОДЕЛЬ </vt:lpstr>
      <vt:lpstr>ТЕКУЩИЕ результаты </vt:lpstr>
      <vt:lpstr>КОМАНДА </vt:lpstr>
      <vt:lpstr>ПЛАНЫ РАЗВИТИЯ </vt:lpstr>
      <vt:lpstr>СПАСИБО!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2024-10-28T15:31:12Z</dcterms:created>
  <dcterms:modified xsi:type="dcterms:W3CDTF">2026-07-29T22:07:27Z</dcterms:modified>
</cp:coreProperties>
</file>