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313" r:id="rId2"/>
    <p:sldId id="314" r:id="rId3"/>
    <p:sldId id="267" r:id="rId4"/>
    <p:sldId id="281" r:id="rId5"/>
    <p:sldId id="307" r:id="rId6"/>
    <p:sldId id="308" r:id="rId7"/>
    <p:sldId id="309" r:id="rId8"/>
    <p:sldId id="310" r:id="rId9"/>
    <p:sldId id="312" r:id="rId10"/>
    <p:sldId id="311" r:id="rId11"/>
    <p:sldId id="315" r:id="rId12"/>
    <p:sldId id="319" r:id="rId13"/>
    <p:sldId id="325" r:id="rId14"/>
    <p:sldId id="326" r:id="rId15"/>
    <p:sldId id="320" r:id="rId16"/>
    <p:sldId id="322" r:id="rId17"/>
    <p:sldId id="324" r:id="rId18"/>
    <p:sldId id="321" r:id="rId19"/>
    <p:sldId id="323" r:id="rId20"/>
    <p:sldId id="317" r:id="rId21"/>
    <p:sldId id="318" r:id="rId22"/>
    <p:sldId id="269" r:id="rId23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8F00FF"/>
    <a:srgbClr val="FCAF17"/>
    <a:srgbClr val="9F00FF"/>
    <a:srgbClr val="B5D8E1"/>
    <a:srgbClr val="FD493D"/>
    <a:srgbClr val="FBB3C1"/>
    <a:srgbClr val="FF2F2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81" autoAdjust="0"/>
    <p:restoredTop sz="94694"/>
  </p:normalViewPr>
  <p:slideViewPr>
    <p:cSldViewPr snapToGrid="0" snapToObjects="1" showGuides="1">
      <p:cViewPr>
        <p:scale>
          <a:sx n="75" d="100"/>
          <a:sy n="75" d="100"/>
        </p:scale>
        <p:origin x="-725" y="-259"/>
      </p:cViewPr>
      <p:guideLst>
        <p:guide orient="horz" pos="2160"/>
        <p:guide orient="horz" pos="1502"/>
        <p:guide pos="39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833124044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677F12C-42DE-4C1B-85AC-5D7B5894778D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855867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677F12C-42DE-4C1B-85AC-5D7B5894778D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020729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6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jpeg"/><Relationship Id="rId4" Type="http://schemas.openxmlformats.org/officeDocument/2006/relationships/image" Target="../media/image1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orozova\Desktop\новый стиль\угол сети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901365" y="3568"/>
            <a:ext cx="3290635" cy="4719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C:\Users\morozova\Desktop\новый стиль\угол сети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" y="1630649"/>
            <a:ext cx="3503139" cy="5223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10548" y="3746606"/>
            <a:ext cx="12192000" cy="2431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4000" dirty="0">
                <a:solidFill>
                  <a:srgbClr val="173277"/>
                </a:solidFill>
                <a:latin typeface="Geometria" pitchFamily="34" charset="-52"/>
              </a:rPr>
              <a:t>Программа «Акселератор КИУ - </a:t>
            </a:r>
            <a:r>
              <a:rPr lang="ru-RU" altLang="ru-RU" sz="4000" dirty="0" smtClean="0">
                <a:solidFill>
                  <a:srgbClr val="173277"/>
                </a:solidFill>
                <a:latin typeface="Geometria" pitchFamily="34" charset="-52"/>
              </a:rPr>
              <a:t>2023»</a:t>
            </a:r>
            <a:r>
              <a:rPr lang="ru-RU" altLang="ru-RU" sz="4000" dirty="0">
                <a:solidFill>
                  <a:srgbClr val="173277"/>
                </a:solidFill>
                <a:latin typeface="Geometria" pitchFamily="34" charset="-52"/>
              </a:rPr>
              <a:t/>
            </a:r>
            <a:br>
              <a:rPr lang="ru-RU" altLang="ru-RU" sz="4000" dirty="0">
                <a:solidFill>
                  <a:srgbClr val="173277"/>
                </a:solidFill>
                <a:latin typeface="Geometria" pitchFamily="34" charset="-52"/>
              </a:rPr>
            </a:br>
            <a:endParaRPr lang="ru-RU" altLang="ru-RU" sz="4000" b="1" dirty="0">
              <a:solidFill>
                <a:srgbClr val="173277"/>
              </a:solidFill>
              <a:latin typeface="Geometria" pitchFamily="34" charset="-52"/>
            </a:endParaRPr>
          </a:p>
          <a:p>
            <a:pPr algn="ctr" eaLnBrk="1" hangingPunct="1"/>
            <a:r>
              <a:rPr lang="ru-RU" altLang="ru-RU" sz="2400" b="1" dirty="0" smtClean="0">
                <a:solidFill>
                  <a:srgbClr val="173277"/>
                </a:solidFill>
                <a:latin typeface="Geometria" pitchFamily="34" charset="-52"/>
              </a:rPr>
              <a:t>КАЗАНСКИЙ </a:t>
            </a:r>
            <a:r>
              <a:rPr lang="ru-RU" altLang="ru-RU" sz="2400" b="1" dirty="0">
                <a:solidFill>
                  <a:srgbClr val="173277"/>
                </a:solidFill>
                <a:latin typeface="Geometria" pitchFamily="34" charset="-52"/>
              </a:rPr>
              <a:t>ИННОВАЦИОННЫЙ </a:t>
            </a:r>
          </a:p>
          <a:p>
            <a:pPr algn="ctr" eaLnBrk="1" hangingPunct="1"/>
            <a:r>
              <a:rPr lang="ru-RU" altLang="ru-RU" sz="2400" b="1" dirty="0" smtClean="0">
                <a:solidFill>
                  <a:srgbClr val="173277"/>
                </a:solidFill>
                <a:latin typeface="Geometria" pitchFamily="34" charset="-52"/>
              </a:rPr>
              <a:t>УНИВЕРСИТЕТ</a:t>
            </a:r>
            <a:endParaRPr lang="ru-RU" altLang="ru-RU" sz="2400" b="1" dirty="0">
              <a:solidFill>
                <a:srgbClr val="173277"/>
              </a:solidFill>
              <a:latin typeface="Geometria" pitchFamily="34" charset="-52"/>
            </a:endParaRPr>
          </a:p>
          <a:p>
            <a:pPr algn="ctr" eaLnBrk="1" hangingPunct="1"/>
            <a:r>
              <a:rPr lang="ru-RU" altLang="ru-RU" sz="2400" dirty="0">
                <a:solidFill>
                  <a:srgbClr val="173277"/>
                </a:solidFill>
                <a:latin typeface="Geometria" pitchFamily="34" charset="-52"/>
              </a:rPr>
              <a:t>имени В.Г. ТИМИРЯСОВА</a:t>
            </a:r>
            <a:endParaRPr lang="ru-RU" altLang="ru-RU" sz="2400" b="1" dirty="0">
              <a:solidFill>
                <a:srgbClr val="173277"/>
              </a:solidFill>
              <a:latin typeface="Geometria" pitchFamily="34" charset="-52"/>
            </a:endParaRPr>
          </a:p>
        </p:txBody>
      </p:sp>
      <p:pic>
        <p:nvPicPr>
          <p:cNvPr id="1026" name="Picture 2" descr="C:\Users\gabidullin\Downloads\logo_KIU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59874" y="1430752"/>
            <a:ext cx="2099681" cy="1302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4294967295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E7569B1-29FD-458F-B1EA-3DB67FF8FB12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4294967295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527884" y="1475419"/>
            <a:ext cx="2969009" cy="121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0145665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orozova\Desktop\новый стиль\угол сети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901365" y="3568"/>
            <a:ext cx="3290635" cy="4719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C:\Users\morozova\Desktop\новый стиль\угол сети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" y="1630649"/>
            <a:ext cx="3503139" cy="5223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1456928" y="2965213"/>
            <a:ext cx="949065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4000" dirty="0" smtClean="0">
                <a:solidFill>
                  <a:srgbClr val="173277"/>
                </a:solidFill>
                <a:latin typeface="Geometria" pitchFamily="34" charset="-52"/>
              </a:rPr>
              <a:t>Цифровая платформа «</a:t>
            </a:r>
            <a:r>
              <a:rPr lang="ru-RU" altLang="ru-RU" sz="4000" dirty="0" err="1" smtClean="0">
                <a:solidFill>
                  <a:srgbClr val="173277"/>
                </a:solidFill>
                <a:latin typeface="Geometria" pitchFamily="34" charset="-52"/>
              </a:rPr>
              <a:t>КотоПёс</a:t>
            </a:r>
            <a:r>
              <a:rPr lang="ru-RU" altLang="ru-RU" sz="4000" dirty="0" smtClean="0">
                <a:solidFill>
                  <a:srgbClr val="173277"/>
                </a:solidFill>
                <a:latin typeface="Geometria" pitchFamily="34" charset="-52"/>
              </a:rPr>
              <a:t>»</a:t>
            </a:r>
            <a:endParaRPr lang="ru-RU" altLang="ru-RU" sz="4000" b="1" dirty="0">
              <a:solidFill>
                <a:srgbClr val="173277"/>
              </a:solidFill>
              <a:latin typeface="Geometria" pitchFamily="34" charset="-52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1199456" y="4509120"/>
            <a:ext cx="988909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800" dirty="0" smtClean="0">
                <a:solidFill>
                  <a:srgbClr val="173277"/>
                </a:solidFill>
                <a:latin typeface="Geometria" pitchFamily="34" charset="-52"/>
              </a:rPr>
              <a:t>Анашкина Дарья Сергеевна</a:t>
            </a:r>
            <a:endParaRPr lang="ru-RU" altLang="ru-RU" sz="2800" dirty="0">
              <a:solidFill>
                <a:srgbClr val="173277"/>
              </a:solidFill>
              <a:latin typeface="Geometria" pitchFamily="34" charset="-52"/>
            </a:endParaRPr>
          </a:p>
        </p:txBody>
      </p:sp>
      <p:pic>
        <p:nvPicPr>
          <p:cNvPr id="8" name="Picture 2" descr="C:\Users\gabidullin\Downloads\logo_KIU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51570" y="902691"/>
            <a:ext cx="1904999" cy="1181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408138" y="1024046"/>
            <a:ext cx="2969009" cy="121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9729876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" name="Рисунок 309">
            <a:extLst>
              <a:ext uri="{FF2B5EF4-FFF2-40B4-BE49-F238E27FC236}">
                <a16:creationId xmlns="" xmlns:a16="http://schemas.microsoft.com/office/drawing/2014/main" id="{95973BF3-DBEC-4948-99BC-3C0CAAB5A3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4976200" y="-254441"/>
            <a:ext cx="27168200" cy="15282112"/>
          </a:xfrm>
          <a:prstGeom prst="rect">
            <a:avLst/>
          </a:prstGeom>
        </p:spPr>
      </p:pic>
      <p:sp>
        <p:nvSpPr>
          <p:cNvPr id="262" name="Текст 2"/>
          <p:cNvSpPr txBox="1"/>
          <p:nvPr/>
        </p:nvSpPr>
        <p:spPr>
          <a:xfrm>
            <a:off x="551528" y="178308"/>
            <a:ext cx="6321929" cy="1569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dirty="0" smtClean="0"/>
              <a:t>Есть ли у Вас домашнее животное?</a:t>
            </a:r>
            <a:endParaRPr dirty="0"/>
          </a:p>
        </p:txBody>
      </p:sp>
      <p:sp>
        <p:nvSpPr>
          <p:cNvPr id="272" name="TextBox 17"/>
          <p:cNvSpPr txBox="1"/>
          <p:nvPr/>
        </p:nvSpPr>
        <p:spPr>
          <a:xfrm>
            <a:off x="63058" y="56374"/>
            <a:ext cx="3205158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dirty="0" smtClean="0"/>
              <a:t>-СТУДИЙ</a:t>
            </a:r>
            <a:endParaRPr dirty="0"/>
          </a:p>
        </p:txBody>
      </p:sp>
      <p:pic>
        <p:nvPicPr>
          <p:cNvPr id="4098" name="Picture 2" descr="https://ferret-pet.ru/wp-content/uploads/1/e/4/1e4f47e9dc05f9e4c19cb723d0ac70fb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84480" y="4251960"/>
            <a:ext cx="2606040" cy="2748280"/>
          </a:xfrm>
          <a:prstGeom prst="rect">
            <a:avLst/>
          </a:prstGeom>
          <a:noFill/>
        </p:spPr>
      </p:pic>
      <p:pic>
        <p:nvPicPr>
          <p:cNvPr id="4102" name="Picture 6" descr="https://i.pinimg.com/originals/6c/6b/24/6c6b24cc13711c81b8195195207f114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54880" y="4251960"/>
            <a:ext cx="2504440" cy="3611364"/>
          </a:xfrm>
          <a:prstGeom prst="rect">
            <a:avLst/>
          </a:prstGeom>
          <a:noFill/>
        </p:spPr>
      </p:pic>
      <p:pic>
        <p:nvPicPr>
          <p:cNvPr id="4104" name="Picture 8" descr="https://krasivosti.pro/uploads/posts/2021-06/1623699396_49-krasivosti_pro-p-morskie-svinki-porodi-zhivotnie-krasivo-fo-6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720163" y="4251960"/>
            <a:ext cx="2491383" cy="3093085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18533" y="1129147"/>
            <a:ext cx="12173467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sz="3600" b="1" dirty="0" smtClean="0"/>
              <a:t>Цифровая платформа «</a:t>
            </a:r>
            <a:r>
              <a:rPr lang="ru-RU" sz="3600" b="1" dirty="0" err="1" smtClean="0"/>
              <a:t>КотоПёс</a:t>
            </a:r>
            <a:r>
              <a:rPr lang="ru-RU" sz="3600" b="1" dirty="0" smtClean="0"/>
              <a:t>»</a:t>
            </a:r>
            <a:endParaRPr sz="3600" b="1" dirty="0"/>
          </a:p>
        </p:txBody>
      </p:sp>
      <p:sp>
        <p:nvSpPr>
          <p:cNvPr id="185" name="Текст 2"/>
          <p:cNvSpPr txBox="1"/>
          <p:nvPr/>
        </p:nvSpPr>
        <p:spPr>
          <a:xfrm>
            <a:off x="609152" y="3188386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4</a:t>
              </a:r>
              <a:endParaRPr dirty="0"/>
            </a:p>
          </p:txBody>
        </p:sp>
      </p:grpSp>
      <p:sp>
        <p:nvSpPr>
          <p:cNvPr id="194" name="Текст 2"/>
          <p:cNvSpPr txBox="1"/>
          <p:nvPr/>
        </p:nvSpPr>
        <p:spPr>
          <a:xfrm>
            <a:off x="673167" y="2184400"/>
            <a:ext cx="4660834" cy="34778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/>
              <a:t>Первая в России цифровая платформа по индивидуальному подбору  корма для каждого животного, с учетом его особенностей здоровья, веса, роста, размера, породы и т.д. </a:t>
            </a:r>
            <a:r>
              <a:rPr lang="ru-RU" sz="2000" dirty="0" smtClean="0">
                <a:sym typeface="Gilroy-Light"/>
              </a:rPr>
              <a:t>Она учитывает питательные вещества, которые должны  присутствовать в корме, чтобы обеспечить здоровое питание для питомца. Используя цифровые технологии.</a:t>
            </a:r>
            <a:endParaRPr sz="2000" dirty="0"/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0242" name="Picture 2" descr="https://web-zoopark.ru/wp-content/uploads/2018/10/1-6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67536" y="1886776"/>
            <a:ext cx="3778739" cy="2519160"/>
          </a:xfrm>
          <a:prstGeom prst="rect">
            <a:avLst/>
          </a:prstGeom>
          <a:noFill/>
        </p:spPr>
      </p:pic>
      <p:pic>
        <p:nvPicPr>
          <p:cNvPr id="10244" name="Picture 4" descr="http://mobilmusic.ru/mfile/06/23/6c/57432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56906" y="4405936"/>
            <a:ext cx="3935094" cy="245943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7583048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2022-11-09 02.38.22.jpg" descr="2022-11-09 02.38.22.jpg">
            <a:extLst>
              <a:ext uri="{FF2B5EF4-FFF2-40B4-BE49-F238E27FC236}">
                <a16:creationId xmlns="" xmlns:a16="http://schemas.microsoft.com/office/drawing/2014/main" id="{3ADFA84C-49A8-BCFD-B1F3-4BC51A6A1B6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26499" y="-2"/>
            <a:ext cx="4880971" cy="685800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2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=""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609152" y="3188386"/>
            <a:ext cx="4989789" cy="707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 smtClean="0"/>
              <a:t>Владельцы домашних питомцев.</a:t>
            </a:r>
            <a:r>
              <a:rPr lang="ru-RU" dirty="0" smtClean="0"/>
              <a:t/>
            </a:r>
            <a:br>
              <a:rPr lang="ru-RU" dirty="0" smtClean="0"/>
            </a:br>
            <a:endParaRPr dirty="0"/>
          </a:p>
        </p:txBody>
      </p:sp>
      <p:sp>
        <p:nvSpPr>
          <p:cNvPr id="17" name="Текст 2">
            <a:extLst>
              <a:ext uri="{FF2B5EF4-FFF2-40B4-BE49-F238E27FC236}">
                <a16:creationId xmlns=""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559690" y="1168856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Целевая аудитория</a:t>
            </a:r>
            <a:endParaRPr sz="3600" dirty="0"/>
          </a:p>
        </p:txBody>
      </p:sp>
      <p:grpSp>
        <p:nvGrpSpPr>
          <p:cNvPr id="4" name="Прямоугольник 16">
            <a:extLst>
              <a:ext uri="{FF2B5EF4-FFF2-40B4-BE49-F238E27FC236}">
                <a16:creationId xmlns=""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=""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=""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5</a:t>
              </a:r>
              <a:endParaRPr dirty="0"/>
            </a:p>
          </p:txBody>
        </p:sp>
      </p:grpSp>
      <p:pic>
        <p:nvPicPr>
          <p:cNvPr id="27650" name="Picture 2" descr="https://krasivosti.pro/uploads/posts/2021-04/1618017196_19-p-sobaka-drug-cheloveka-sobaki-krasivo-foto-1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06621" y="0"/>
            <a:ext cx="4900849" cy="699508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85534390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2022-11-09 02.38.22.jpg" descr="2022-11-09 02.38.22.jpg">
            <a:extLst>
              <a:ext uri="{FF2B5EF4-FFF2-40B4-BE49-F238E27FC236}">
                <a16:creationId xmlns="" xmlns:a16="http://schemas.microsoft.com/office/drawing/2014/main" id="{3ADFA84C-49A8-BCFD-B1F3-4BC51A6A1B6E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26499" y="-2"/>
            <a:ext cx="4880971" cy="685800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2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=""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609152" y="2042160"/>
            <a:ext cx="4989789" cy="37856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/>
              <a:t>1.</a:t>
            </a:r>
            <a:r>
              <a:rPr lang="ru-RU" sz="2000" dirty="0" smtClean="0">
                <a:sym typeface="Gilroy-Light"/>
              </a:rPr>
              <a:t> Многие коммерческие сухие корма содержат низкокачественные ингредиенты, такие как мучные продукты, искусственные добавки и консерванты.</a:t>
            </a:r>
            <a:br>
              <a:rPr lang="ru-RU" sz="2000" dirty="0" smtClean="0">
                <a:sym typeface="Gilroy-Light"/>
              </a:rPr>
            </a:br>
            <a:r>
              <a:rPr lang="ru-RU" sz="2000" dirty="0" smtClean="0">
                <a:sym typeface="Gilroy-Light"/>
              </a:rPr>
              <a:t/>
            </a:r>
            <a:br>
              <a:rPr lang="ru-RU" sz="2000" dirty="0" smtClean="0">
                <a:sym typeface="Gilroy-Light"/>
              </a:rPr>
            </a:br>
            <a:r>
              <a:rPr lang="ru-RU" sz="2000" dirty="0" smtClean="0">
                <a:sym typeface="Gilroy-Light"/>
              </a:rPr>
              <a:t>2. Недостаток индивидуализации.</a:t>
            </a:r>
            <a:br>
              <a:rPr lang="ru-RU" sz="2000" dirty="0" smtClean="0">
                <a:sym typeface="Gilroy-Light"/>
              </a:rPr>
            </a:br>
            <a:r>
              <a:rPr lang="ru-RU" sz="2000" dirty="0" smtClean="0">
                <a:sym typeface="Gilroy-Light"/>
              </a:rPr>
              <a:t/>
            </a:r>
            <a:br>
              <a:rPr lang="ru-RU" sz="2000" dirty="0" smtClean="0">
                <a:sym typeface="Gilroy-Light"/>
              </a:rPr>
            </a:br>
            <a:r>
              <a:rPr lang="ru-RU" sz="2000" dirty="0" smtClean="0">
                <a:sym typeface="Gilroy-Light"/>
              </a:rPr>
              <a:t>3. Ограниченный выбор вариантов.</a:t>
            </a:r>
            <a:br>
              <a:rPr lang="ru-RU" sz="2000" dirty="0" smtClean="0">
                <a:sym typeface="Gilroy-Light"/>
              </a:rPr>
            </a:br>
            <a:r>
              <a:rPr lang="ru-RU" sz="2000" dirty="0" smtClean="0">
                <a:sym typeface="Gilroy-Light"/>
              </a:rPr>
              <a:t/>
            </a:r>
            <a:br>
              <a:rPr lang="ru-RU" sz="2000" dirty="0" smtClean="0">
                <a:sym typeface="Gilroy-Light"/>
              </a:rPr>
            </a:br>
            <a:r>
              <a:rPr lang="ru-RU" sz="2000" dirty="0" smtClean="0">
                <a:sym typeface="Gilroy-Light"/>
              </a:rPr>
              <a:t>4. Недостаточная прозрачность производства</a:t>
            </a:r>
            <a:endParaRPr sz="2000" dirty="0"/>
          </a:p>
        </p:txBody>
      </p:sp>
      <p:sp>
        <p:nvSpPr>
          <p:cNvPr id="17" name="Текст 2">
            <a:extLst>
              <a:ext uri="{FF2B5EF4-FFF2-40B4-BE49-F238E27FC236}">
                <a16:creationId xmlns=""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559690" y="1248321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Проблемы</a:t>
            </a:r>
            <a:endParaRPr sz="3600" dirty="0"/>
          </a:p>
        </p:txBody>
      </p:sp>
      <p:grpSp>
        <p:nvGrpSpPr>
          <p:cNvPr id="4" name="Прямоугольник 16">
            <a:extLst>
              <a:ext uri="{FF2B5EF4-FFF2-40B4-BE49-F238E27FC236}">
                <a16:creationId xmlns=""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=""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=""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6</a:t>
              </a:r>
              <a:endParaRPr dirty="0"/>
            </a:p>
          </p:txBody>
        </p:sp>
      </p:grpSp>
      <p:pic>
        <p:nvPicPr>
          <p:cNvPr id="26626" name="Picture 2" descr="https://cs4.pikabu.ru/post_img/big/2014/12/22/1/1419201054_8947881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78624" y="-2"/>
            <a:ext cx="5142319" cy="685535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85534390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2022-11-09 02.38.22.jpg" descr="2022-11-09 02.38.22.jpg">
            <a:extLst>
              <a:ext uri="{FF2B5EF4-FFF2-40B4-BE49-F238E27FC236}">
                <a16:creationId xmlns="" xmlns:a16="http://schemas.microsoft.com/office/drawing/2014/main" id="{3ADFA84C-49A8-BCFD-B1F3-4BC51A6A1B6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26499" y="-2"/>
            <a:ext cx="4880971" cy="685800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2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=""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609152" y="1778000"/>
            <a:ext cx="4989789" cy="40934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err="1" smtClean="0">
                <a:sym typeface="Gilroy-Light"/>
              </a:rPr>
              <a:t>Стартап-проект</a:t>
            </a:r>
            <a:r>
              <a:rPr lang="ru-RU" sz="2000" dirty="0" smtClean="0">
                <a:sym typeface="Gilroy-Light"/>
              </a:rPr>
              <a:t> содействует созданию качественного сухого корма для питомцев, который будет отвечать высоким стандартам качества, индивидуальным потребностям питомцев и предоставлять большой выбор вариантов. Компания будет использовать натуральные и здоровые ингредиенты, учитывать индивидуальные потребности питомцев и предоставлять прозрачную информацию о производстве и источниках ингредиентов.</a:t>
            </a:r>
            <a:endParaRPr sz="2000" dirty="0"/>
          </a:p>
        </p:txBody>
      </p:sp>
      <p:sp>
        <p:nvSpPr>
          <p:cNvPr id="17" name="Текст 2">
            <a:extLst>
              <a:ext uri="{FF2B5EF4-FFF2-40B4-BE49-F238E27FC236}">
                <a16:creationId xmlns=""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559690" y="972138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Решение</a:t>
            </a:r>
            <a:endParaRPr sz="3600" dirty="0"/>
          </a:p>
        </p:txBody>
      </p:sp>
      <p:grpSp>
        <p:nvGrpSpPr>
          <p:cNvPr id="4" name="Прямоугольник 16">
            <a:extLst>
              <a:ext uri="{FF2B5EF4-FFF2-40B4-BE49-F238E27FC236}">
                <a16:creationId xmlns=""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=""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=""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7</a:t>
              </a:r>
              <a:endParaRPr dirty="0"/>
            </a:p>
          </p:txBody>
        </p:sp>
      </p:grpSp>
      <p:pic>
        <p:nvPicPr>
          <p:cNvPr id="25602" name="Picture 2" descr="https://i.pinimg.com/originals/22/c4/14/22c414bef276b5c0d90504cfc72d0ed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26498" y="0"/>
            <a:ext cx="4880971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85534390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2022-11-09 02.38.22.jpg" descr="2022-11-09 02.38.22.jpg">
            <a:extLst>
              <a:ext uri="{FF2B5EF4-FFF2-40B4-BE49-F238E27FC236}">
                <a16:creationId xmlns="" xmlns:a16="http://schemas.microsoft.com/office/drawing/2014/main" id="{3ADFA84C-49A8-BCFD-B1F3-4BC51A6A1B6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26499" y="-2"/>
            <a:ext cx="4880971" cy="685800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2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=""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609152" y="2377440"/>
            <a:ext cx="4989789" cy="3970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ru-RU" dirty="0" smtClean="0"/>
              <a:t>Цифровая платформа по производству сухого корма для домашних животных - это инновационное решение, которое предоставляет комплексные возможности для создания и производства качественного и сбалансированного сухого корма для собак, кошек, </a:t>
            </a:r>
            <a:r>
              <a:rPr lang="ru-RU" dirty="0" err="1" smtClean="0"/>
              <a:t>шиншил</a:t>
            </a:r>
            <a:r>
              <a:rPr lang="ru-RU" dirty="0" smtClean="0"/>
              <a:t>, кроликов, морских крыс. </a:t>
            </a:r>
            <a:endParaRPr lang="ru-RU" sz="2800" dirty="0" smtClean="0"/>
          </a:p>
          <a:p>
            <a:r>
              <a:rPr lang="ru-RU" dirty="0" smtClean="0"/>
              <a:t>Эта платформа объединяет в себе инновационные технологии и подходы, чтобы предоставить оптимальную диету для различных видов животных, учитывая их индивидуальные потребности и требования к питанию.</a:t>
            </a:r>
            <a:r>
              <a:rPr dirty="0"/>
              <a:t> 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=""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559690" y="938987"/>
            <a:ext cx="6518934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Уникальное ценностное предложение</a:t>
            </a:r>
            <a:endParaRPr sz="3600" dirty="0"/>
          </a:p>
        </p:txBody>
      </p:sp>
      <p:grpSp>
        <p:nvGrpSpPr>
          <p:cNvPr id="4" name="Прямоугольник 16">
            <a:extLst>
              <a:ext uri="{FF2B5EF4-FFF2-40B4-BE49-F238E27FC236}">
                <a16:creationId xmlns=""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=""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=""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8</a:t>
              </a:r>
              <a:endParaRPr dirty="0"/>
            </a:p>
          </p:txBody>
        </p:sp>
      </p:grpSp>
      <p:pic>
        <p:nvPicPr>
          <p:cNvPr id="24578" name="Picture 2" descr="https://proprikol.ru/wp-content/uploads/2020/09/kartinki-milyh-zhivotnyh-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26498" y="-15401"/>
            <a:ext cx="4880971" cy="68875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85534390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2022-11-09 02.38.22.jpg" descr="2022-11-09 02.38.22.jpg">
            <a:extLst>
              <a:ext uri="{FF2B5EF4-FFF2-40B4-BE49-F238E27FC236}">
                <a16:creationId xmlns="" xmlns:a16="http://schemas.microsoft.com/office/drawing/2014/main" id="{3ADFA84C-49A8-BCFD-B1F3-4BC51A6A1B6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26499" y="-2"/>
            <a:ext cx="4880971" cy="685800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2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=""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609152" y="1747520"/>
            <a:ext cx="4989789" cy="51398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>
                <a:sym typeface="Gilroy-Light"/>
              </a:rPr>
              <a:t>1. Качество и инновация продукта:</a:t>
            </a:r>
            <a:r>
              <a:rPr lang="ru-RU" sz="1600" dirty="0" smtClean="0">
                <a:sym typeface="Gilroy-Light"/>
              </a:rPr>
              <a:t> мы предлагаем высококачественный продукт, отличающийся инновациями (добавление натуральных ингредиентов, </a:t>
            </a:r>
            <a:r>
              <a:rPr lang="ru-RU" sz="1600" dirty="0" err="1" smtClean="0">
                <a:sym typeface="Gilroy-Light"/>
              </a:rPr>
              <a:t>адаптированность</a:t>
            </a:r>
            <a:r>
              <a:rPr lang="ru-RU" sz="1600" dirty="0" smtClean="0">
                <a:sym typeface="Gilroy-Light"/>
              </a:rPr>
              <a:t> к определенным потребностям животных - к возрасту, размеру, весу)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>
                <a:sym typeface="Gilroy-Light"/>
              </a:rPr>
              <a:t/>
            </a:r>
            <a:br>
              <a:rPr lang="ru-RU" sz="2000" dirty="0" smtClean="0">
                <a:sym typeface="Gilroy-Light"/>
              </a:rPr>
            </a:br>
            <a:r>
              <a:rPr lang="ru-RU" sz="2000" dirty="0" smtClean="0">
                <a:sym typeface="Gilroy-Light"/>
              </a:rPr>
              <a:t>2. Устойчивость и натуральность:</a:t>
            </a:r>
            <a:r>
              <a:rPr lang="ru-RU" sz="1600" dirty="0" smtClean="0">
                <a:sym typeface="Gilroy-Light"/>
              </a:rPr>
              <a:t> современные потребители все больше обращают внимание на устойчивость и натуральность продуктов для своих питомцев. Мы предлагаем экологически чистые и натуральные ингредиенты, плюс упаковку, которая легко разлагается ИЛИ перерабатывается </a:t>
            </a:r>
            <a:br>
              <a:rPr lang="ru-RU" sz="1600" dirty="0" smtClean="0">
                <a:sym typeface="Gilroy-Light"/>
              </a:rPr>
            </a:br>
            <a:r>
              <a:rPr lang="ru-RU" sz="2000" dirty="0" smtClean="0">
                <a:sym typeface="Gilroy-Light"/>
              </a:rPr>
              <a:t/>
            </a:r>
            <a:br>
              <a:rPr lang="ru-RU" sz="2000" dirty="0" smtClean="0">
                <a:sym typeface="Gilroy-Light"/>
              </a:rPr>
            </a:br>
            <a:r>
              <a:rPr lang="ru-RU" sz="2000" dirty="0" smtClean="0">
                <a:sym typeface="Gilroy-Light"/>
              </a:rPr>
              <a:t>3. Цифровая платформа обеспечивает удобство покупки для клиентов.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 smtClean="0">
                <a:sym typeface="Gilroy-Light"/>
              </a:rPr>
              <a:t/>
            </a:r>
            <a:br>
              <a:rPr lang="ru-RU" sz="1600" dirty="0" smtClean="0">
                <a:sym typeface="Gilroy-Light"/>
              </a:rPr>
            </a:br>
            <a:endParaRPr dirty="0"/>
          </a:p>
        </p:txBody>
      </p:sp>
      <p:sp>
        <p:nvSpPr>
          <p:cNvPr id="17" name="Текст 2">
            <a:extLst>
              <a:ext uri="{FF2B5EF4-FFF2-40B4-BE49-F238E27FC236}">
                <a16:creationId xmlns=""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559690" y="972138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Преимущество</a:t>
            </a:r>
            <a:endParaRPr sz="3600" dirty="0"/>
          </a:p>
        </p:txBody>
      </p:sp>
      <p:grpSp>
        <p:nvGrpSpPr>
          <p:cNvPr id="4" name="Прямоугольник 16">
            <a:extLst>
              <a:ext uri="{FF2B5EF4-FFF2-40B4-BE49-F238E27FC236}">
                <a16:creationId xmlns=""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=""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=""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9</a:t>
              </a:r>
              <a:endParaRPr dirty="0"/>
            </a:p>
          </p:txBody>
        </p:sp>
      </p:grpSp>
      <p:pic>
        <p:nvPicPr>
          <p:cNvPr id="31746" name="Picture 2" descr="https://proprikol.ru/wp-content/uploads/2020/02/porodistye-sobaki-krasivye-kartinki-1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26498" y="-3"/>
            <a:ext cx="4880971" cy="687218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85534390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2022-11-09 02.38.22.jpg" descr="2022-11-09 02.38.22.jpg">
            <a:extLst>
              <a:ext uri="{FF2B5EF4-FFF2-40B4-BE49-F238E27FC236}">
                <a16:creationId xmlns="" xmlns:a16="http://schemas.microsoft.com/office/drawing/2014/main" id="{3ADFA84C-49A8-BCFD-B1F3-4BC51A6A1B6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26499" y="-2"/>
            <a:ext cx="4880971" cy="685800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2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=""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673166" y="2235200"/>
            <a:ext cx="4989789" cy="31700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>
                <a:sym typeface="Gilroy-Light"/>
              </a:rPr>
              <a:t>Цифровая платформа, онлайн-реклама, социальные сети и партнерства с ветеринарными клиниками и магазинами для домашних животных, сотрудничество с лидерами мнений.</a:t>
            </a:r>
            <a:br>
              <a:rPr lang="ru-RU" sz="2000" dirty="0" smtClean="0">
                <a:sym typeface="Gilroy-Light"/>
              </a:rPr>
            </a:br>
            <a:endParaRPr lang="ru-RU" sz="2000" dirty="0" smtClean="0">
              <a:sym typeface="Gilroy-Light"/>
            </a:endParaRPr>
          </a:p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>
                <a:sym typeface="Gilroy-Light"/>
              </a:rPr>
              <a:t>Предполагается в перспективе также создание отдела продаж, отвечающего за организацию сбыта и выполнение плановых показателей доходности. </a:t>
            </a:r>
            <a:endParaRPr b="1" dirty="0"/>
          </a:p>
        </p:txBody>
      </p:sp>
      <p:sp>
        <p:nvSpPr>
          <p:cNvPr id="17" name="Текст 2">
            <a:extLst>
              <a:ext uri="{FF2B5EF4-FFF2-40B4-BE49-F238E27FC236}">
                <a16:creationId xmlns=""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559690" y="1056776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Каналы продвижения</a:t>
            </a:r>
            <a:endParaRPr sz="3600" dirty="0"/>
          </a:p>
        </p:txBody>
      </p:sp>
      <p:grpSp>
        <p:nvGrpSpPr>
          <p:cNvPr id="4" name="Прямоугольник 16">
            <a:extLst>
              <a:ext uri="{FF2B5EF4-FFF2-40B4-BE49-F238E27FC236}">
                <a16:creationId xmlns=""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=""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=""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10</a:t>
              </a:r>
              <a:endParaRPr dirty="0"/>
            </a:p>
          </p:txBody>
        </p:sp>
      </p:grpSp>
      <p:pic>
        <p:nvPicPr>
          <p:cNvPr id="32770" name="Picture 2" descr="http://otvet.imgsmail.ru/download/875a8375f91de049494d6073098e8a2f_2a9b3e7b51779f086227f632f7a7d09f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26499" y="0"/>
            <a:ext cx="5076825" cy="762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85534390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2022-11-09 02.38.22.jpg" descr="2022-11-09 02.38.22.jpg">
            <a:extLst>
              <a:ext uri="{FF2B5EF4-FFF2-40B4-BE49-F238E27FC236}">
                <a16:creationId xmlns="" xmlns:a16="http://schemas.microsoft.com/office/drawing/2014/main" id="{3ADFA84C-49A8-BCFD-B1F3-4BC51A6A1B6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26499" y="-2"/>
            <a:ext cx="4880971" cy="685800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2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=""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673166" y="2095500"/>
            <a:ext cx="4989789" cy="34163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 indent="355600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>
                <a:sym typeface="Gilroy-Light"/>
              </a:rPr>
              <a:t>Проект является капиталоемким - общий объем инвестиционных затрат составляет </a:t>
            </a:r>
            <a:r>
              <a:rPr lang="ru-RU" sz="2000" dirty="0" smtClean="0">
                <a:sym typeface="Gilroy-Light"/>
              </a:rPr>
              <a:t>4,2</a:t>
            </a:r>
            <a:r>
              <a:rPr lang="ru-RU" sz="2000" dirty="0" smtClean="0">
                <a:sym typeface="Gilroy-Light"/>
              </a:rPr>
              <a:t> </a:t>
            </a:r>
            <a:r>
              <a:rPr lang="ru-RU" sz="2000" dirty="0" smtClean="0">
                <a:sym typeface="Gilroy-Light"/>
              </a:rPr>
              <a:t>млн. руб. </a:t>
            </a:r>
          </a:p>
          <a:p>
            <a:pPr lvl="8" indent="355600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>
                <a:sym typeface="Gilroy-Light"/>
              </a:rPr>
              <a:t>Основное их количество расходуется на приобретение производственной линии, а также на разработку рецептуры корма. </a:t>
            </a:r>
          </a:p>
          <a:p>
            <a:pPr lvl="8" indent="355600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>
                <a:sym typeface="Gilroy-Light"/>
              </a:rPr>
              <a:t>Срок окупаемости проекта составляет 24 месяца.</a:t>
            </a:r>
          </a:p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>
                <a:sym typeface="Gilroy-Light"/>
              </a:rPr>
              <a:t> </a:t>
            </a:r>
            <a:r>
              <a:rPr lang="ru-RU" sz="1600" dirty="0" smtClean="0">
                <a:sym typeface="Gilroy-Light"/>
              </a:rPr>
              <a:t/>
            </a:r>
            <a:br>
              <a:rPr lang="ru-RU" sz="1600" dirty="0" smtClean="0">
                <a:sym typeface="Gilroy-Light"/>
              </a:rPr>
            </a:br>
            <a:endParaRPr dirty="0"/>
          </a:p>
        </p:txBody>
      </p:sp>
      <p:sp>
        <p:nvSpPr>
          <p:cNvPr id="17" name="Текст 2">
            <a:extLst>
              <a:ext uri="{FF2B5EF4-FFF2-40B4-BE49-F238E27FC236}">
                <a16:creationId xmlns=""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559690" y="972138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Финансовые параметры</a:t>
            </a:r>
            <a:endParaRPr sz="3600" dirty="0"/>
          </a:p>
        </p:txBody>
      </p:sp>
      <p:grpSp>
        <p:nvGrpSpPr>
          <p:cNvPr id="4" name="Прямоугольник 16">
            <a:extLst>
              <a:ext uri="{FF2B5EF4-FFF2-40B4-BE49-F238E27FC236}">
                <a16:creationId xmlns=""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=""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=""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11</a:t>
              </a:r>
              <a:endParaRPr dirty="0"/>
            </a:p>
          </p:txBody>
        </p:sp>
      </p:grpSp>
      <p:pic>
        <p:nvPicPr>
          <p:cNvPr id="31746" name="Picture 2" descr="https://proprikol.ru/wp-content/uploads/2020/02/porodistye-sobaki-krasivye-kartinki-1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26498" y="-3"/>
            <a:ext cx="4880971" cy="6872183"/>
          </a:xfrm>
          <a:prstGeom prst="rect">
            <a:avLst/>
          </a:prstGeom>
          <a:noFill/>
        </p:spPr>
      </p:pic>
      <p:pic>
        <p:nvPicPr>
          <p:cNvPr id="34818" name="Picture 2" descr="https://i.pinimg.com/736x/15/8a/ce/158acebcd47af824edff4efed943981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26498" y="-3"/>
            <a:ext cx="4880972" cy="68721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85534390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2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=""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420955" y="972138"/>
            <a:ext cx="4989789" cy="14465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b="1" dirty="0">
                <a:sym typeface="Gilroy-Light"/>
              </a:rPr>
              <a:t>Линия производства кормов для домашних животных 200-300 кг/ч. </a:t>
            </a:r>
            <a:r>
              <a:rPr lang="ru-RU" sz="1600" dirty="0" smtClean="0">
                <a:sym typeface="Gilroy-Light"/>
              </a:rPr>
              <a:t/>
            </a:r>
            <a:br>
              <a:rPr lang="ru-RU" sz="1600" dirty="0" smtClean="0">
                <a:sym typeface="Gilroy-Light"/>
              </a:rPr>
            </a:br>
            <a:endParaRPr dirty="0"/>
          </a:p>
        </p:txBody>
      </p:sp>
      <p:sp>
        <p:nvSpPr>
          <p:cNvPr id="17" name="Текст 2">
            <a:extLst>
              <a:ext uri="{FF2B5EF4-FFF2-40B4-BE49-F238E27FC236}">
                <a16:creationId xmlns=""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559690" y="972138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3600" dirty="0"/>
          </a:p>
        </p:txBody>
      </p:sp>
      <p:grpSp>
        <p:nvGrpSpPr>
          <p:cNvPr id="4" name="Прямоугольник 16">
            <a:extLst>
              <a:ext uri="{FF2B5EF4-FFF2-40B4-BE49-F238E27FC236}">
                <a16:creationId xmlns=""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=""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=""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12</a:t>
              </a:r>
              <a:endParaRPr dirty="0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514798" y="5305302"/>
            <a:ext cx="4851054" cy="58477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1 000</a:t>
            </a:r>
            <a:r>
              <a:rPr kumimoji="0" lang="ru-RU" sz="3200" b="1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</a:t>
            </a:r>
            <a:r>
              <a:rPr kumimoji="0" lang="ru-RU" sz="32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000</a:t>
            </a:r>
            <a:r>
              <a:rPr kumimoji="0" lang="ru-RU" sz="3200" b="1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</a:t>
            </a:r>
            <a:r>
              <a:rPr kumimoji="0" lang="ru-RU" sz="3200" b="1" i="0" u="none" strike="noStrike" cap="none" spc="0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руб</a:t>
            </a:r>
            <a:endParaRPr kumimoji="0" lang="ru-RU" sz="32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6" name="AutoShape 4" descr="https://s.alicdn.com/@sc04/kf/H4d33f842c7994602a4d845351f5d1164u.jpg_720x720q5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6" descr="https://s.alicdn.com/@sc04/kf/H4d33f842c7994602a4d845351f5d1164u.jpg_720x720q50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AutoShape 8" descr="https://s.alicdn.com/@sc04/kf/H4d33f842c7994602a4d845351f5d1164u.jpg_720x720q50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AutoShape 10" descr="https://s.alicdn.com/@sc04/kf/H4d33f842c7994602a4d845351f5d1164u.jpg_720x720q50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" name="AutoShape 12" descr="https://s.alicdn.com/@sc04/kf/H4d33f842c7994602a4d845351f5d1164u.jpg_720x720q50.jpg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" name="AutoShape 14" descr="https://s.alicdn.com/@sc04/kf/H4d33f842c7994602a4d845351f5d1164u.jpg_720x720q50.jpg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" name="AutoShape 16" descr="https://s.alicdn.com/@sc04/kf/H4d33f842c7994602a4d845351f5d1164u.jpg_720x720q50.jpg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" name="AutoShape 18" descr="https://s.alicdn.com/@sc04/kf/H4d33f842c7994602a4d845351f5d1164u.jpg_720x720q50.jpg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" name="AutoShape 20" descr="https://s.alicdn.com/@sc04/kf/H4d33f842c7994602a4d845351f5d1164u.jpg_720x720q50.jpg"/>
          <p:cNvSpPr>
            <a:spLocks noChangeAspect="1" noChangeArrowheads="1"/>
          </p:cNvSpPr>
          <p:nvPr/>
        </p:nvSpPr>
        <p:spPr bwMode="auto">
          <a:xfrm>
            <a:off x="1374775" y="1074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7" name="AutoShape 24" descr="https://s.alicdn.com/@sc04/kf/H4d33f842c7994602a4d845351f5d1164u.jpg_720x720q50.jpg"/>
          <p:cNvSpPr>
            <a:spLocks noChangeAspect="1" noChangeArrowheads="1"/>
          </p:cNvSpPr>
          <p:nvPr/>
        </p:nvSpPr>
        <p:spPr bwMode="auto">
          <a:xfrm>
            <a:off x="1527175" y="1227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290" name="Picture 2" descr="https://jasko.ru/upload/iblock/da6/7xkjr0q2ozjbnhbse1en0s7vk2kf22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96740" y="692501"/>
            <a:ext cx="5854875" cy="56302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54681348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2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=""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420955" y="972138"/>
            <a:ext cx="4989789" cy="8925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3600" b="1" dirty="0" smtClean="0">
                <a:sym typeface="Gilroy-Light"/>
              </a:rPr>
              <a:t>Сырье</a:t>
            </a:r>
            <a:r>
              <a:rPr lang="ru-RU" sz="1600" dirty="0" smtClean="0">
                <a:sym typeface="Gilroy-Light"/>
              </a:rPr>
              <a:t/>
            </a:r>
            <a:br>
              <a:rPr lang="ru-RU" sz="1600" dirty="0" smtClean="0">
                <a:sym typeface="Gilroy-Light"/>
              </a:rPr>
            </a:br>
            <a:endParaRPr dirty="0"/>
          </a:p>
        </p:txBody>
      </p:sp>
      <p:sp>
        <p:nvSpPr>
          <p:cNvPr id="17" name="Текст 2">
            <a:extLst>
              <a:ext uri="{FF2B5EF4-FFF2-40B4-BE49-F238E27FC236}">
                <a16:creationId xmlns=""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559690" y="972138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3600" dirty="0"/>
          </a:p>
        </p:txBody>
      </p:sp>
      <p:grpSp>
        <p:nvGrpSpPr>
          <p:cNvPr id="4" name="Прямоугольник 16">
            <a:extLst>
              <a:ext uri="{FF2B5EF4-FFF2-40B4-BE49-F238E27FC236}">
                <a16:creationId xmlns=""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=""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=""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13</a:t>
              </a:r>
              <a:endParaRPr dirty="0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514798" y="5305302"/>
            <a:ext cx="4851054" cy="58477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3200" b="1" dirty="0" smtClean="0"/>
              <a:t>500</a:t>
            </a:r>
            <a:r>
              <a:rPr kumimoji="0" lang="ru-RU" sz="32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</a:t>
            </a:r>
            <a:r>
              <a:rPr kumimoji="0" lang="ru-RU" sz="32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000</a:t>
            </a:r>
            <a:r>
              <a:rPr kumimoji="0" lang="ru-RU" sz="3200" b="1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руб</a:t>
            </a:r>
            <a:r>
              <a:rPr lang="ru-RU" sz="3200" b="1" dirty="0" smtClean="0"/>
              <a:t>.</a:t>
            </a:r>
            <a:endParaRPr kumimoji="0" lang="ru-RU" sz="32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6" name="AutoShape 4" descr="https://s.alicdn.com/@sc04/kf/H4d33f842c7994602a4d845351f5d1164u.jpg_720x720q5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6" descr="https://s.alicdn.com/@sc04/kf/H4d33f842c7994602a4d845351f5d1164u.jpg_720x720q50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AutoShape 8" descr="https://s.alicdn.com/@sc04/kf/H4d33f842c7994602a4d845351f5d1164u.jpg_720x720q50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AutoShape 10" descr="https://s.alicdn.com/@sc04/kf/H4d33f842c7994602a4d845351f5d1164u.jpg_720x720q50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" name="AutoShape 12" descr="https://s.alicdn.com/@sc04/kf/H4d33f842c7994602a4d845351f5d1164u.jpg_720x720q50.jpg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" name="AutoShape 14" descr="https://s.alicdn.com/@sc04/kf/H4d33f842c7994602a4d845351f5d1164u.jpg_720x720q50.jpg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" name="AutoShape 16" descr="https://s.alicdn.com/@sc04/kf/H4d33f842c7994602a4d845351f5d1164u.jpg_720x720q50.jpg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" name="AutoShape 18" descr="https://s.alicdn.com/@sc04/kf/H4d33f842c7994602a4d845351f5d1164u.jpg_720x720q50.jpg"/>
          <p:cNvSpPr>
            <a:spLocks noChangeAspect="1" noChangeArrowheads="1"/>
          </p:cNvSpPr>
          <p:nvPr/>
        </p:nvSpPr>
        <p:spPr bwMode="auto">
          <a:xfrm>
            <a:off x="307975" y="838835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" name="AutoShape 20" descr="https://s.alicdn.com/@sc04/kf/H4d33f842c7994602a4d845351f5d1164u.jpg_720x720q50.jpg"/>
          <p:cNvSpPr>
            <a:spLocks noChangeAspect="1" noChangeArrowheads="1"/>
          </p:cNvSpPr>
          <p:nvPr/>
        </p:nvSpPr>
        <p:spPr bwMode="auto">
          <a:xfrm>
            <a:off x="1374775" y="1074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7" name="AutoShape 24" descr="https://s.alicdn.com/@sc04/kf/H4d33f842c7994602a4d845351f5d1164u.jpg_720x720q50.jpg"/>
          <p:cNvSpPr>
            <a:spLocks noChangeAspect="1" noChangeArrowheads="1"/>
          </p:cNvSpPr>
          <p:nvPr/>
        </p:nvSpPr>
        <p:spPr bwMode="auto">
          <a:xfrm>
            <a:off x="1527175" y="1227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6" name="Picture 2" descr="C:\Users\kulmenteva\Desktop\suhoi-korm-ili-naturalny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5852" y="838648"/>
            <a:ext cx="6191147" cy="50514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23625337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2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=""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2898775" y="905462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7" name="Текст 2">
            <a:extLst>
              <a:ext uri="{FF2B5EF4-FFF2-40B4-BE49-F238E27FC236}">
                <a16:creationId xmlns=""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559690" y="972138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3600" dirty="0"/>
          </a:p>
        </p:txBody>
      </p:sp>
      <p:grpSp>
        <p:nvGrpSpPr>
          <p:cNvPr id="4" name="Прямоугольник 16">
            <a:extLst>
              <a:ext uri="{FF2B5EF4-FFF2-40B4-BE49-F238E27FC236}">
                <a16:creationId xmlns=""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=""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=""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13</a:t>
              </a:r>
              <a:endParaRPr dirty="0"/>
            </a:p>
          </p:txBody>
        </p:sp>
      </p:grpSp>
      <p:sp>
        <p:nvSpPr>
          <p:cNvPr id="6" name="AutoShape 4" descr="https://s.alicdn.com/@sc04/kf/H4d33f842c7994602a4d845351f5d1164u.jpg_720x720q5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6" descr="https://s.alicdn.com/@sc04/kf/H4d33f842c7994602a4d845351f5d1164u.jpg_720x720q50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AutoShape 8" descr="https://s.alicdn.com/@sc04/kf/H4d33f842c7994602a4d845351f5d1164u.jpg_720x720q50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AutoShape 10" descr="https://s.alicdn.com/@sc04/kf/H4d33f842c7994602a4d845351f5d1164u.jpg_720x720q50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" name="AutoShape 12" descr="https://s.alicdn.com/@sc04/kf/H4d33f842c7994602a4d845351f5d1164u.jpg_720x720q50.jpg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" name="AutoShape 14" descr="https://s.alicdn.com/@sc04/kf/H4d33f842c7994602a4d845351f5d1164u.jpg_720x720q50.jpg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" name="AutoShape 16" descr="https://s.alicdn.com/@sc04/kf/H4d33f842c7994602a4d845351f5d1164u.jpg_720x720q50.jpg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" name="AutoShape 18" descr="https://s.alicdn.com/@sc04/kf/H4d33f842c7994602a4d845351f5d1164u.jpg_720x720q50.jpg"/>
          <p:cNvSpPr>
            <a:spLocks noChangeAspect="1" noChangeArrowheads="1"/>
          </p:cNvSpPr>
          <p:nvPr/>
        </p:nvSpPr>
        <p:spPr bwMode="auto">
          <a:xfrm>
            <a:off x="307975" y="838835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" name="AutoShape 20" descr="https://s.alicdn.com/@sc04/kf/H4d33f842c7994602a4d845351f5d1164u.jpg_720x720q50.jpg"/>
          <p:cNvSpPr>
            <a:spLocks noChangeAspect="1" noChangeArrowheads="1"/>
          </p:cNvSpPr>
          <p:nvPr/>
        </p:nvSpPr>
        <p:spPr bwMode="auto">
          <a:xfrm>
            <a:off x="1374775" y="1074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7" name="AutoShape 24" descr="https://s.alicdn.com/@sc04/kf/H4d33f842c7994602a4d845351f5d1164u.jpg_720x720q50.jpg"/>
          <p:cNvSpPr>
            <a:spLocks noChangeAspect="1" noChangeArrowheads="1"/>
          </p:cNvSpPr>
          <p:nvPr/>
        </p:nvSpPr>
        <p:spPr bwMode="auto">
          <a:xfrm>
            <a:off x="1527175" y="1227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28" name="Таблица 27"/>
          <p:cNvGraphicFramePr>
            <a:graphicFrameLocks noGrp="1"/>
          </p:cNvGraphicFramePr>
          <p:nvPr/>
        </p:nvGraphicFramePr>
        <p:xfrm>
          <a:off x="1222374" y="1618461"/>
          <a:ext cx="9750425" cy="4446786"/>
        </p:xfrm>
        <a:graphic>
          <a:graphicData uri="http://schemas.openxmlformats.org/drawingml/2006/table">
            <a:tbl>
              <a:tblPr/>
              <a:tblGrid>
                <a:gridCol w="3313200"/>
                <a:gridCol w="2766812"/>
                <a:gridCol w="1997432"/>
                <a:gridCol w="1672981"/>
              </a:tblGrid>
              <a:tr h="8228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Сырье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Содержание, %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Цена, 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Руб./кг 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На 1 кг корма, руб.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4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Мука ячменная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6,46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39,0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2,5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4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Рис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2,45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65,0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1,6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4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Морковь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29,20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40,0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11,7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4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Свекольный жом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20,00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25,0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5,0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4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Розмарин сухой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0,32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598,0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1,9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4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Мясо говядина (свежее)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10,60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450,0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47,7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4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Мука рыбная (тунец)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1,56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39,0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0,6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4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Мясо кролика (свежее)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2,39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430,0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10,3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4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Мясокостная мука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26,90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29,0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7,8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4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Соль поваренная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0,12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42,0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0,05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4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Итого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89,2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9" name="Прямоугольник 28"/>
          <p:cNvSpPr/>
          <p:nvPr/>
        </p:nvSpPr>
        <p:spPr>
          <a:xfrm>
            <a:off x="3136900" y="515669"/>
            <a:ext cx="64769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1" dirty="0" smtClean="0">
                <a:solidFill>
                  <a:srgbClr val="8F00FF"/>
                </a:solidFill>
              </a:rPr>
              <a:t>Расчет стоимости сырья</a:t>
            </a:r>
            <a:endParaRPr lang="ru-RU" sz="3600" b="1" i="1" dirty="0">
              <a:solidFill>
                <a:srgbClr val="8F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3625337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2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=""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559690" y="972138"/>
            <a:ext cx="4989789" cy="11387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 indent="355600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3200" b="1" dirty="0" smtClean="0">
                <a:sym typeface="Gilroy-Light"/>
              </a:rPr>
              <a:t>Аренда</a:t>
            </a:r>
          </a:p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>
                <a:sym typeface="Gilroy-Light"/>
              </a:rPr>
              <a:t> </a:t>
            </a:r>
            <a:r>
              <a:rPr lang="ru-RU" sz="1600" dirty="0" smtClean="0">
                <a:sym typeface="Gilroy-Light"/>
              </a:rPr>
              <a:t/>
            </a:r>
            <a:br>
              <a:rPr lang="ru-RU" sz="1600" dirty="0" smtClean="0">
                <a:sym typeface="Gilroy-Light"/>
              </a:rPr>
            </a:br>
            <a:endParaRPr dirty="0"/>
          </a:p>
        </p:txBody>
      </p:sp>
      <p:sp>
        <p:nvSpPr>
          <p:cNvPr id="17" name="Текст 2">
            <a:extLst>
              <a:ext uri="{FF2B5EF4-FFF2-40B4-BE49-F238E27FC236}">
                <a16:creationId xmlns=""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559690" y="972138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3600" dirty="0"/>
          </a:p>
        </p:txBody>
      </p:sp>
      <p:grpSp>
        <p:nvGrpSpPr>
          <p:cNvPr id="4" name="Прямоугольник 16">
            <a:extLst>
              <a:ext uri="{FF2B5EF4-FFF2-40B4-BE49-F238E27FC236}">
                <a16:creationId xmlns=""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=""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=""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14</a:t>
              </a:r>
              <a:endParaRPr dirty="0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455058" y="5368940"/>
            <a:ext cx="2593302" cy="58477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3200" b="1" dirty="0" smtClean="0"/>
              <a:t>50 000 </a:t>
            </a:r>
            <a:r>
              <a:rPr kumimoji="0" lang="ru-RU" sz="32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руб</a:t>
            </a:r>
            <a:r>
              <a:rPr kumimoji="0" lang="ru-RU" sz="32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.</a:t>
            </a:r>
            <a:endParaRPr kumimoji="0" lang="ru-RU" sz="32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14048" y="269225"/>
            <a:ext cx="5651682" cy="3179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53521" y="3688662"/>
            <a:ext cx="5032079" cy="2830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4681348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2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=""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673166" y="2095500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 indent="355600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7" name="Текст 2">
            <a:extLst>
              <a:ext uri="{FF2B5EF4-FFF2-40B4-BE49-F238E27FC236}">
                <a16:creationId xmlns=""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559690" y="972138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b="1" dirty="0" smtClean="0">
                <a:solidFill>
                  <a:schemeClr val="tx1"/>
                </a:solidFill>
              </a:rPr>
              <a:t>Разработка рецепта</a:t>
            </a:r>
            <a:endParaRPr sz="3600" b="1" dirty="0">
              <a:solidFill>
                <a:schemeClr val="tx1"/>
              </a:solidFill>
            </a:endParaRPr>
          </a:p>
        </p:txBody>
      </p:sp>
      <p:grpSp>
        <p:nvGrpSpPr>
          <p:cNvPr id="4" name="Прямоугольник 16">
            <a:extLst>
              <a:ext uri="{FF2B5EF4-FFF2-40B4-BE49-F238E27FC236}">
                <a16:creationId xmlns=""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=""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=""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15</a:t>
              </a:r>
              <a:endParaRPr dirty="0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498427" y="5374640"/>
            <a:ext cx="3423920" cy="58477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3200" b="1" dirty="0"/>
              <a:t>1</a:t>
            </a:r>
            <a:r>
              <a:rPr kumimoji="0" lang="ru-RU" sz="32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</a:t>
            </a:r>
            <a:r>
              <a:rPr lang="ru-RU" sz="3200" b="1" dirty="0"/>
              <a:t>5</a:t>
            </a:r>
            <a:r>
              <a:rPr kumimoji="0" lang="ru-RU" sz="32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00</a:t>
            </a:r>
            <a:r>
              <a:rPr kumimoji="0" lang="ru-RU" sz="3200" b="1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000 </a:t>
            </a:r>
            <a:r>
              <a:rPr kumimoji="0" lang="ru-RU" sz="3200" b="1" i="0" u="none" strike="noStrike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руб</a:t>
            </a:r>
            <a:endParaRPr kumimoji="0" lang="ru-RU" sz="32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43228" y="1743490"/>
            <a:ext cx="6761751" cy="4510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1167781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2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=""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673166" y="2095500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 indent="355600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7" name="Текст 2">
            <a:extLst>
              <a:ext uri="{FF2B5EF4-FFF2-40B4-BE49-F238E27FC236}">
                <a16:creationId xmlns=""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559690" y="972138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b="1" dirty="0" smtClean="0">
                <a:solidFill>
                  <a:schemeClr val="tx1"/>
                </a:solidFill>
              </a:rPr>
              <a:t>Эко упаковка</a:t>
            </a:r>
            <a:endParaRPr sz="3600" b="1" dirty="0">
              <a:solidFill>
                <a:schemeClr val="tx1"/>
              </a:solidFill>
            </a:endParaRPr>
          </a:p>
        </p:txBody>
      </p:sp>
      <p:grpSp>
        <p:nvGrpSpPr>
          <p:cNvPr id="4" name="Прямоугольник 16">
            <a:extLst>
              <a:ext uri="{FF2B5EF4-FFF2-40B4-BE49-F238E27FC236}">
                <a16:creationId xmlns=""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=""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=""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16</a:t>
              </a:r>
              <a:endParaRPr dirty="0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673166" y="5480010"/>
            <a:ext cx="3423920" cy="107721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100 000руб</a:t>
            </a:r>
            <a:r>
              <a:rPr kumimoji="0" lang="ru-RU" sz="32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.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(с дизайном)</a:t>
            </a:r>
            <a:endParaRPr kumimoji="0" lang="ru-RU" sz="32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52595" y="1618465"/>
            <a:ext cx="7688655" cy="361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4407776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2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=""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673166" y="2095500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 indent="355600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7" name="Текст 2">
            <a:extLst>
              <a:ext uri="{FF2B5EF4-FFF2-40B4-BE49-F238E27FC236}">
                <a16:creationId xmlns=""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559690" y="972138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b="1" dirty="0" smtClean="0">
                <a:solidFill>
                  <a:schemeClr val="tx1"/>
                </a:solidFill>
              </a:rPr>
              <a:t>Реклама</a:t>
            </a:r>
            <a:endParaRPr sz="3600" b="1" dirty="0">
              <a:solidFill>
                <a:schemeClr val="tx1"/>
              </a:solidFill>
            </a:endParaRPr>
          </a:p>
        </p:txBody>
      </p:sp>
      <p:grpSp>
        <p:nvGrpSpPr>
          <p:cNvPr id="4" name="Прямоугольник 16">
            <a:extLst>
              <a:ext uri="{FF2B5EF4-FFF2-40B4-BE49-F238E27FC236}">
                <a16:creationId xmlns=""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=""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=""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17</a:t>
              </a:r>
              <a:endParaRPr dirty="0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498427" y="5374640"/>
            <a:ext cx="3423920" cy="58477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600 000 руб.</a:t>
            </a:r>
            <a:endParaRPr kumimoji="0" lang="ru-RU" sz="32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6146" name="Picture 2" descr="https://i.pinimg.com/originals/bf/28/77/bf287702cedd140ac5937b6be0d8e23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2347" y="789578"/>
            <a:ext cx="8032159" cy="536031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54681348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2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=""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673166" y="2095500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 indent="355600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7" name="Текст 2">
            <a:extLst>
              <a:ext uri="{FF2B5EF4-FFF2-40B4-BE49-F238E27FC236}">
                <a16:creationId xmlns=""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559690" y="972138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b="1" dirty="0" smtClean="0">
                <a:solidFill>
                  <a:schemeClr val="tx1"/>
                </a:solidFill>
              </a:rPr>
              <a:t>ЗП рабочим</a:t>
            </a:r>
            <a:endParaRPr sz="3600" b="1" dirty="0">
              <a:solidFill>
                <a:schemeClr val="tx1"/>
              </a:solidFill>
            </a:endParaRPr>
          </a:p>
        </p:txBody>
      </p:sp>
      <p:grpSp>
        <p:nvGrpSpPr>
          <p:cNvPr id="4" name="Прямоугольник 16">
            <a:extLst>
              <a:ext uri="{FF2B5EF4-FFF2-40B4-BE49-F238E27FC236}">
                <a16:creationId xmlns=""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=""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=""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18</a:t>
              </a:r>
              <a:endParaRPr dirty="0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498427" y="5374640"/>
            <a:ext cx="3423920" cy="58477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410 000 </a:t>
            </a:r>
            <a:r>
              <a:rPr kumimoji="0" lang="ru-RU" sz="3200" b="1" i="0" u="none" strike="noStrike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руб</a:t>
            </a:r>
            <a:endParaRPr kumimoji="0" lang="ru-RU" sz="32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62955" y="1295301"/>
            <a:ext cx="6283199" cy="4184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6613569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2022-11-09 02.38.22.jpg" descr="2022-11-09 02.38.22.jpg">
            <a:extLst>
              <a:ext uri="{FF2B5EF4-FFF2-40B4-BE49-F238E27FC236}">
                <a16:creationId xmlns="" xmlns:a16="http://schemas.microsoft.com/office/drawing/2014/main" id="{3ADFA84C-49A8-BCFD-B1F3-4BC51A6A1B6E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26499" y="-2"/>
            <a:ext cx="4880971" cy="685800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2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=""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158783" y="2057400"/>
            <a:ext cx="6603307" cy="17543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ru-RU" b="1" dirty="0" smtClean="0"/>
              <a:t>TAM = 97,9 млн. руб.</a:t>
            </a:r>
            <a:endParaRPr lang="ru-RU" sz="2800" b="1" dirty="0" smtClean="0"/>
          </a:p>
          <a:p>
            <a:r>
              <a:rPr lang="ru-RU" b="1" dirty="0" smtClean="0"/>
              <a:t>SAM = 8,16 млн. руб.</a:t>
            </a:r>
            <a:endParaRPr lang="ru-RU" sz="2800" b="1" dirty="0" smtClean="0"/>
          </a:p>
          <a:p>
            <a:r>
              <a:rPr lang="ru-RU" b="1" dirty="0" smtClean="0"/>
              <a:t>SOM = 3,26 млн. руб.</a:t>
            </a:r>
            <a:endParaRPr lang="ru-RU" sz="2800" b="1" dirty="0" smtClean="0"/>
          </a:p>
          <a:p>
            <a:r>
              <a:rPr lang="ru-RU" b="1" dirty="0" smtClean="0"/>
              <a:t>Доля рынка - 37%</a:t>
            </a:r>
            <a:endParaRPr lang="ru-RU" sz="2800" b="1" dirty="0" smtClean="0"/>
          </a:p>
          <a:p>
            <a:r>
              <a:rPr lang="ru-RU" b="1" dirty="0" smtClean="0"/>
              <a:t>Рентабельность проекта- 26,6%. </a:t>
            </a:r>
            <a:r>
              <a:rPr lang="ru-RU" sz="3600" dirty="0" smtClean="0">
                <a:sym typeface="Gilroy-Light"/>
              </a:rPr>
              <a:t/>
            </a:r>
            <a:br>
              <a:rPr lang="ru-RU" sz="3600" dirty="0" smtClean="0">
                <a:sym typeface="Gilroy-Light"/>
              </a:rPr>
            </a:br>
            <a:endParaRPr dirty="0"/>
          </a:p>
        </p:txBody>
      </p:sp>
      <p:sp>
        <p:nvSpPr>
          <p:cNvPr id="17" name="Текст 2">
            <a:extLst>
              <a:ext uri="{FF2B5EF4-FFF2-40B4-BE49-F238E27FC236}">
                <a16:creationId xmlns=""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498428" y="692501"/>
            <a:ext cx="6518934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Оценка рынка и рентабельности</a:t>
            </a:r>
            <a:endParaRPr sz="3600" dirty="0"/>
          </a:p>
        </p:txBody>
      </p:sp>
      <p:grpSp>
        <p:nvGrpSpPr>
          <p:cNvPr id="4" name="Прямоугольник 16">
            <a:extLst>
              <a:ext uri="{FF2B5EF4-FFF2-40B4-BE49-F238E27FC236}">
                <a16:creationId xmlns=""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43833" y="6464889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=""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=""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19</a:t>
              </a:r>
              <a:endParaRPr dirty="0"/>
            </a:p>
          </p:txBody>
        </p:sp>
      </p:grpSp>
      <p:pic>
        <p:nvPicPr>
          <p:cNvPr id="31746" name="Picture 2" descr="https://proprikol.ru/wp-content/uploads/2020/02/porodistye-sobaki-krasivye-kartinki-1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26498" y="-3"/>
            <a:ext cx="4880971" cy="6872183"/>
          </a:xfrm>
          <a:prstGeom prst="rect">
            <a:avLst/>
          </a:prstGeom>
          <a:noFill/>
        </p:spPr>
      </p:pic>
      <p:pic>
        <p:nvPicPr>
          <p:cNvPr id="40962" name="Picture 2" descr="https://i.pinimg.com/originals/a7/99/57/a7995776d4c379f240628efe5cb5eaa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03096" y="0"/>
            <a:ext cx="4888904" cy="730326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85534390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2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=""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673166" y="2095500"/>
            <a:ext cx="4989789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 indent="355600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 smtClean="0">
                <a:sym typeface="Gilroy-Light"/>
              </a:rPr>
              <a:t/>
            </a:r>
            <a:br>
              <a:rPr lang="ru-RU" sz="1600" dirty="0" smtClean="0">
                <a:sym typeface="Gilroy-Light"/>
              </a:rPr>
            </a:br>
            <a:endParaRPr dirty="0"/>
          </a:p>
        </p:txBody>
      </p:sp>
      <p:sp>
        <p:nvSpPr>
          <p:cNvPr id="17" name="Текст 2">
            <a:extLst>
              <a:ext uri="{FF2B5EF4-FFF2-40B4-BE49-F238E27FC236}">
                <a16:creationId xmlns=""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559690" y="677773"/>
            <a:ext cx="7243190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Наша команда</a:t>
            </a:r>
            <a:endParaRPr sz="3600" dirty="0"/>
          </a:p>
        </p:txBody>
      </p:sp>
      <p:grpSp>
        <p:nvGrpSpPr>
          <p:cNvPr id="4" name="Прямоугольник 16">
            <a:extLst>
              <a:ext uri="{FF2B5EF4-FFF2-40B4-BE49-F238E27FC236}">
                <a16:creationId xmlns=""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=""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=""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20</a:t>
              </a:r>
              <a:endParaRPr dirty="0"/>
            </a:p>
          </p:txBody>
        </p:sp>
      </p:grpSp>
      <p:sp>
        <p:nvSpPr>
          <p:cNvPr id="5" name="AutoShape 2" descr="blob:https://web.telegram.org/d0cfae35-e6a0-4404-8367-8da88f61840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blob:https://web.telegram.org/d0cfae35-e6a0-4404-8367-8da88f61840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6" descr="blob:https://web.telegram.org/d0cfae35-e6a0-4404-8367-8da88f618407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12864" y="1496545"/>
            <a:ext cx="3478886" cy="4638515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181285" y="4429760"/>
            <a:ext cx="1995995" cy="14773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Лидер </a:t>
            </a:r>
            <a:r>
              <a:rPr kumimoji="0" lang="ru-RU" sz="1800" b="0" i="0" u="none" strike="noStrike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стартап</a:t>
            </a:r>
            <a:r>
              <a:rPr lang="ru-RU" dirty="0" smtClean="0"/>
              <a:t>-</a:t>
            </a: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проекта, </a:t>
            </a:r>
            <a:b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</a:b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/>
            </a:r>
            <a:b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</a:b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руководитель отдела продаж.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495280" y="4572000"/>
            <a:ext cx="1361440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Экономист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25" name="Рисунок 24" descr="ыото.jf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80923" y="1496545"/>
            <a:ext cx="3083115" cy="462648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4181285" y="2174240"/>
            <a:ext cx="1376235" cy="646327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Анашкина Дарья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0332720" y="2203221"/>
            <a:ext cx="1625600" cy="369328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Иванов Артур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7581580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 cstate="print"/>
          <a:srcRect b="5188"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3" cstate="print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532009" y="1137920"/>
            <a:ext cx="4831212" cy="43865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 smtClean="0"/>
              <a:t>!</a:t>
            </a:r>
            <a:r>
              <a:rPr lang="en-US" dirty="0" smtClean="0"/>
              <a:t/>
            </a:r>
            <a:br>
              <a:rPr lang="en-US" dirty="0" smtClean="0"/>
            </a:br>
            <a:endParaRPr dirty="0"/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ДАРЬЯ АНАШКИНА</a:t>
            </a:r>
            <a:r>
              <a:rPr lang="en-US" b="1" dirty="0" smtClean="0">
                <a:solidFill>
                  <a:schemeClr val="tx1"/>
                </a:solidFill>
              </a:rPr>
              <a:t/>
            </a:r>
            <a:br>
              <a:rPr lang="en-US" b="1" dirty="0" smtClean="0">
                <a:solidFill>
                  <a:schemeClr val="tx1"/>
                </a:solidFill>
              </a:rPr>
            </a:br>
            <a:r>
              <a:rPr lang="ru-RU" sz="1700" dirty="0" smtClean="0">
                <a:solidFill>
                  <a:schemeClr val="accent2">
                    <a:lumMod val="50000"/>
                  </a:schemeClr>
                </a:solidFill>
              </a:rPr>
              <a:t>Лидер </a:t>
            </a:r>
            <a:r>
              <a:rPr lang="ru-RU" sz="1700" dirty="0" err="1" smtClean="0">
                <a:solidFill>
                  <a:schemeClr val="accent2">
                    <a:lumMod val="50000"/>
                  </a:schemeClr>
                </a:solidFill>
              </a:rPr>
              <a:t>стартап-проекта</a:t>
            </a:r>
            <a:endParaRPr lang="ru-RU" sz="17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1700" dirty="0" smtClean="0">
                <a:solidFill>
                  <a:schemeClr val="accent2">
                    <a:lumMod val="50000"/>
                  </a:schemeClr>
                </a:solidFill>
              </a:rPr>
              <a:t>Контакты: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ru-RU" sz="2000" dirty="0" err="1" smtClean="0">
                <a:solidFill>
                  <a:schemeClr val="accent3">
                    <a:lumMod val="50000"/>
                  </a:schemeClr>
                </a:solidFill>
              </a:rPr>
              <a:t>phone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</a:rPr>
              <a:t>: </a:t>
            </a:r>
            <a:r>
              <a:rPr lang="ru-RU" sz="2000" dirty="0" smtClean="0"/>
              <a:t>+7 917 677 10 03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ru-RU" sz="2000" dirty="0" err="1" smtClean="0">
                <a:solidFill>
                  <a:schemeClr val="accent3">
                    <a:lumMod val="50000"/>
                  </a:schemeClr>
                </a:solidFill>
              </a:rPr>
              <a:t>email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</a:rPr>
              <a:t>: </a:t>
            </a:r>
            <a:r>
              <a:rPr lang="en-US" sz="2000" dirty="0" smtClean="0"/>
              <a:t>dashaanashkinaa@gmail.com</a:t>
            </a:r>
            <a:endParaRPr sz="2000" dirty="0"/>
          </a:p>
        </p:txBody>
      </p:sp>
      <p:pic>
        <p:nvPicPr>
          <p:cNvPr id="9" name="Рисунок 8" descr="ыото.jf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362274" y="995119"/>
            <a:ext cx="3907060" cy="5862881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4482</TotalTime>
  <Words>519</Words>
  <Application>Microsoft Office PowerPoint</Application>
  <PresentationFormat>Произвольный</PresentationFormat>
  <Paragraphs>133</Paragraphs>
  <Slides>22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Дарья</cp:lastModifiedBy>
  <cp:revision>47</cp:revision>
  <dcterms:modified xsi:type="dcterms:W3CDTF">2023-12-04T20:19:35Z</dcterms:modified>
</cp:coreProperties>
</file>