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4BC15C0-9594-41F1-925F-29922C0B8C9B}">
  <a:tblStyle styleId="{44BC15C0-9594-41F1-925F-29922C0B8C9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0.jp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26.jpg"/><Relationship Id="rId7" Type="http://schemas.openxmlformats.org/officeDocument/2006/relationships/image" Target="../media/image12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2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vk.com/deniare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lang="ru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аркетплейс бьюти услуг </a:t>
            </a:r>
            <a:r>
              <a:rPr b="1" lang="ru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“TvoyBeautyMaster”</a:t>
            </a:r>
            <a:endParaRPr b="1" sz="3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72275" y="8673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6" name="Google Shape;13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750" y="1574375"/>
            <a:ext cx="4927875" cy="264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1734150" y="4160600"/>
            <a:ext cx="337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Объём рынка услуг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8" name="Google Shape;13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32513" y="2725503"/>
            <a:ext cx="869424" cy="57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65250" y="3450500"/>
            <a:ext cx="1403960" cy="3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30288" y="1777375"/>
            <a:ext cx="869400" cy="86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97738" y="3905250"/>
            <a:ext cx="1539002" cy="3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72250" y="4360000"/>
            <a:ext cx="1789976" cy="240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457192" y="11961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8" name="Google Shape;148;p27"/>
          <p:cNvSpPr txBox="1"/>
          <p:nvPr>
            <p:ph idx="1" type="body"/>
          </p:nvPr>
        </p:nvSpPr>
        <p:spPr>
          <a:xfrm>
            <a:off x="457193" y="14616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Начинающие самозанятые мастера, как основная ЦА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Опытные самозанятые мастера и салоны красоты, как ЦА в перспективе развития.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6" name="Google Shape;15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аникюрша делает маникюр | Премиум Фото" id="157" name="Google Shape;15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9096" y="2223788"/>
            <a:ext cx="4225800" cy="28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299175" y="1982825"/>
            <a:ext cx="68754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accent2"/>
              </a:solidFill>
            </a:endParaRPr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Сложность в поиске клиентов начинающим мастерам.</a:t>
            </a:r>
            <a:endParaRPr sz="1300"/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Сложно найти быстро нового мастера клиенту.</a:t>
            </a:r>
            <a:endParaRPr sz="1300">
              <a:highlight>
                <a:schemeClr val="accent6"/>
              </a:highlight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456818" y="2626031"/>
            <a:ext cx="7993200" cy="14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highlight>
                  <a:schemeClr val="lt1"/>
                </a:highlight>
              </a:rPr>
              <a:t>Создание платформы - сайта Маркетплейса бьюти услуг.</a:t>
            </a:r>
            <a:endParaRPr sz="13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highlight>
                  <a:schemeClr val="lt1"/>
                </a:highlight>
              </a:rPr>
              <a:t>Многопользовательский сайт.</a:t>
            </a:r>
            <a:endParaRPr sz="13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highlight>
                  <a:schemeClr val="lt1"/>
                </a:highlight>
              </a:rPr>
              <a:t>Маркетплейс представляет собой торговую площадку, на которой молодые мастера размещают свои услуги, с описанием и вакантными местами для бронирования.</a:t>
            </a:r>
            <a:endParaRPr sz="13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Char char="●"/>
            </a:pPr>
            <a:r>
              <a:rPr lang="ru" sz="1300">
                <a:solidFill>
                  <a:srgbClr val="132C40"/>
                </a:solidFill>
                <a:highlight>
                  <a:schemeClr val="lt1"/>
                </a:highlight>
              </a:rPr>
              <a:t>Так же пользователями платформы будут клиенты, находящиеся в поиске мастера.</a:t>
            </a:r>
            <a:endParaRPr sz="13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5" name="Google Shape;18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817923" y="1665900"/>
            <a:ext cx="65634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TvoyBeautyMaster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Начинающим мастерам индивидуалам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выхода на рынок бьюти услуг.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привлечения первых или новых клиентов, придумывания инструмента записи и необходимости аналитики продаж.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создания полной базы мастеров, работ мастеров, удобной системы записи клиентов.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виде роста количества клиентов и востребованности их как специалистов на рынке бьюти услуг и увеличения дохода.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401718" y="3340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457194" y="12699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401717" y="3218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3" name="Google Shape;203;p31"/>
          <p:cNvSpPr txBox="1"/>
          <p:nvPr>
            <p:ph idx="1" type="body"/>
          </p:nvPr>
        </p:nvSpPr>
        <p:spPr>
          <a:xfrm>
            <a:off x="401725" y="1710675"/>
            <a:ext cx="79566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B2B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Посчитаем на примере одной услуги, а именно ногтевого сервиса: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</a:t>
            </a:r>
            <a:r>
              <a:rPr i="1" lang="ru"/>
              <a:t>143 400</a:t>
            </a:r>
            <a:r>
              <a:rPr lang="ru"/>
              <a:t> человек в год в РФ.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10% от стоимости услуги. В год начинающий мастер может делать услуг на 300т.р.  - это </a:t>
            </a:r>
            <a:r>
              <a:rPr b="1" lang="ru"/>
              <a:t>4 302 000 000 рублей (общий объём целевого рынка TAM)</a:t>
            </a:r>
            <a:endParaRPr b="1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Около 20% мастеров решат стать самозанятыми после выпуска. - это </a:t>
            </a:r>
            <a:r>
              <a:rPr b="1" lang="ru"/>
              <a:t>860 400 000 (общий объём доступного рынка SAM)</a:t>
            </a:r>
            <a:r>
              <a:rPr lang="ru"/>
              <a:t>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Реально достижимый объём рынка SOM не ограничивается производственными мощностями, однако можно принять, что из объёма SAM, получится охватить 1% мастеров, которых </a:t>
            </a:r>
            <a:r>
              <a:rPr lang="ru"/>
              <a:t>привлечет</a:t>
            </a:r>
            <a:r>
              <a:rPr lang="ru"/>
              <a:t> сайт в первый год работы. - Это 287 мастеров или </a:t>
            </a:r>
            <a:r>
              <a:rPr b="1" lang="ru"/>
              <a:t>8 604 000р. в первый год работы. (SOM)</a:t>
            </a:r>
            <a:endParaRPr b="1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88944" y="2340288"/>
            <a:ext cx="69366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Profiru, Dikidi, 2ГИС, Различные Соц. сети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Сайт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1 000 000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зарабатывать с комиссии услуг 10%.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рекламе внутри сайта, которую будут покупать исполнители для собственного продвижения внутри сайта.</a:t>
            </a:r>
            <a:endParaRPr/>
          </a:p>
        </p:txBody>
      </p:sp>
      <p:sp>
        <p:nvSpPr>
          <p:cNvPr id="231" name="Google Shape;23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/>
          <p:nvPr>
            <p:ph type="title"/>
          </p:nvPr>
        </p:nvSpPr>
        <p:spPr>
          <a:xfrm>
            <a:off x="377992" y="1444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p34"/>
          <p:cNvSpPr txBox="1"/>
          <p:nvPr>
            <p:ph idx="1" type="body"/>
          </p:nvPr>
        </p:nvSpPr>
        <p:spPr>
          <a:xfrm>
            <a:off x="575393" y="74473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Идея + набросок главной страницы сайта </a:t>
            </a:r>
            <a:endParaRPr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1" name="Google Shape;24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5" name="Google Shape;2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550" y="1139849"/>
            <a:ext cx="6908149" cy="379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1" name="Google Shape;251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{44BC15C0-9594-41F1-925F-29922C0B8C9B}</a:tableStyleId>
              </a:tblPr>
              <a:tblGrid>
                <a:gridCol w="2510675"/>
                <a:gridCol w="2510675"/>
                <a:gridCol w="2510675"/>
              </a:tblGrid>
              <a:tr h="68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524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Кокорин Даниил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4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Макарова Варвара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2" name="Google Shape;25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7725" y="3248124"/>
            <a:ext cx="902124" cy="135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9977" y="1670350"/>
            <a:ext cx="1037619" cy="1353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4" name="Google Shape;274;p36"/>
          <p:cNvGraphicFramePr/>
          <p:nvPr/>
        </p:nvGraphicFramePr>
        <p:xfrm>
          <a:off x="610635" y="263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{44BC15C0-9594-41F1-925F-29922C0B8C9B}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Подробный анализ </a:t>
                      </a:r>
                      <a:r>
                        <a:rPr lang="ru"/>
                        <a:t>конкурентов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27,11,2023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3 дополнительных страниц сайта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30,11,2023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Варя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Уточнение стоимости создания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05,12,2023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5" name="Google Shape;275;p36"/>
          <p:cNvSpPr txBox="1"/>
          <p:nvPr/>
        </p:nvSpPr>
        <p:spPr>
          <a:xfrm>
            <a:off x="457200" y="20177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1" name="Google Shape;281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https://vk.com/deniare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tg: @deniare1337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89135371694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