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jY8ys9xzUdwWtyJ5X0myDytDS4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3814028-9E6C-4559-B244-4349039406E6}">
  <a:tblStyle styleId="{43814028-9E6C-4559-B244-4349039406E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1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D98B7CB4-C9CF-465F-BCF4-A7F8C119D9F6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9EFF7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9EFF7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customschemas.google.com/relationships/presentationmetadata" Target="meta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Мнение игроков о количестве новых впечатлений от современных игр</a:t>
            </a:r>
          </a:p>
        </c:rich>
      </c:tx>
      <c:layout>
        <c:manualLayout>
          <c:xMode val="edge"/>
          <c:yMode val="edge"/>
          <c:x val="0.1664946014341571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778763492049222"/>
          <c:y val="0.26455420477613301"/>
          <c:w val="0.50953921694422399"/>
          <c:h val="0.7110229683187737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Отсутствует</c:v>
                </c:pt>
                <c:pt idx="1">
                  <c:v>Не хватает</c:v>
                </c:pt>
                <c:pt idx="2">
                  <c:v>Достаточно</c:v>
                </c:pt>
                <c:pt idx="3">
                  <c:v>В избытке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54</c:v>
                </c:pt>
                <c:pt idx="2">
                  <c:v>25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86266734554275"/>
          <c:y val="0.36745318522911297"/>
          <c:w val="0.29891818426255179"/>
          <c:h val="0.414288255821909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6" name="Google Shape;23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Компьютерная игра «Триада», комбинирующая несколько жанров для масштабирования игр на маркетплейсах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598" y="1978024"/>
            <a:ext cx="5029201" cy="3305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Снижение интереса к видеоиграм из-за недостатка уникального пользовательского опыта у современных проектов.</a:t>
            </a:r>
            <a:endParaRPr/>
          </a:p>
          <a:p>
            <a:pPr indent="-2540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173" name="Google Shape;173;p2"/>
          <p:cNvGraphicFramePr/>
          <p:nvPr/>
        </p:nvGraphicFramePr>
        <p:xfrm>
          <a:off x="5782733" y="1415367"/>
          <a:ext cx="6117955" cy="4384300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0" name="Google Shape;180;p3"/>
          <p:cNvSpPr txBox="1"/>
          <p:nvPr/>
        </p:nvSpPr>
        <p:spPr>
          <a:xfrm>
            <a:off x="965198" y="2867025"/>
            <a:ext cx="5181601" cy="1628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600"/>
              <a:buFont typeface="Arial"/>
              <a:buChar char="•"/>
            </a:pPr>
            <a:r>
              <a:rPr b="0" i="0" lang="ru-RU" sz="3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Игра – комбинация нескольких жанров.</a:t>
            </a:r>
            <a:endParaRPr/>
          </a:p>
        </p:txBody>
      </p:sp>
      <p:cxnSp>
        <p:nvCxnSpPr>
          <p:cNvPr id="181" name="Google Shape;18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2" name="Google Shape;182;p3"/>
          <p:cNvSpPr/>
          <p:nvPr/>
        </p:nvSpPr>
        <p:spPr>
          <a:xfrm>
            <a:off x="1853991" y="4769725"/>
            <a:ext cx="6096000" cy="13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Опыт и ощущения, который предоставляет такая видеоигра, вызовет интерес даже у продвинутых игроков.</a:t>
            </a:r>
            <a:endParaRPr b="0" i="0" sz="1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"/>
          <p:cNvSpPr/>
          <p:nvPr/>
        </p:nvSpPr>
        <p:spPr>
          <a:xfrm>
            <a:off x="6426205" y="1413936"/>
            <a:ext cx="2412996" cy="2480730"/>
          </a:xfrm>
          <a:prstGeom prst="ellipse">
            <a:avLst/>
          </a:prstGeom>
          <a:solidFill>
            <a:srgbClr val="FFC000">
              <a:alpha val="3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6396746" y="2321468"/>
            <a:ext cx="249325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«Арена шутер»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11 млн игроков</a:t>
            </a:r>
            <a:endParaRPr/>
          </a:p>
        </p:txBody>
      </p:sp>
      <p:sp>
        <p:nvSpPr>
          <p:cNvPr id="185" name="Google Shape;185;p3"/>
          <p:cNvSpPr/>
          <p:nvPr/>
        </p:nvSpPr>
        <p:spPr>
          <a:xfrm>
            <a:off x="8051803" y="2506133"/>
            <a:ext cx="3310463" cy="3115732"/>
          </a:xfrm>
          <a:prstGeom prst="ellipse">
            <a:avLst/>
          </a:prstGeom>
          <a:solidFill>
            <a:srgbClr val="92D050">
              <a:alpha val="3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7996945" y="3664855"/>
            <a:ext cx="342057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«Три в ряд»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86 млн игроков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"/>
          <p:cNvSpPr/>
          <p:nvPr/>
        </p:nvSpPr>
        <p:spPr>
          <a:xfrm>
            <a:off x="1502807" y="2247679"/>
            <a:ext cx="4360200" cy="35097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4"/>
          <p:cNvSpPr/>
          <p:nvPr/>
        </p:nvSpPr>
        <p:spPr>
          <a:xfrm>
            <a:off x="5863142" y="2245894"/>
            <a:ext cx="4360200" cy="3513300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"/>
          <p:cNvSpPr txBox="1"/>
          <p:nvPr/>
        </p:nvSpPr>
        <p:spPr>
          <a:xfrm>
            <a:off x="942225" y="4572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94" name="Google Shape;194;p4"/>
          <p:cNvSpPr txBox="1"/>
          <p:nvPr/>
        </p:nvSpPr>
        <p:spPr>
          <a:xfrm>
            <a:off x="1830333" y="2317584"/>
            <a:ext cx="36135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600"/>
              <a:buFont typeface="Arial"/>
              <a:buNone/>
            </a:pPr>
            <a:r>
              <a:rPr b="1" i="0" lang="ru-RU" sz="3600" u="sng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«Арена шутер»</a:t>
            </a:r>
            <a:endParaRPr b="1" i="0" sz="3600" u="sng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4"/>
          <p:cNvCxnSpPr/>
          <p:nvPr/>
        </p:nvCxnSpPr>
        <p:spPr>
          <a:xfrm>
            <a:off x="754900" y="1284514"/>
            <a:ext cx="11020500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6" name="Google Shape;196;p4"/>
          <p:cNvSpPr txBox="1"/>
          <p:nvPr/>
        </p:nvSpPr>
        <p:spPr>
          <a:xfrm>
            <a:off x="6239685" y="2285945"/>
            <a:ext cx="36135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600"/>
              <a:buFont typeface="Arial"/>
              <a:buNone/>
            </a:pPr>
            <a:r>
              <a:rPr b="1" i="0" lang="ru-RU" sz="3600" u="sng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«Три в ряд»</a:t>
            </a:r>
            <a:endParaRPr b="1" i="0" sz="3600" u="sng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1180182" y="3154893"/>
            <a:ext cx="36135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"/>
          <p:cNvSpPr/>
          <p:nvPr/>
        </p:nvSpPr>
        <p:spPr>
          <a:xfrm>
            <a:off x="5035860" y="3666068"/>
            <a:ext cx="876300" cy="830100"/>
          </a:xfrm>
          <a:prstGeom prst="ellipse">
            <a:avLst/>
          </a:prstGeom>
          <a:solidFill>
            <a:srgbClr val="C4E0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5442265" y="3777190"/>
            <a:ext cx="694200" cy="623400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"/>
          <p:cNvSpPr txBox="1"/>
          <p:nvPr/>
        </p:nvSpPr>
        <p:spPr>
          <a:xfrm>
            <a:off x="6005292" y="2980268"/>
            <a:ext cx="4165500" cy="19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Награда за комбо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Система бонусов</a:t>
            </a:r>
            <a:endParaRPr/>
          </a:p>
        </p:txBody>
      </p:sp>
      <p:sp>
        <p:nvSpPr>
          <p:cNvPr id="201" name="Google Shape;201;p4"/>
          <p:cNvSpPr/>
          <p:nvPr/>
        </p:nvSpPr>
        <p:spPr>
          <a:xfrm>
            <a:off x="7755880" y="4960298"/>
            <a:ext cx="787200" cy="787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4"/>
          <p:cNvSpPr/>
          <p:nvPr/>
        </p:nvSpPr>
        <p:spPr>
          <a:xfrm>
            <a:off x="7893361" y="5461210"/>
            <a:ext cx="491100" cy="49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"/>
          <p:cNvSpPr txBox="1"/>
          <p:nvPr/>
        </p:nvSpPr>
        <p:spPr>
          <a:xfrm>
            <a:off x="721646" y="1264153"/>
            <a:ext cx="101547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Компьютерная игра Триада</a:t>
            </a:r>
            <a:endParaRPr b="1" i="0" sz="3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"/>
          <p:cNvSpPr/>
          <p:nvPr/>
        </p:nvSpPr>
        <p:spPr>
          <a:xfrm>
            <a:off x="9432053" y="3632202"/>
            <a:ext cx="844800" cy="800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4"/>
          <p:cNvSpPr/>
          <p:nvPr/>
        </p:nvSpPr>
        <p:spPr>
          <a:xfrm>
            <a:off x="9899965" y="3726390"/>
            <a:ext cx="694200" cy="6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3272780" y="4953948"/>
            <a:ext cx="787200" cy="787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"/>
          <p:cNvSpPr/>
          <p:nvPr/>
        </p:nvSpPr>
        <p:spPr>
          <a:xfrm>
            <a:off x="3410261" y="5454860"/>
            <a:ext cx="491100" cy="49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4"/>
          <p:cNvSpPr txBox="1"/>
          <p:nvPr/>
        </p:nvSpPr>
        <p:spPr>
          <a:xfrm>
            <a:off x="793835" y="5643646"/>
            <a:ext cx="101547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Синергия этих особенностей привлечет пользователей благодаря уникальному опыту!</a:t>
            </a:r>
            <a:endParaRPr/>
          </a:p>
        </p:txBody>
      </p:sp>
      <p:sp>
        <p:nvSpPr>
          <p:cNvPr id="209" name="Google Shape;209;p4"/>
          <p:cNvSpPr/>
          <p:nvPr/>
        </p:nvSpPr>
        <p:spPr>
          <a:xfrm>
            <a:off x="700925" y="3691468"/>
            <a:ext cx="876300" cy="830100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1200464" y="3785657"/>
            <a:ext cx="694200" cy="6234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4"/>
          <p:cNvSpPr txBox="1"/>
          <p:nvPr/>
        </p:nvSpPr>
        <p:spPr>
          <a:xfrm>
            <a:off x="1543359" y="2963334"/>
            <a:ext cx="4140300" cy="19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Вид от первого лица</a:t>
            </a:r>
            <a:endParaRPr/>
          </a:p>
          <a:p>
            <a:pPr indent="-342900" lvl="0" marL="342900" marR="0" rtl="0" algn="just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Система стрельбы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18" name="Google Shape;218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9" name="Google Shape;219;p5"/>
          <p:cNvSpPr/>
          <p:nvPr/>
        </p:nvSpPr>
        <p:spPr>
          <a:xfrm>
            <a:off x="2382253" y="1735510"/>
            <a:ext cx="7427494" cy="7489910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5"/>
          <p:cNvSpPr/>
          <p:nvPr/>
        </p:nvSpPr>
        <p:spPr>
          <a:xfrm>
            <a:off x="3108682" y="3178043"/>
            <a:ext cx="5957702" cy="6007767"/>
          </a:xfrm>
          <a:prstGeom prst="ellipse">
            <a:avLst/>
          </a:prstGeom>
          <a:solidFill>
            <a:srgbClr val="B3C6E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8DA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5"/>
          <p:cNvSpPr/>
          <p:nvPr/>
        </p:nvSpPr>
        <p:spPr>
          <a:xfrm>
            <a:off x="3757464" y="4759057"/>
            <a:ext cx="4677073" cy="4716376"/>
          </a:xfrm>
          <a:prstGeom prst="ellipse">
            <a:avLst/>
          </a:prstGeom>
          <a:solidFill>
            <a:srgbClr val="8DA9DB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5"/>
          <p:cNvSpPr/>
          <p:nvPr/>
        </p:nvSpPr>
        <p:spPr>
          <a:xfrm>
            <a:off x="4326467" y="1924493"/>
            <a:ext cx="353906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endParaRPr b="1" i="0" sz="4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542 млн. руб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/>
          <p:nvPr/>
        </p:nvSpPr>
        <p:spPr>
          <a:xfrm>
            <a:off x="4309533" y="3336348"/>
            <a:ext cx="357293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154 млн. руб</a:t>
            </a:r>
            <a:endParaRPr b="1" i="0" sz="4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5"/>
          <p:cNvSpPr/>
          <p:nvPr/>
        </p:nvSpPr>
        <p:spPr>
          <a:xfrm>
            <a:off x="4260012" y="4963865"/>
            <a:ext cx="374098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b="1" i="0" sz="4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7.7 млн. руб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31" name="Google Shape;231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2" name="Google Shape;232;p6"/>
          <p:cNvGraphicFramePr/>
          <p:nvPr/>
        </p:nvGraphicFramePr>
        <p:xfrm>
          <a:off x="0" y="1183920"/>
          <a:ext cx="3000000" cy="3000000"/>
        </p:xfrm>
        <a:graphic>
          <a:graphicData uri="http://schemas.openxmlformats.org/drawingml/2006/table">
            <a:tbl>
              <a:tblPr firstRow="1"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00" scaled="0"/>
                </a:gradFill>
                <a:tableStyleId>{43814028-9E6C-4559-B244-4349039406E6}</a:tableStyleId>
              </a:tblPr>
              <a:tblGrid>
                <a:gridCol w="2438400"/>
                <a:gridCol w="2438400"/>
                <a:gridCol w="2438400"/>
                <a:gridCol w="2438400"/>
                <a:gridCol w="2438400"/>
              </a:tblGrid>
              <a:tr h="92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4000" u="none" cap="none" strike="noStrike">
                          <a:solidFill>
                            <a:schemeClr val="dk1"/>
                          </a:solidFill>
                        </a:rPr>
                        <a:t>ULTRAKILL</a:t>
                      </a:r>
                      <a:endParaRPr b="0" sz="4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Calibri"/>
                        <a:buNone/>
                      </a:pPr>
                      <a:r>
                        <a:rPr b="0" lang="ru-RU" sz="3000" u="none" cap="none" strike="noStrike">
                          <a:solidFill>
                            <a:schemeClr val="dk1"/>
                          </a:solidFill>
                        </a:rPr>
                        <a:t>Slay the Spire</a:t>
                      </a:r>
                      <a:endParaRPr b="0" sz="3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Calibri"/>
                        <a:buNone/>
                      </a:pPr>
                      <a:r>
                        <a:rPr b="0" lang="ru-RU" sz="3200" u="none" cap="none" strike="noStrike">
                          <a:solidFill>
                            <a:schemeClr val="dk1"/>
                          </a:solidFill>
                        </a:rPr>
                        <a:t>Candy Crush Saga</a:t>
                      </a:r>
                      <a:endParaRPr b="0"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ru-RU" sz="4000" u="none" cap="none" strike="noStrike">
                          <a:solidFill>
                            <a:schemeClr val="dk1"/>
                          </a:solidFill>
                        </a:rPr>
                        <a:t>Триада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</a:tr>
              <a:tr h="92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Год выхода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2020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2017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2012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</a:rPr>
                        <a:t>2024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92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Жанры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Арена Шутер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Roguelike + Карточная игра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Три в ряд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</a:rPr>
                        <a:t>Арена Шутер + Три в ряд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92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Стилистика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Стилизованная 3D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Векторная 2D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Векторная 2D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</a:rPr>
                        <a:t>Стилизованная 3D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92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Платформы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PC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PC + Mobile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PC+Mobile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</a:rPr>
                        <a:t>PC+Mobile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92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Магазины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Steam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Google Play Store, Steam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cap="none" strike="noStrike">
                          <a:solidFill>
                            <a:schemeClr val="dk1"/>
                          </a:solidFill>
                        </a:rPr>
                        <a:t>Google Play Store, Steam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</a:rPr>
                        <a:t>VK Play, Яндекс.Игры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"/>
          <p:cNvSpPr txBox="1"/>
          <p:nvPr/>
        </p:nvSpPr>
        <p:spPr>
          <a:xfrm>
            <a:off x="999226" y="353683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39" name="Google Shape;239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0" name="Google Shape;240;p7"/>
          <p:cNvGraphicFramePr/>
          <p:nvPr/>
        </p:nvGraphicFramePr>
        <p:xfrm>
          <a:off x="0" y="11318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{D98B7CB4-C9CF-465F-BCF4-A7F8C119D9F6}</a:tableStyleId>
              </a:tblPr>
              <a:tblGrid>
                <a:gridCol w="2438400"/>
                <a:gridCol w="2438400"/>
                <a:gridCol w="1219200"/>
                <a:gridCol w="1219200"/>
                <a:gridCol w="2438400"/>
                <a:gridCol w="2438400"/>
              </a:tblGrid>
              <a:tr h="227917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/>
                        <a:t>Ключевые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партнеры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Яндекс.Игры, VK Play</a:t>
                      </a:r>
                      <a:endParaRPr b="0"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Ключевые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виды</a:t>
                      </a:r>
                      <a:r>
                        <a:rPr b="1" lang="ru-RU" sz="1800"/>
                        <a:t> деятельности</a:t>
                      </a:r>
                      <a:endParaRPr b="1"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Разработка игры с использованием методов по объединению жанров</a:t>
                      </a:r>
                      <a:endParaRPr b="0" sz="1800"/>
                    </a:p>
                  </a:txBody>
                  <a:tcPr marT="45725" marB="45725" marR="91450" marL="91450"/>
                </a:tc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Предоставленная</a:t>
                      </a:r>
                      <a:r>
                        <a:rPr b="1" lang="ru-RU" sz="1800"/>
                        <a:t>  ценность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Чувство</a:t>
                      </a:r>
                      <a:r>
                        <a:rPr b="0" lang="ru-RU" sz="1800"/>
                        <a:t> новизны и уникальный опыт</a:t>
                      </a:r>
                      <a:endParaRPr b="0" sz="1800"/>
                    </a:p>
                  </a:txBody>
                  <a:tcPr marT="45725" marB="45725" marR="91450" marL="91450"/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Взаимоотношения</a:t>
                      </a:r>
                      <a:r>
                        <a:rPr b="1" lang="ru-RU" sz="1800"/>
                        <a:t> с клиентами</a:t>
                      </a:r>
                      <a:endParaRPr b="1"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Внутренняя реклама Яндекс.Игры и VK Play</a:t>
                      </a:r>
                      <a:endParaRPr b="0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Отзывы и оценки на торговых площадках</a:t>
                      </a:r>
                      <a:endParaRPr b="0"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/>
                    </a:p>
                  </a:txBody>
                  <a:tcPr marT="45725" marB="45725" marR="91450" marL="914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Клиенты</a:t>
                      </a:r>
                      <a:endParaRPr b="1"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Пользователи площадок VK Play и Яндекс.Игры,</a:t>
                      </a:r>
                      <a:r>
                        <a:rPr lang="ru-RU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которые </a:t>
                      </a: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являются поклонниками одного или нескольких жанров проекта, а также любителями попробовать что-то новое.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20204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Ключевые ресурсы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Команда</a:t>
                      </a:r>
                      <a:r>
                        <a:rPr b="0" lang="ru-RU" sz="1800"/>
                        <a:t> разработчиков</a:t>
                      </a:r>
                      <a:endParaRPr b="0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Компьютерная игра</a:t>
                      </a:r>
                      <a:endParaRPr b="0" sz="1800"/>
                    </a:p>
                  </a:txBody>
                  <a:tcPr marT="45725" marB="45725" marR="91450" marL="91450"/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Каналы сбыта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Торговые площадки Яндекс.Игры (26 млн пользователей) и VK Play (13 млн пользователей)</a:t>
                      </a:r>
                      <a:endParaRPr b="0" sz="1800"/>
                    </a:p>
                  </a:txBody>
                  <a:tcPr marT="45725" marB="45725" marR="91450" marL="91450"/>
                </a:tc>
                <a:tc vMerge="1"/>
              </a:tr>
              <a:tr h="1469400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Издержки</a:t>
                      </a:r>
                      <a:endParaRPr b="1"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Заработная</a:t>
                      </a:r>
                      <a:r>
                        <a:rPr b="0" lang="ru-RU" sz="1800"/>
                        <a:t> плата сотрудникам</a:t>
                      </a:r>
                      <a:endParaRPr b="0" sz="1800"/>
                    </a:p>
                  </a:txBody>
                  <a:tcPr marT="45725" marB="45725" marR="91450" marL="91450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/>
                        <a:t>Доходы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1" lang="ru-RU" sz="1800"/>
                        <a:t> </a:t>
                      </a:r>
                      <a:r>
                        <a:rPr b="0" lang="ru-RU" sz="1800"/>
                        <a:t>Показ интегрированной</a:t>
                      </a:r>
                      <a:r>
                        <a:rPr b="0" lang="ru-RU" sz="1800"/>
                        <a:t> в проект рекламы на площадке Яндекс.Игры</a:t>
                      </a:r>
                      <a:endParaRPr b="0" sz="1800"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/>
                        <a:t> Продажа игры на торговой площадке VK Play</a:t>
                      </a:r>
                      <a:endParaRPr b="1" sz="1800"/>
                    </a:p>
                  </a:txBody>
                  <a:tcPr marT="45725" marB="45725" marR="91450" marL="91450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"/>
          <p:cNvSpPr/>
          <p:nvPr/>
        </p:nvSpPr>
        <p:spPr>
          <a:xfrm>
            <a:off x="914399" y="5943600"/>
            <a:ext cx="10015269" cy="1414732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6" name="Google Shape;246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47" name="Google Shape;247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248" name="Google Shape;248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49" name="Google Shape;249;p8"/>
          <p:cNvSpPr txBox="1"/>
          <p:nvPr/>
        </p:nvSpPr>
        <p:spPr>
          <a:xfrm>
            <a:off x="6985546" y="1592965"/>
            <a:ext cx="3613483" cy="925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600"/>
              <a:buFont typeface="Arial"/>
              <a:buNone/>
            </a:pPr>
            <a:r>
              <a:rPr b="1" i="0" lang="ru-RU" sz="3600" u="sng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Доходы</a:t>
            </a:r>
            <a:endParaRPr b="1" i="0" sz="3600" u="sng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8"/>
          <p:cNvSpPr txBox="1"/>
          <p:nvPr/>
        </p:nvSpPr>
        <p:spPr>
          <a:xfrm>
            <a:off x="1185719" y="1615968"/>
            <a:ext cx="3613483" cy="925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600"/>
              <a:buFont typeface="Arial"/>
              <a:buNone/>
            </a:pPr>
            <a:r>
              <a:rPr b="1" i="0" lang="ru-RU" sz="3600" u="sng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Расходы</a:t>
            </a:r>
            <a:endParaRPr b="1" i="0" sz="3600" u="sng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8"/>
          <p:cNvSpPr txBox="1"/>
          <p:nvPr/>
        </p:nvSpPr>
        <p:spPr>
          <a:xfrm>
            <a:off x="691137" y="2475781"/>
            <a:ext cx="4501965" cy="21159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Выплаты сотрудникам</a:t>
            </a:r>
            <a:endParaRPr/>
          </a:p>
          <a:p>
            <a:pPr indent="-342900" lvl="0" marL="34290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(22 500 рублей / месяц)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8"/>
          <p:cNvSpPr txBox="1"/>
          <p:nvPr/>
        </p:nvSpPr>
        <p:spPr>
          <a:xfrm>
            <a:off x="5676182" y="2602300"/>
            <a:ext cx="6142007" cy="3876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-342931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5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Показ рекламы на Яндекс.Игры</a:t>
            </a:r>
            <a:endParaRPr b="0" i="0" sz="5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5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  (14 000 рублей / Месяц)</a:t>
            </a:r>
            <a:endParaRPr/>
          </a:p>
          <a:p>
            <a:pPr indent="-342931" lvl="0" marL="34290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5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Продажа игры на площадке VK Play</a:t>
            </a:r>
            <a:endParaRPr/>
          </a:p>
          <a:p>
            <a:pPr indent="-342900" lvl="0" marL="34290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5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  (300 000 рублей / Месяц)</a:t>
            </a:r>
            <a:endParaRPr b="0" i="0" sz="5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8"/>
          <p:cNvSpPr txBox="1"/>
          <p:nvPr/>
        </p:nvSpPr>
        <p:spPr>
          <a:xfrm>
            <a:off x="871268" y="6047116"/>
            <a:ext cx="10170543" cy="810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1" i="0" lang="ru-RU" sz="3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Вывод: самоокупаемость в течение 1-2 месяцев</a:t>
            </a:r>
            <a:endParaRPr b="1" i="0" sz="3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260" name="Google Shape;260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61" name="Google Shape;261;p9"/>
          <p:cNvGrpSpPr/>
          <p:nvPr/>
        </p:nvGrpSpPr>
        <p:grpSpPr>
          <a:xfrm>
            <a:off x="583353" y="3272089"/>
            <a:ext cx="11013790" cy="667502"/>
            <a:chOff x="5383" y="1555433"/>
            <a:chExt cx="11013790" cy="667502"/>
          </a:xfrm>
        </p:grpSpPr>
        <p:sp>
          <p:nvSpPr>
            <p:cNvPr id="262" name="Google Shape;262;p9"/>
            <p:cNvSpPr/>
            <p:nvPr/>
          </p:nvSpPr>
          <p:spPr>
            <a:xfrm>
              <a:off x="5383" y="1555433"/>
              <a:ext cx="1668756" cy="667502"/>
            </a:xfrm>
            <a:prstGeom prst="homePlate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9"/>
            <p:cNvSpPr txBox="1"/>
            <p:nvPr/>
          </p:nvSpPr>
          <p:spPr>
            <a:xfrm>
              <a:off x="5383" y="1555433"/>
              <a:ext cx="1501881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101325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Январь  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1340388" y="1555433"/>
              <a:ext cx="1668756" cy="667502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9"/>
            <p:cNvSpPr txBox="1"/>
            <p:nvPr/>
          </p:nvSpPr>
          <p:spPr>
            <a:xfrm>
              <a:off x="1674139" y="1555433"/>
              <a:ext cx="1001254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Февраль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2675392" y="1555433"/>
              <a:ext cx="1668756" cy="667502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9"/>
            <p:cNvSpPr txBox="1"/>
            <p:nvPr/>
          </p:nvSpPr>
          <p:spPr>
            <a:xfrm>
              <a:off x="3009143" y="1555433"/>
              <a:ext cx="1001254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Март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4010397" y="1555433"/>
              <a:ext cx="1668756" cy="667502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9"/>
            <p:cNvSpPr txBox="1"/>
            <p:nvPr/>
          </p:nvSpPr>
          <p:spPr>
            <a:xfrm>
              <a:off x="4344148" y="1555433"/>
              <a:ext cx="1001254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Апрель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5345402" y="1555433"/>
              <a:ext cx="1668756" cy="667502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9"/>
            <p:cNvSpPr txBox="1"/>
            <p:nvPr/>
          </p:nvSpPr>
          <p:spPr>
            <a:xfrm>
              <a:off x="5679153" y="1555433"/>
              <a:ext cx="1001254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Май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6680407" y="1555433"/>
              <a:ext cx="1668756" cy="667502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9"/>
            <p:cNvSpPr txBox="1"/>
            <p:nvPr/>
          </p:nvSpPr>
          <p:spPr>
            <a:xfrm>
              <a:off x="7014158" y="1555433"/>
              <a:ext cx="1001254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Июнь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8015412" y="1555433"/>
              <a:ext cx="1668756" cy="667502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9"/>
            <p:cNvSpPr txBox="1"/>
            <p:nvPr/>
          </p:nvSpPr>
          <p:spPr>
            <a:xfrm>
              <a:off x="8349163" y="1555433"/>
              <a:ext cx="1001254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Июль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9350417" y="1555433"/>
              <a:ext cx="1668756" cy="667502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9"/>
            <p:cNvSpPr txBox="1"/>
            <p:nvPr/>
          </p:nvSpPr>
          <p:spPr>
            <a:xfrm>
              <a:off x="9684168" y="1555433"/>
              <a:ext cx="1001254" cy="667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Август 2023</a:t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9"/>
          <p:cNvSpPr/>
          <p:nvPr/>
        </p:nvSpPr>
        <p:spPr>
          <a:xfrm>
            <a:off x="1173715" y="1724288"/>
            <a:ext cx="31422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Аналитика и сбор требований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2859266" y="5193785"/>
            <a:ext cx="12971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Разработка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7518730" y="1716381"/>
            <a:ext cx="15536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Тестирование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9"/>
          <p:cNvSpPr/>
          <p:nvPr/>
        </p:nvSpPr>
        <p:spPr>
          <a:xfrm>
            <a:off x="8654900" y="5189591"/>
            <a:ext cx="13756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Публикация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2" name="Google Shape;282;p9"/>
          <p:cNvGrpSpPr/>
          <p:nvPr/>
        </p:nvGrpSpPr>
        <p:grpSpPr>
          <a:xfrm>
            <a:off x="978694" y="1841336"/>
            <a:ext cx="169518" cy="1505712"/>
            <a:chOff x="978694" y="1841336"/>
            <a:chExt cx="169518" cy="1505712"/>
          </a:xfrm>
        </p:grpSpPr>
        <p:cxnSp>
          <p:nvCxnSpPr>
            <p:cNvPr id="283" name="Google Shape;283;p9"/>
            <p:cNvCxnSpPr/>
            <p:nvPr/>
          </p:nvCxnSpPr>
          <p:spPr>
            <a:xfrm flipH="1">
              <a:off x="1061048" y="2005641"/>
              <a:ext cx="688" cy="1341407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84" name="Google Shape;284;p9"/>
            <p:cNvSpPr/>
            <p:nvPr/>
          </p:nvSpPr>
          <p:spPr>
            <a:xfrm>
              <a:off x="978694" y="1841336"/>
              <a:ext cx="169518" cy="169518"/>
            </a:xfrm>
            <a:prstGeom prst="flowChartConnector">
              <a:avLst/>
            </a:prstGeom>
            <a:solidFill>
              <a:schemeClr val="l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9"/>
          <p:cNvGrpSpPr/>
          <p:nvPr/>
        </p:nvGrpSpPr>
        <p:grpSpPr>
          <a:xfrm rot="10800000">
            <a:off x="2705894" y="3962236"/>
            <a:ext cx="169518" cy="1505712"/>
            <a:chOff x="978694" y="1841336"/>
            <a:chExt cx="169518" cy="1505712"/>
          </a:xfrm>
        </p:grpSpPr>
        <p:cxnSp>
          <p:nvCxnSpPr>
            <p:cNvPr id="286" name="Google Shape;286;p9"/>
            <p:cNvCxnSpPr/>
            <p:nvPr/>
          </p:nvCxnSpPr>
          <p:spPr>
            <a:xfrm flipH="1">
              <a:off x="1061048" y="2005641"/>
              <a:ext cx="688" cy="1341407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87" name="Google Shape;287;p9"/>
            <p:cNvSpPr/>
            <p:nvPr/>
          </p:nvSpPr>
          <p:spPr>
            <a:xfrm>
              <a:off x="978694" y="1841336"/>
              <a:ext cx="169518" cy="169518"/>
            </a:xfrm>
            <a:prstGeom prst="flowChartConnector">
              <a:avLst/>
            </a:prstGeom>
            <a:solidFill>
              <a:schemeClr val="l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9"/>
          <p:cNvGrpSpPr/>
          <p:nvPr/>
        </p:nvGrpSpPr>
        <p:grpSpPr>
          <a:xfrm rot="10800000">
            <a:off x="8471694" y="3968586"/>
            <a:ext cx="169518" cy="1505712"/>
            <a:chOff x="978694" y="1841336"/>
            <a:chExt cx="169518" cy="1505712"/>
          </a:xfrm>
        </p:grpSpPr>
        <p:cxnSp>
          <p:nvCxnSpPr>
            <p:cNvPr id="289" name="Google Shape;289;p9"/>
            <p:cNvCxnSpPr/>
            <p:nvPr/>
          </p:nvCxnSpPr>
          <p:spPr>
            <a:xfrm flipH="1">
              <a:off x="1061048" y="2005641"/>
              <a:ext cx="688" cy="1341407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90" name="Google Shape;290;p9"/>
            <p:cNvSpPr/>
            <p:nvPr/>
          </p:nvSpPr>
          <p:spPr>
            <a:xfrm>
              <a:off x="978694" y="1841336"/>
              <a:ext cx="169518" cy="169518"/>
            </a:xfrm>
            <a:prstGeom prst="flowChartConnector">
              <a:avLst/>
            </a:prstGeom>
            <a:solidFill>
              <a:schemeClr val="l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9"/>
          <p:cNvGrpSpPr/>
          <p:nvPr/>
        </p:nvGrpSpPr>
        <p:grpSpPr>
          <a:xfrm>
            <a:off x="7340315" y="1847326"/>
            <a:ext cx="169518" cy="1505712"/>
            <a:chOff x="978694" y="1841336"/>
            <a:chExt cx="169518" cy="1505712"/>
          </a:xfrm>
        </p:grpSpPr>
        <p:cxnSp>
          <p:nvCxnSpPr>
            <p:cNvPr id="292" name="Google Shape;292;p9"/>
            <p:cNvCxnSpPr/>
            <p:nvPr/>
          </p:nvCxnSpPr>
          <p:spPr>
            <a:xfrm flipH="1">
              <a:off x="1061048" y="2005641"/>
              <a:ext cx="688" cy="1341407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93" name="Google Shape;293;p9"/>
            <p:cNvSpPr/>
            <p:nvPr/>
          </p:nvSpPr>
          <p:spPr>
            <a:xfrm>
              <a:off x="978694" y="1841336"/>
              <a:ext cx="169518" cy="169518"/>
            </a:xfrm>
            <a:prstGeom prst="flowChartConnector">
              <a:avLst/>
            </a:prstGeom>
            <a:solidFill>
              <a:schemeClr val="l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9"/>
          <p:cNvSpPr/>
          <p:nvPr/>
        </p:nvSpPr>
        <p:spPr>
          <a:xfrm>
            <a:off x="10242427" y="1756636"/>
            <a:ext cx="194957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Самоокупаемость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5" name="Google Shape;295;p9"/>
          <p:cNvGrpSpPr/>
          <p:nvPr/>
        </p:nvGrpSpPr>
        <p:grpSpPr>
          <a:xfrm>
            <a:off x="10072013" y="1887582"/>
            <a:ext cx="169518" cy="1505712"/>
            <a:chOff x="978694" y="1841336"/>
            <a:chExt cx="169518" cy="1505712"/>
          </a:xfrm>
        </p:grpSpPr>
        <p:cxnSp>
          <p:nvCxnSpPr>
            <p:cNvPr id="296" name="Google Shape;296;p9"/>
            <p:cNvCxnSpPr/>
            <p:nvPr/>
          </p:nvCxnSpPr>
          <p:spPr>
            <a:xfrm flipH="1">
              <a:off x="1061048" y="2005641"/>
              <a:ext cx="688" cy="1341407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97" name="Google Shape;297;p9"/>
            <p:cNvSpPr/>
            <p:nvPr/>
          </p:nvSpPr>
          <p:spPr>
            <a:xfrm>
              <a:off x="978694" y="1841336"/>
              <a:ext cx="169518" cy="169518"/>
            </a:xfrm>
            <a:prstGeom prst="flowChartConnector">
              <a:avLst/>
            </a:prstGeom>
            <a:solidFill>
              <a:schemeClr val="l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1"/>
          <p:cNvSpPr txBox="1"/>
          <p:nvPr/>
        </p:nvSpPr>
        <p:spPr>
          <a:xfrm>
            <a:off x="773024" y="164936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