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>
  <p:sldMasterIdLst>
    <p:sldMasterId id="2147483696" r:id="rId1"/>
  </p:sldMasterIdLst>
  <p:notesMasterIdLst>
    <p:notesMasterId r:id="rId11"/>
  </p:notesMasterIdLst>
  <p:sldIdLst>
    <p:sldId id="390" r:id="rId2"/>
    <p:sldId id="258" r:id="rId3"/>
    <p:sldId id="259" r:id="rId4"/>
    <p:sldId id="260" r:id="rId5"/>
    <p:sldId id="262" r:id="rId6"/>
    <p:sldId id="261" r:id="rId7"/>
    <p:sldId id="264" r:id="rId8"/>
    <p:sldId id="263" r:id="rId9"/>
    <p:sldId id="265" r:id="rId10"/>
  </p:sldIdLst>
  <p:sldSz cx="12192000" cy="6858000"/>
  <p:notesSz cx="6858000" cy="9144000"/>
  <p:embeddedFontLst>
    <p:embeddedFont>
      <p:font typeface="Arial Black" panose="020B0A04020102020204" pitchFamily="34" charset="0"/>
      <p:bold r:id="rId12"/>
    </p:embeddedFont>
    <p:embeddedFont>
      <p:font typeface="Calibri" panose="020F0502020204030204" pitchFamily="34" charset="0"/>
      <p:regular r:id="rId13"/>
      <p:bold r:id="rId14"/>
      <p:italic r:id="rId15"/>
      <p:boldItalic r:id="rId16"/>
    </p:embeddedFont>
    <p:embeddedFont>
      <p:font typeface="Cambria Math" panose="02040503050406030204" pitchFamily="18" charset="0"/>
      <p:regular r:id="rId17"/>
    </p:embeddedFont>
    <p:embeddedFont>
      <p:font typeface="Franklin Gothic Book" panose="020B0503020102020204" pitchFamily="34" charset="0"/>
      <p:regular r:id="rId18"/>
      <p:italic r:id="rId19"/>
    </p:embeddedFont>
    <p:embeddedFont>
      <p:font typeface="Montserrat Light" panose="00000400000000000000" pitchFamily="2" charset="-52"/>
      <p:regular r:id="rId20"/>
      <p:italic r:id="rId21"/>
    </p:embeddedFont>
  </p:embeddedFontLst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Раздел по умолчанию" id="{E3DD78BF-401D-4D09-AC2A-B033CBCC5EE5}">
          <p14:sldIdLst>
            <p14:sldId id="390"/>
          </p14:sldIdLst>
        </p14:section>
        <p14:section name="Раздел без заголовка" id="{690212D5-59AE-4B13-BC17-AD72D5DA7EC3}">
          <p14:sldIdLst>
            <p14:sldId id="258"/>
            <p14:sldId id="259"/>
            <p14:sldId id="260"/>
            <p14:sldId id="262"/>
          </p14:sldIdLst>
        </p14:section>
        <p14:section name="Раздел без заголовка" id="{FFB43D85-9AD7-4531-8451-EBF53A74BFF9}">
          <p14:sldIdLst>
            <p14:sldId id="261"/>
            <p14:sldId id="264"/>
            <p14:sldId id="263"/>
            <p14:sldId id="265"/>
          </p14:sldIdLst>
        </p14:section>
      </p14:sectionLst>
    </p:ext>
    <p:ext uri="{EFAFB233-063F-42B5-8137-9DF3F51BA10A}">
      <p15:sldGuideLst xmlns:p15="http://schemas.microsoft.com/office/powerpoint/2012/main">
        <p15:guide id="1" orient="horz" pos="2137" userDrawn="1">
          <p15:clr>
            <a:srgbClr val="A4A3A4"/>
          </p15:clr>
        </p15:guide>
        <p15:guide id="2" pos="3840" userDrawn="1">
          <p15:clr>
            <a:srgbClr val="A4A3A4"/>
          </p15:clr>
        </p15:guide>
        <p15:guide id="3" orient="horz" pos="232" userDrawn="1">
          <p15:clr>
            <a:srgbClr val="A4A3A4"/>
          </p15:clr>
        </p15:guide>
        <p15:guide id="4" orient="horz" pos="4065" userDrawn="1">
          <p15:clr>
            <a:srgbClr val="A4A3A4"/>
          </p15:clr>
        </p15:guide>
        <p15:guide id="5" pos="7401" userDrawn="1">
          <p15:clr>
            <a:srgbClr val="A4A3A4"/>
          </p15:clr>
        </p15:guide>
        <p15:guide id="6" pos="279" userDrawn="1">
          <p15:clr>
            <a:srgbClr val="A4A3A4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0" name="Кузнецова Ирина" initials="КИ" lastIdx="2" clrIdx="0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155D7D"/>
    <a:srgbClr val="96BBCB"/>
    <a:srgbClr val="9BCFE2"/>
    <a:srgbClr val="1780B3"/>
    <a:srgbClr val="99CCFF"/>
    <a:srgbClr val="DFDFDF"/>
    <a:srgbClr val="D1EBF7"/>
    <a:srgbClr val="A8F8CA"/>
    <a:srgbClr val="1D7CA8"/>
    <a:srgbClr val="1B88A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3C2FFA5D-87B4-456A-9821-1D502468CF0F}" styleName="Стиль из темы 1 - акцент 1">
    <a:tblBg>
      <a:fillRef idx="2">
        <a:schemeClr val="accent1"/>
      </a:fillRef>
      <a:effectRef idx="1">
        <a:schemeClr val="accent1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Ref idx="1">
              <a:schemeClr val="accent1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  <a:fill>
          <a:solidFill>
            <a:schemeClr val="accent1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1"/>
            </a:lnRef>
          </a:left>
          <a:right>
            <a:lnRef idx="2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2">
              <a:schemeClr val="accent1"/>
            </a:lnRef>
          </a:top>
          <a:bottom>
            <a:lnRef idx="2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/>
          </a:solidFill>
        </a:fill>
      </a:tcStyle>
    </a:firstRow>
  </a:tblStyle>
  <a:tblStyle styleId="{BC89EF96-8CEA-46FF-86C4-4CE0E7609802}" styleName="Светлый стиль 3 - акцент 1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  <a:tblStyle styleId="{2D5ABB26-0587-4C30-8999-92F81FD0307C}" styleName="Нет стиля, нет сетки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6655" autoAdjust="0"/>
    <p:restoredTop sz="89329" autoAdjust="0"/>
  </p:normalViewPr>
  <p:slideViewPr>
    <p:cSldViewPr snapToGrid="0" snapToObjects="1">
      <p:cViewPr>
        <p:scale>
          <a:sx n="67" d="100"/>
          <a:sy n="67" d="100"/>
        </p:scale>
        <p:origin x="466" y="93"/>
      </p:cViewPr>
      <p:guideLst>
        <p:guide orient="horz" pos="2137"/>
        <p:guide pos="3840"/>
        <p:guide orient="horz" pos="232"/>
        <p:guide orient="horz" pos="4065"/>
        <p:guide pos="7401"/>
        <p:guide pos="279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36004" cy="36004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font" Target="fonts/font2.fntdata"/><Relationship Id="rId18" Type="http://schemas.openxmlformats.org/officeDocument/2006/relationships/font" Target="fonts/font7.fntdata"/><Relationship Id="rId26" Type="http://schemas.openxmlformats.org/officeDocument/2006/relationships/tableStyles" Target="tableStyles.xml"/><Relationship Id="rId3" Type="http://schemas.openxmlformats.org/officeDocument/2006/relationships/slide" Target="slides/slide2.xml"/><Relationship Id="rId21" Type="http://schemas.openxmlformats.org/officeDocument/2006/relationships/font" Target="fonts/font10.fntdata"/><Relationship Id="rId7" Type="http://schemas.openxmlformats.org/officeDocument/2006/relationships/slide" Target="slides/slide6.xml"/><Relationship Id="rId12" Type="http://schemas.openxmlformats.org/officeDocument/2006/relationships/font" Target="fonts/font1.fntdata"/><Relationship Id="rId17" Type="http://schemas.openxmlformats.org/officeDocument/2006/relationships/font" Target="fonts/font6.fntdata"/><Relationship Id="rId25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font" Target="fonts/font5.fntdata"/><Relationship Id="rId20" Type="http://schemas.openxmlformats.org/officeDocument/2006/relationships/font" Target="fonts/font9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notesMaster" Target="notesMasters/notesMaster1.xml"/><Relationship Id="rId24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font" Target="fonts/font4.fntdata"/><Relationship Id="rId23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font" Target="fonts/font8.fntdata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font" Target="fonts/font3.fntdata"/><Relationship Id="rId22" Type="http://schemas.openxmlformats.org/officeDocument/2006/relationships/commentAuthors" Target="commentAuthor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 dirty="0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36370B5-002D-46FC-9353-6BE0CC5A185C}" type="datetimeFigureOut">
              <a:rPr lang="ru-RU" smtClean="0"/>
              <a:pPr/>
              <a:t>07.12.2023</a:t>
            </a:fld>
            <a:endParaRPr lang="ru-RU" dirty="0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 dirty="0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 dirty="0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9149C05-52B1-487D-87D7-50518A67EEAB}" type="slidenum">
              <a:rPr lang="ru-RU" smtClean="0"/>
              <a:pPr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07149823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9149C05-52B1-487D-87D7-50518A67EEAB}" type="slidenum">
              <a:rPr lang="ru-RU" smtClean="0"/>
              <a:pPr/>
              <a:t>1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54043353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915128" y="1788454"/>
            <a:ext cx="8361229" cy="2098226"/>
          </a:xfrm>
        </p:spPr>
        <p:txBody>
          <a:bodyPr anchor="b">
            <a:noAutofit/>
          </a:bodyPr>
          <a:lstStyle>
            <a:lvl1pPr algn="ctr">
              <a:defRPr sz="7200" cap="all" baseline="0">
                <a:solidFill>
                  <a:schemeClr val="tx2"/>
                </a:solidFill>
              </a:defRPr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679906" y="3956279"/>
            <a:ext cx="6831673" cy="1086237"/>
          </a:xfrm>
        </p:spPr>
        <p:txBody>
          <a:bodyPr>
            <a:normAutofit/>
          </a:bodyPr>
          <a:lstStyle>
            <a:lvl1pPr marL="0" indent="0" algn="ctr">
              <a:lnSpc>
                <a:spcPct val="112000"/>
              </a:lnSpc>
              <a:spcBef>
                <a:spcPts val="0"/>
              </a:spcBef>
              <a:spcAft>
                <a:spcPts val="0"/>
              </a:spcAft>
              <a:buNone/>
              <a:defRPr sz="23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752858" y="6453386"/>
            <a:ext cx="1607944" cy="404614"/>
          </a:xfrm>
        </p:spPr>
        <p:txBody>
          <a:bodyPr/>
          <a:lstStyle>
            <a:lvl1pPr>
              <a:defRPr baseline="0">
                <a:solidFill>
                  <a:schemeClr val="tx2"/>
                </a:solidFill>
              </a:defRPr>
            </a:lvl1pPr>
          </a:lstStyle>
          <a:p>
            <a:fld id="{D7EB4B7A-F89F-413F-8947-CCC4A392CFCB}" type="datetime1">
              <a:rPr lang="ru-RU" smtClean="0"/>
              <a:t>07.12.2023</a:t>
            </a:fld>
            <a:endParaRPr lang="ru-RU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2584054" y="6453386"/>
            <a:ext cx="7023377" cy="404614"/>
          </a:xfrm>
        </p:spPr>
        <p:txBody>
          <a:bodyPr/>
          <a:lstStyle>
            <a:lvl1pPr algn="ctr">
              <a:defRPr baseline="0">
                <a:solidFill>
                  <a:schemeClr val="tx2"/>
                </a:solidFill>
              </a:defRPr>
            </a:lvl1pPr>
          </a:lstStyle>
          <a:p>
            <a:endParaRPr lang="ru-RU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9830683" y="6453386"/>
            <a:ext cx="1596292" cy="404614"/>
          </a:xfrm>
        </p:spPr>
        <p:txBody>
          <a:bodyPr/>
          <a:lstStyle>
            <a:lvl1pPr>
              <a:defRPr baseline="0">
                <a:solidFill>
                  <a:schemeClr val="tx2"/>
                </a:solidFill>
              </a:defRPr>
            </a:lvl1pPr>
          </a:lstStyle>
          <a:p>
            <a:fld id="{4CD2F466-5C62-4B60-9075-F2203F690D50}" type="slidenum">
              <a:rPr lang="ru-RU" smtClean="0"/>
              <a:pPr/>
              <a:t>‹#›</a:t>
            </a:fld>
            <a:endParaRPr lang="ru-RU" dirty="0"/>
          </a:p>
        </p:txBody>
      </p:sp>
      <p:grpSp>
        <p:nvGrpSpPr>
          <p:cNvPr id="7" name="Group 6"/>
          <p:cNvGrpSpPr/>
          <p:nvPr/>
        </p:nvGrpSpPr>
        <p:grpSpPr>
          <a:xfrm>
            <a:off x="752858" y="744469"/>
            <a:ext cx="10674117" cy="5349671"/>
            <a:chOff x="752858" y="744469"/>
            <a:chExt cx="10674117" cy="5349671"/>
          </a:xfrm>
        </p:grpSpPr>
        <p:sp>
          <p:nvSpPr>
            <p:cNvPr id="11" name="Freeform 6"/>
            <p:cNvSpPr/>
            <p:nvPr/>
          </p:nvSpPr>
          <p:spPr bwMode="auto">
            <a:xfrm>
              <a:off x="8151962" y="1685652"/>
              <a:ext cx="3275013" cy="4408488"/>
            </a:xfrm>
            <a:custGeom>
              <a:avLst/>
              <a:gdLst/>
              <a:ahLst/>
              <a:cxnLst/>
              <a:rect l="l" t="t" r="r" b="b"/>
              <a:pathLst>
                <a:path w="10000" h="10000">
                  <a:moveTo>
                    <a:pt x="8761" y="0"/>
                  </a:moveTo>
                  <a:lnTo>
                    <a:pt x="10000" y="0"/>
                  </a:lnTo>
                  <a:lnTo>
                    <a:pt x="10000" y="10000"/>
                  </a:lnTo>
                  <a:lnTo>
                    <a:pt x="0" y="10000"/>
                  </a:lnTo>
                  <a:lnTo>
                    <a:pt x="0" y="9126"/>
                  </a:lnTo>
                  <a:lnTo>
                    <a:pt x="8761" y="9127"/>
                  </a:lnTo>
                  <a:lnTo>
                    <a:pt x="8761" y="0"/>
                  </a:lnTo>
                  <a:close/>
                </a:path>
              </a:pathLst>
            </a:custGeom>
            <a:solidFill>
              <a:schemeClr val="tx2"/>
            </a:solidFill>
            <a:ln w="0">
              <a:noFill/>
              <a:prstDash val="solid"/>
              <a:round/>
              <a:headEnd/>
              <a:tailEnd/>
            </a:ln>
          </p:spPr>
        </p:sp>
        <p:sp>
          <p:nvSpPr>
            <p:cNvPr id="14" name="Freeform 6"/>
            <p:cNvSpPr/>
            <p:nvPr/>
          </p:nvSpPr>
          <p:spPr bwMode="auto">
            <a:xfrm flipH="1" flipV="1">
              <a:off x="752858" y="744469"/>
              <a:ext cx="3275668" cy="4408488"/>
            </a:xfrm>
            <a:custGeom>
              <a:avLst/>
              <a:gdLst/>
              <a:ahLst/>
              <a:cxnLst/>
              <a:rect l="l" t="t" r="r" b="b"/>
              <a:pathLst>
                <a:path w="10002" h="10000">
                  <a:moveTo>
                    <a:pt x="8763" y="0"/>
                  </a:moveTo>
                  <a:lnTo>
                    <a:pt x="10002" y="0"/>
                  </a:lnTo>
                  <a:lnTo>
                    <a:pt x="10002" y="10000"/>
                  </a:lnTo>
                  <a:lnTo>
                    <a:pt x="2" y="10000"/>
                  </a:lnTo>
                  <a:cubicBezTo>
                    <a:pt x="-2" y="9698"/>
                    <a:pt x="4" y="9427"/>
                    <a:pt x="0" y="9125"/>
                  </a:cubicBezTo>
                  <a:lnTo>
                    <a:pt x="8763" y="9128"/>
                  </a:lnTo>
                  <a:lnTo>
                    <a:pt x="8763" y="0"/>
                  </a:lnTo>
                  <a:close/>
                </a:path>
              </a:pathLst>
            </a:custGeom>
            <a:solidFill>
              <a:schemeClr val="tx2"/>
            </a:solidFill>
            <a:ln w="0">
              <a:noFill/>
              <a:prstDash val="solid"/>
              <a:round/>
              <a:headEnd/>
              <a:tailEnd/>
            </a:ln>
          </p:spPr>
        </p:sp>
      </p:grpSp>
      <p:pic>
        <p:nvPicPr>
          <p:cNvPr id="10" name="Рисунок 9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558077" y="5989741"/>
            <a:ext cx="488815" cy="36661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66473034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09849D-069A-47F2-875E-C0AB0F2EFDF3}" type="datetime1">
              <a:rPr lang="ru-RU" smtClean="0"/>
              <a:t>07.12.2023</a:t>
            </a:fld>
            <a:endParaRPr lang="ru-RU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03179F-B172-4B1B-AE76-EF9D786F7E6A}" type="slidenum">
              <a:rPr lang="ru-RU" smtClean="0"/>
              <a:pPr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2776769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5025" y="1301360"/>
            <a:ext cx="9612971" cy="2852737"/>
          </a:xfrm>
        </p:spPr>
        <p:txBody>
          <a:bodyPr anchor="b">
            <a:normAutofit/>
          </a:bodyPr>
          <a:lstStyle>
            <a:lvl1pPr algn="r">
              <a:defRPr sz="7200" cap="all" baseline="0">
                <a:solidFill>
                  <a:schemeClr val="tx2"/>
                </a:solidFill>
              </a:defRPr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65025" y="4216328"/>
            <a:ext cx="9612971" cy="1143324"/>
          </a:xfrm>
        </p:spPr>
        <p:txBody>
          <a:bodyPr/>
          <a:lstStyle>
            <a:lvl1pPr marL="0" indent="0" algn="r">
              <a:lnSpc>
                <a:spcPct val="112000"/>
              </a:lnSpc>
              <a:spcBef>
                <a:spcPts val="0"/>
              </a:spcBef>
              <a:spcAft>
                <a:spcPts val="0"/>
              </a:spcAft>
              <a:buNone/>
              <a:defRPr sz="2400">
                <a:solidFill>
                  <a:schemeClr val="tx2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738908" y="6453386"/>
            <a:ext cx="1622409" cy="404614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D0CAFAFA-48AF-4CC7-A5C4-4EEFDD3366B3}" type="datetime1">
              <a:rPr lang="ru-RU" smtClean="0"/>
              <a:t>07.12.2023</a:t>
            </a:fld>
            <a:endParaRPr lang="ru-RU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2584312" y="6453386"/>
            <a:ext cx="7023377" cy="404614"/>
          </a:xfrm>
        </p:spPr>
        <p:txBody>
          <a:bodyPr/>
          <a:lstStyle>
            <a:lvl1pPr algn="ctr">
              <a:defRPr>
                <a:solidFill>
                  <a:schemeClr val="tx2"/>
                </a:solidFill>
              </a:defRPr>
            </a:lvl1pPr>
          </a:lstStyle>
          <a:p>
            <a:endParaRPr lang="ru-RU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9830683" y="6453386"/>
            <a:ext cx="1596292" cy="404614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E403179F-B172-4B1B-AE76-EF9D786F7E6A}" type="slidenum">
              <a:rPr lang="ru-RU" smtClean="0"/>
              <a:pPr/>
              <a:t>‹#›</a:t>
            </a:fld>
            <a:endParaRPr lang="ru-RU" dirty="0"/>
          </a:p>
        </p:txBody>
      </p:sp>
      <p:sp>
        <p:nvSpPr>
          <p:cNvPr id="7" name="Freeform 6" title="Crop Mark"/>
          <p:cNvSpPr/>
          <p:nvPr/>
        </p:nvSpPr>
        <p:spPr bwMode="auto">
          <a:xfrm>
            <a:off x="8151962" y="1685652"/>
            <a:ext cx="3275013" cy="4408488"/>
          </a:xfrm>
          <a:custGeom>
            <a:avLst/>
            <a:gdLst/>
            <a:ahLst/>
            <a:cxnLst/>
            <a:rect l="0" t="0" r="r" b="b"/>
            <a:pathLst>
              <a:path w="4125" h="5554">
                <a:moveTo>
                  <a:pt x="3614" y="0"/>
                </a:moveTo>
                <a:lnTo>
                  <a:pt x="4125" y="0"/>
                </a:lnTo>
                <a:lnTo>
                  <a:pt x="4125" y="5554"/>
                </a:lnTo>
                <a:lnTo>
                  <a:pt x="0" y="5554"/>
                </a:lnTo>
                <a:lnTo>
                  <a:pt x="0" y="5074"/>
                </a:lnTo>
                <a:lnTo>
                  <a:pt x="3614" y="5074"/>
                </a:lnTo>
                <a:lnTo>
                  <a:pt x="3614" y="0"/>
                </a:lnTo>
                <a:close/>
              </a:path>
            </a:pathLst>
          </a:custGeom>
          <a:solidFill>
            <a:schemeClr val="tx2"/>
          </a:solidFill>
          <a:ln w="0">
            <a:noFill/>
            <a:prstDash val="solid"/>
            <a:round/>
            <a:headEnd/>
            <a:tailEnd/>
          </a:ln>
        </p:spPr>
      </p:sp>
    </p:spTree>
    <p:extLst>
      <p:ext uri="{BB962C8B-B14F-4D97-AF65-F5344CB8AC3E}">
        <p14:creationId xmlns:p14="http://schemas.microsoft.com/office/powerpoint/2010/main" val="3849558687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371600" y="2285999"/>
            <a:ext cx="4447786" cy="3581401"/>
          </a:xfrm>
        </p:spPr>
        <p:txBody>
          <a:bodyPr/>
          <a:lstStyle>
            <a:lvl1pPr>
              <a:defRPr baseline="0">
                <a:solidFill>
                  <a:schemeClr val="tx2"/>
                </a:solidFill>
              </a:defRPr>
            </a:lvl1pPr>
            <a:lvl2pPr>
              <a:defRPr baseline="0">
                <a:solidFill>
                  <a:schemeClr val="tx2"/>
                </a:solidFill>
              </a:defRPr>
            </a:lvl2pPr>
            <a:lvl3pPr>
              <a:defRPr baseline="0">
                <a:solidFill>
                  <a:schemeClr val="tx2"/>
                </a:solidFill>
              </a:defRPr>
            </a:lvl3pPr>
            <a:lvl4pPr>
              <a:defRPr baseline="0">
                <a:solidFill>
                  <a:schemeClr val="tx2"/>
                </a:solidFill>
              </a:defRPr>
            </a:lvl4pPr>
            <a:lvl5pPr>
              <a:defRPr baseline="0">
                <a:solidFill>
                  <a:schemeClr val="tx2"/>
                </a:solidFill>
              </a:defRPr>
            </a:lvl5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525403" y="2285999"/>
            <a:ext cx="4447786" cy="3581401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796A4A-4B7B-48A4-828C-B75EE3968A01}" type="datetime1">
              <a:rPr lang="ru-RU" smtClean="0"/>
              <a:t>07.12.2023</a:t>
            </a:fld>
            <a:endParaRPr lang="ru-RU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03179F-B172-4B1B-AE76-EF9D786F7E6A}" type="slidenum">
              <a:rPr lang="ru-RU" smtClean="0"/>
              <a:pPr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74309009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371600" y="685800"/>
            <a:ext cx="9601200" cy="1485900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371600" y="2340864"/>
            <a:ext cx="4443984" cy="823912"/>
          </a:xfrm>
        </p:spPr>
        <p:txBody>
          <a:bodyPr anchor="b">
            <a:noAutofit/>
          </a:bodyPr>
          <a:lstStyle>
            <a:lvl1pPr marL="0" indent="0">
              <a:lnSpc>
                <a:spcPct val="84000"/>
              </a:lnSpc>
              <a:spcBef>
                <a:spcPts val="0"/>
              </a:spcBef>
              <a:spcAft>
                <a:spcPts val="0"/>
              </a:spcAft>
              <a:buNone/>
              <a:defRPr sz="3000" b="0" baseline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371600" y="3305207"/>
            <a:ext cx="4443984" cy="2562193"/>
          </a:xfrm>
        </p:spPr>
        <p:txBody>
          <a:bodyPr/>
          <a:lstStyle>
            <a:lvl1pPr>
              <a:defRPr baseline="0">
                <a:solidFill>
                  <a:schemeClr val="tx2"/>
                </a:solidFill>
              </a:defRPr>
            </a:lvl1pPr>
            <a:lvl2pPr>
              <a:defRPr baseline="0">
                <a:solidFill>
                  <a:schemeClr val="tx2"/>
                </a:solidFill>
              </a:defRPr>
            </a:lvl2pPr>
            <a:lvl3pPr>
              <a:defRPr baseline="0">
                <a:solidFill>
                  <a:schemeClr val="tx2"/>
                </a:solidFill>
              </a:defRPr>
            </a:lvl3pPr>
            <a:lvl4pPr>
              <a:defRPr baseline="0">
                <a:solidFill>
                  <a:schemeClr val="tx2"/>
                </a:solidFill>
              </a:defRPr>
            </a:lvl4pPr>
            <a:lvl5pPr>
              <a:defRPr baseline="0">
                <a:solidFill>
                  <a:schemeClr val="tx2"/>
                </a:solidFill>
              </a:defRPr>
            </a:lvl5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525014" y="2340864"/>
            <a:ext cx="4443984" cy="823912"/>
          </a:xfrm>
        </p:spPr>
        <p:txBody>
          <a:bodyPr anchor="b">
            <a:noAutofit/>
          </a:bodyPr>
          <a:lstStyle>
            <a:lvl1pPr marL="0" indent="0">
              <a:lnSpc>
                <a:spcPct val="84000"/>
              </a:lnSpc>
              <a:spcBef>
                <a:spcPts val="0"/>
              </a:spcBef>
              <a:spcAft>
                <a:spcPts val="0"/>
              </a:spcAft>
              <a:buNone/>
              <a:defRPr sz="3000" b="0" baseline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525014" y="3305207"/>
            <a:ext cx="4443984" cy="2562193"/>
          </a:xfrm>
        </p:spPr>
        <p:txBody>
          <a:bodyPr/>
          <a:lstStyle>
            <a:lvl1pPr>
              <a:defRPr baseline="0">
                <a:solidFill>
                  <a:schemeClr val="tx2"/>
                </a:solidFill>
              </a:defRPr>
            </a:lvl1pPr>
            <a:lvl2pPr>
              <a:defRPr baseline="0">
                <a:solidFill>
                  <a:schemeClr val="tx2"/>
                </a:solidFill>
              </a:defRPr>
            </a:lvl2pPr>
            <a:lvl3pPr>
              <a:defRPr baseline="0">
                <a:solidFill>
                  <a:schemeClr val="tx2"/>
                </a:solidFill>
              </a:defRPr>
            </a:lvl3pPr>
            <a:lvl4pPr>
              <a:defRPr baseline="0">
                <a:solidFill>
                  <a:schemeClr val="tx2"/>
                </a:solidFill>
              </a:defRPr>
            </a:lvl4pPr>
            <a:lvl5pPr>
              <a:defRPr baseline="0">
                <a:solidFill>
                  <a:schemeClr val="tx2"/>
                </a:solidFill>
              </a:defRPr>
            </a:lvl5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C95EC33-4151-4A05-985D-2C17F814792C}" type="datetime1">
              <a:rPr lang="ru-RU" smtClean="0"/>
              <a:t>07.12.2023</a:t>
            </a:fld>
            <a:endParaRPr lang="ru-RU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03179F-B172-4B1B-AE76-EF9D786F7E6A}" type="slidenum">
              <a:rPr lang="ru-RU" smtClean="0"/>
              <a:pPr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4755460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C34371F-3228-463E-B504-75A20B89DF19}" type="datetime1">
              <a:rPr lang="ru-RU" smtClean="0"/>
              <a:t>07.12.2023</a:t>
            </a:fld>
            <a:endParaRPr lang="ru-RU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03179F-B172-4B1B-AE76-EF9D786F7E6A}" type="slidenum">
              <a:rPr lang="ru-RU" smtClean="0"/>
              <a:pPr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57541273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3C5BC1-5F07-4703-9CBE-F43005FBBF51}" type="datetime1">
              <a:rPr lang="ru-RU" smtClean="0"/>
              <a:t>07.12.2023</a:t>
            </a:fld>
            <a:endParaRPr lang="ru-RU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03179F-B172-4B1B-AE76-EF9D786F7E6A}" type="slidenum">
              <a:rPr lang="ru-RU" smtClean="0"/>
              <a:pPr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8972258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 title="Background Shape"/>
          <p:cNvSpPr/>
          <p:nvPr/>
        </p:nvSpPr>
        <p:spPr>
          <a:xfrm>
            <a:off x="0" y="376"/>
            <a:ext cx="5303520" cy="6857624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3900" y="685800"/>
            <a:ext cx="3855720" cy="2157884"/>
          </a:xfrm>
        </p:spPr>
        <p:txBody>
          <a:bodyPr anchor="t">
            <a:noAutofit/>
          </a:bodyPr>
          <a:lstStyle>
            <a:lvl1pPr>
              <a:lnSpc>
                <a:spcPct val="84000"/>
              </a:lnSpc>
              <a:defRPr sz="4800" baseline="0">
                <a:solidFill>
                  <a:schemeClr val="tx2"/>
                </a:solidFill>
              </a:defRPr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256020" y="685801"/>
            <a:ext cx="5212080" cy="5175250"/>
          </a:xfrm>
        </p:spPr>
        <p:txBody>
          <a:bodyPr/>
          <a:lstStyle>
            <a:lvl1pPr>
              <a:defRPr sz="2000"/>
            </a:lvl1pPr>
            <a:lvl2pPr>
              <a:defRPr sz="2000"/>
            </a:lvl2pPr>
            <a:lvl3pPr>
              <a:defRPr sz="1800"/>
            </a:lvl3pPr>
            <a:lvl4pPr>
              <a:defRPr sz="18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723900" y="2856344"/>
            <a:ext cx="3855720" cy="3011056"/>
          </a:xfrm>
        </p:spPr>
        <p:txBody>
          <a:bodyPr/>
          <a:lstStyle>
            <a:lvl1pPr marL="0" indent="0">
              <a:lnSpc>
                <a:spcPct val="113000"/>
              </a:lnSpc>
              <a:spcBef>
                <a:spcPts val="0"/>
              </a:spcBef>
              <a:spcAft>
                <a:spcPts val="1500"/>
              </a:spcAft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723900" y="6453386"/>
            <a:ext cx="1204572" cy="404614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4254D479-DE7D-4D0D-8919-BF64E2E4E314}" type="datetime1">
              <a:rPr lang="ru-RU" smtClean="0"/>
              <a:t>07.12.2023</a:t>
            </a:fld>
            <a:endParaRPr lang="ru-RU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2205945" y="6453386"/>
            <a:ext cx="2373675" cy="404614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endParaRPr lang="ru-RU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9883140" y="6453386"/>
            <a:ext cx="1596292" cy="404614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E403179F-B172-4B1B-AE76-EF9D786F7E6A}" type="slidenum">
              <a:rPr lang="ru-RU" smtClean="0"/>
              <a:pPr/>
              <a:t>‹#›</a:t>
            </a:fld>
            <a:endParaRPr lang="ru-RU" dirty="0"/>
          </a:p>
        </p:txBody>
      </p:sp>
      <p:sp>
        <p:nvSpPr>
          <p:cNvPr id="9" name="Rectangle 8" title="Divider Bar"/>
          <p:cNvSpPr/>
          <p:nvPr/>
        </p:nvSpPr>
        <p:spPr>
          <a:xfrm>
            <a:off x="5303520" y="376"/>
            <a:ext cx="228600" cy="685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pic>
        <p:nvPicPr>
          <p:cNvPr id="10" name="Рисунок 9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558077" y="5989741"/>
            <a:ext cx="488815" cy="36661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6686208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 title="Background Shape"/>
          <p:cNvSpPr/>
          <p:nvPr/>
        </p:nvSpPr>
        <p:spPr>
          <a:xfrm>
            <a:off x="0" y="376"/>
            <a:ext cx="5303520" cy="6857624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3900" y="685800"/>
            <a:ext cx="3855720" cy="2157884"/>
          </a:xfrm>
        </p:spPr>
        <p:txBody>
          <a:bodyPr anchor="t">
            <a:normAutofit/>
          </a:bodyPr>
          <a:lstStyle>
            <a:lvl1pPr>
              <a:lnSpc>
                <a:spcPct val="84000"/>
              </a:lnSpc>
              <a:defRPr sz="4800" baseline="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532120" y="0"/>
            <a:ext cx="6659880" cy="6857999"/>
          </a:xfrm>
        </p:spPr>
        <p:txBody>
          <a:bodyPr anchor="t">
            <a:normAutofit/>
          </a:bodyPr>
          <a:lstStyle>
            <a:lvl1pPr marL="0" indent="0">
              <a:buNone/>
              <a:defRPr sz="2000"/>
            </a:lvl1pPr>
            <a:lvl2pPr marL="457200" indent="0">
              <a:buNone/>
              <a:defRPr sz="2000"/>
            </a:lvl2pPr>
            <a:lvl3pPr marL="914400" indent="0">
              <a:buNone/>
              <a:defRPr sz="20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723900" y="2855968"/>
            <a:ext cx="3855720" cy="3011432"/>
          </a:xfrm>
        </p:spPr>
        <p:txBody>
          <a:bodyPr/>
          <a:lstStyle>
            <a:lvl1pPr marL="0" indent="0">
              <a:lnSpc>
                <a:spcPct val="113000"/>
              </a:lnSpc>
              <a:spcBef>
                <a:spcPts val="0"/>
              </a:spcBef>
              <a:spcAft>
                <a:spcPts val="1500"/>
              </a:spcAft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723900" y="6453386"/>
            <a:ext cx="1204572" cy="404614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B671F372-F651-4DA8-AD57-766EF4856031}" type="datetime1">
              <a:rPr lang="ru-RU" smtClean="0"/>
              <a:t>07.12.2023</a:t>
            </a:fld>
            <a:endParaRPr lang="ru-RU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2205945" y="6453386"/>
            <a:ext cx="2373675" cy="404614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endParaRPr lang="ru-RU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9883140" y="6453386"/>
            <a:ext cx="1596292" cy="404614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E403179F-B172-4B1B-AE76-EF9D786F7E6A}" type="slidenum">
              <a:rPr lang="ru-RU" smtClean="0"/>
              <a:pPr/>
              <a:t>‹#›</a:t>
            </a:fld>
            <a:endParaRPr lang="ru-RU" dirty="0"/>
          </a:p>
        </p:txBody>
      </p:sp>
      <p:sp>
        <p:nvSpPr>
          <p:cNvPr id="9" name="Rectangle 8" title="Divider Bar"/>
          <p:cNvSpPr/>
          <p:nvPr/>
        </p:nvSpPr>
        <p:spPr>
          <a:xfrm>
            <a:off x="5303520" y="376"/>
            <a:ext cx="228600" cy="685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pic>
        <p:nvPicPr>
          <p:cNvPr id="10" name="Рисунок 9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558077" y="5989741"/>
            <a:ext cx="488815" cy="36661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2236696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371600" y="2295525"/>
            <a:ext cx="9601200" cy="3571875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A576F5-7503-42E5-9527-1010D2008AC4}" type="datetime1">
              <a:rPr lang="ru-RU" smtClean="0"/>
              <a:t>07.12.2023</a:t>
            </a:fld>
            <a:endParaRPr lang="ru-RU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03179F-B172-4B1B-AE76-EF9D786F7E6A}" type="slidenum">
              <a:rPr lang="ru-RU" smtClean="0"/>
              <a:pPr/>
              <a:t>‹#›</a:t>
            </a:fld>
            <a:endParaRPr lang="ru-RU" dirty="0"/>
          </a:p>
        </p:txBody>
      </p:sp>
      <p:pic>
        <p:nvPicPr>
          <p:cNvPr id="7" name="Рисунок 6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558077" y="5989741"/>
            <a:ext cx="488815" cy="36661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0620814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596561" y="624156"/>
            <a:ext cx="1565766" cy="5243244"/>
          </a:xfrm>
        </p:spPr>
        <p:txBody>
          <a:bodyPr vert="eaVert"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371600" y="624156"/>
            <a:ext cx="8179641" cy="5243244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FE31BCC-343A-4689-B4A3-4A41F4D37F61}" type="datetime1">
              <a:rPr lang="ru-RU" smtClean="0"/>
              <a:t>07.12.2023</a:t>
            </a:fld>
            <a:endParaRPr lang="ru-RU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03179F-B172-4B1B-AE76-EF9D786F7E6A}" type="slidenum">
              <a:rPr lang="ru-RU" smtClean="0"/>
              <a:pPr/>
              <a:t>‹#›</a:t>
            </a:fld>
            <a:endParaRPr lang="ru-RU" dirty="0"/>
          </a:p>
        </p:txBody>
      </p:sp>
      <p:pic>
        <p:nvPicPr>
          <p:cNvPr id="7" name="Рисунок 6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558077" y="5989741"/>
            <a:ext cx="488815" cy="36661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6868682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image" Target="../media/image3.png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2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371600" y="685800"/>
            <a:ext cx="9601200" cy="148590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371600" y="2286000"/>
            <a:ext cx="9601200" cy="35814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390650" y="6453386"/>
            <a:ext cx="1204572" cy="40461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 baseline="0">
                <a:solidFill>
                  <a:schemeClr val="tx2"/>
                </a:solidFill>
              </a:defRPr>
            </a:lvl1pPr>
          </a:lstStyle>
          <a:p>
            <a:fld id="{94E7C580-ED93-4691-AF8C-C469DE519DA6}" type="datetime1">
              <a:rPr lang="ru-RU" smtClean="0"/>
              <a:t>07.12.2023</a:t>
            </a:fld>
            <a:endParaRPr lang="ru-RU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893564" y="6453386"/>
            <a:ext cx="6280830" cy="40461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 baseline="0">
                <a:solidFill>
                  <a:schemeClr val="tx2"/>
                </a:solidFill>
              </a:defRPr>
            </a:lvl1pPr>
          </a:lstStyle>
          <a:p>
            <a:endParaRPr lang="ru-RU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9472736" y="6453386"/>
            <a:ext cx="1596292" cy="40461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 baseline="0">
                <a:solidFill>
                  <a:schemeClr val="tx2"/>
                </a:solidFill>
              </a:defRPr>
            </a:lvl1pPr>
          </a:lstStyle>
          <a:p>
            <a:fld id="{4CD2F466-5C62-4B60-9075-F2203F690D50}" type="slidenum">
              <a:rPr lang="ru-RU" smtClean="0"/>
              <a:pPr/>
              <a:t>‹#›</a:t>
            </a:fld>
            <a:endParaRPr lang="ru-RU" dirty="0"/>
          </a:p>
        </p:txBody>
      </p:sp>
      <p:sp>
        <p:nvSpPr>
          <p:cNvPr id="9" name="Rectangle 8" title="Side bar"/>
          <p:cNvSpPr/>
          <p:nvPr/>
        </p:nvSpPr>
        <p:spPr>
          <a:xfrm>
            <a:off x="478095" y="376"/>
            <a:ext cx="228600" cy="685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pic>
        <p:nvPicPr>
          <p:cNvPr id="8" name="Picture 3" descr="H:\Кванториум\17-01-30 Урок технологии\img\shutterstock_475051996 [Converted]-01.png"/>
          <p:cNvPicPr>
            <a:picLocks noChangeAspect="1" noChangeArrowheads="1"/>
          </p:cNvPicPr>
          <p:nvPr userDrawn="1"/>
        </p:nvPicPr>
        <p:blipFill rotWithShape="1">
          <a:blip r:embed="rId1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 flipH="1">
            <a:off x="0" y="3"/>
            <a:ext cx="12192000" cy="147308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" name="Picture 5" descr="H:\Кванториум\лого кванториум.png"/>
          <p:cNvPicPr>
            <a:picLocks noChangeAspect="1" noChangeArrowheads="1"/>
          </p:cNvPicPr>
          <p:nvPr userDrawn="1"/>
        </p:nvPicPr>
        <p:blipFill rotWithShape="1">
          <a:blip r:embed="rId14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11472597" y="6349572"/>
            <a:ext cx="583736" cy="5131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1" name="Рисунок 10"/>
          <p:cNvPicPr>
            <a:picLocks noChangeAspect="1"/>
          </p:cNvPicPr>
          <p:nvPr userDrawn="1"/>
        </p:nvPicPr>
        <p:blipFill>
          <a:blip r:embed="rId1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558077" y="5989741"/>
            <a:ext cx="488815" cy="36661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4022724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7" r:id="rId1"/>
    <p:sldLayoutId id="2147483698" r:id="rId2"/>
    <p:sldLayoutId id="2147483699" r:id="rId3"/>
    <p:sldLayoutId id="2147483700" r:id="rId4"/>
    <p:sldLayoutId id="2147483701" r:id="rId5"/>
    <p:sldLayoutId id="2147483702" r:id="rId6"/>
    <p:sldLayoutId id="2147483703" r:id="rId7"/>
    <p:sldLayoutId id="2147483704" r:id="rId8"/>
    <p:sldLayoutId id="2147483705" r:id="rId9"/>
    <p:sldLayoutId id="2147483706" r:id="rId10"/>
    <p:sldLayoutId id="2147483707" r:id="rId11"/>
  </p:sldLayoutIdLst>
  <p:hf hdr="0" ftr="0" dt="0"/>
  <p:txStyles>
    <p:titleStyle>
      <a:lvl1pPr algn="l" defTabSz="914400" rtl="0" eaLnBrk="1" latinLnBrk="0" hangingPunct="1">
        <a:lnSpc>
          <a:spcPct val="89000"/>
        </a:lnSpc>
        <a:spcBef>
          <a:spcPct val="0"/>
        </a:spcBef>
        <a:buNone/>
        <a:defRPr sz="4400" kern="1200" baseline="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384048" indent="-384048" algn="l" defTabSz="914400" rtl="0" eaLnBrk="1" latinLnBrk="0" hangingPunct="1">
        <a:lnSpc>
          <a:spcPct val="94000"/>
        </a:lnSpc>
        <a:spcBef>
          <a:spcPts val="1000"/>
        </a:spcBef>
        <a:spcAft>
          <a:spcPts val="200"/>
        </a:spcAft>
        <a:buFont typeface="Franklin Gothic Book" panose="020B0503020102020204" pitchFamily="34" charset="0"/>
        <a:buChar char="■"/>
        <a:defRPr sz="2000" kern="1200" baseline="0">
          <a:solidFill>
            <a:schemeClr val="tx2"/>
          </a:solidFill>
          <a:latin typeface="+mn-lt"/>
          <a:ea typeface="+mn-ea"/>
          <a:cs typeface="+mn-cs"/>
        </a:defRPr>
      </a:lvl1pPr>
      <a:lvl2pPr marL="914400" indent="-384048" algn="l" defTabSz="914400" rtl="0" eaLnBrk="1" latinLnBrk="0" hangingPunct="1">
        <a:lnSpc>
          <a:spcPct val="94000"/>
        </a:lnSpc>
        <a:spcBef>
          <a:spcPts val="500"/>
        </a:spcBef>
        <a:spcAft>
          <a:spcPts val="200"/>
        </a:spcAft>
        <a:buFont typeface="Franklin Gothic Book" panose="020B0503020102020204" pitchFamily="34" charset="0"/>
        <a:buChar char="–"/>
        <a:defRPr sz="2000" i="1" kern="1200" baseline="0">
          <a:solidFill>
            <a:schemeClr val="tx2"/>
          </a:solidFill>
          <a:latin typeface="+mn-lt"/>
          <a:ea typeface="+mn-ea"/>
          <a:cs typeface="+mn-cs"/>
        </a:defRPr>
      </a:lvl2pPr>
      <a:lvl3pPr marL="1371600" indent="-384048" algn="l" defTabSz="914400" rtl="0" eaLnBrk="1" latinLnBrk="0" hangingPunct="1">
        <a:lnSpc>
          <a:spcPct val="94000"/>
        </a:lnSpc>
        <a:spcBef>
          <a:spcPts val="500"/>
        </a:spcBef>
        <a:spcAft>
          <a:spcPts val="200"/>
        </a:spcAft>
        <a:buFont typeface="Franklin Gothic Book" panose="020B0503020102020204" pitchFamily="34" charset="0"/>
        <a:buChar char="■"/>
        <a:defRPr sz="1800" kern="1200" baseline="0">
          <a:solidFill>
            <a:schemeClr val="tx2"/>
          </a:solidFill>
          <a:latin typeface="+mn-lt"/>
          <a:ea typeface="+mn-ea"/>
          <a:cs typeface="+mn-cs"/>
        </a:defRPr>
      </a:lvl3pPr>
      <a:lvl4pPr marL="1828800" indent="-384048" algn="l" defTabSz="914400" rtl="0" eaLnBrk="1" latinLnBrk="0" hangingPunct="1">
        <a:lnSpc>
          <a:spcPct val="94000"/>
        </a:lnSpc>
        <a:spcBef>
          <a:spcPts val="500"/>
        </a:spcBef>
        <a:spcAft>
          <a:spcPts val="200"/>
        </a:spcAft>
        <a:buFont typeface="Franklin Gothic Book" panose="020B0503020102020204" pitchFamily="34" charset="0"/>
        <a:buChar char="–"/>
        <a:defRPr sz="1800" i="1" kern="1200" baseline="0">
          <a:solidFill>
            <a:schemeClr val="tx2"/>
          </a:solidFill>
          <a:latin typeface="+mn-lt"/>
          <a:ea typeface="+mn-ea"/>
          <a:cs typeface="+mn-cs"/>
        </a:defRPr>
      </a:lvl4pPr>
      <a:lvl5pPr marL="2286000" indent="-384048" algn="l" defTabSz="914400" rtl="0" eaLnBrk="1" latinLnBrk="0" hangingPunct="1">
        <a:lnSpc>
          <a:spcPct val="94000"/>
        </a:lnSpc>
        <a:spcBef>
          <a:spcPts val="500"/>
        </a:spcBef>
        <a:spcAft>
          <a:spcPts val="200"/>
        </a:spcAft>
        <a:buFont typeface="Franklin Gothic Book" panose="020B0503020102020204" pitchFamily="34" charset="0"/>
        <a:buChar char="■"/>
        <a:defRPr sz="1600" kern="1200" baseline="0">
          <a:solidFill>
            <a:schemeClr val="tx2"/>
          </a:solidFill>
          <a:latin typeface="+mn-lt"/>
          <a:ea typeface="+mn-ea"/>
          <a:cs typeface="+mn-cs"/>
        </a:defRPr>
      </a:lvl5pPr>
      <a:lvl6pPr marL="2743200" indent="-384048" algn="l" defTabSz="914400" rtl="0" eaLnBrk="1" latinLnBrk="0" hangingPunct="1">
        <a:lnSpc>
          <a:spcPct val="94000"/>
        </a:lnSpc>
        <a:spcBef>
          <a:spcPts val="500"/>
        </a:spcBef>
        <a:spcAft>
          <a:spcPts val="200"/>
        </a:spcAft>
        <a:buFont typeface="Franklin Gothic Book" panose="020B0503020102020204" pitchFamily="34" charset="0"/>
        <a:buChar char="–"/>
        <a:defRPr sz="1600" i="1" kern="1200" baseline="0">
          <a:solidFill>
            <a:schemeClr val="tx2"/>
          </a:solidFill>
          <a:latin typeface="+mn-lt"/>
          <a:ea typeface="+mn-ea"/>
          <a:cs typeface="+mn-cs"/>
        </a:defRPr>
      </a:lvl6pPr>
      <a:lvl7pPr marL="3200400" indent="-384048" algn="l" defTabSz="914400" rtl="0" eaLnBrk="1" latinLnBrk="0" hangingPunct="1">
        <a:lnSpc>
          <a:spcPct val="94000"/>
        </a:lnSpc>
        <a:spcBef>
          <a:spcPts val="500"/>
        </a:spcBef>
        <a:spcAft>
          <a:spcPts val="200"/>
        </a:spcAft>
        <a:buFont typeface="Franklin Gothic Book" panose="020B0503020102020204" pitchFamily="34" charset="0"/>
        <a:buChar char="■"/>
        <a:defRPr sz="1400" kern="1200" baseline="0">
          <a:solidFill>
            <a:schemeClr val="tx2"/>
          </a:solidFill>
          <a:latin typeface="+mn-lt"/>
          <a:ea typeface="+mn-ea"/>
          <a:cs typeface="+mn-cs"/>
        </a:defRPr>
      </a:lvl7pPr>
      <a:lvl8pPr marL="3657600" indent="-384048" algn="l" defTabSz="914400" rtl="0" eaLnBrk="1" latinLnBrk="0" hangingPunct="1">
        <a:lnSpc>
          <a:spcPct val="94000"/>
        </a:lnSpc>
        <a:spcBef>
          <a:spcPts val="500"/>
        </a:spcBef>
        <a:spcAft>
          <a:spcPts val="200"/>
        </a:spcAft>
        <a:buFont typeface="Franklin Gothic Book" panose="020B0503020102020204" pitchFamily="34" charset="0"/>
        <a:buChar char="–"/>
        <a:defRPr sz="1400" i="1" kern="1200" baseline="0">
          <a:solidFill>
            <a:schemeClr val="tx2"/>
          </a:solidFill>
          <a:latin typeface="+mn-lt"/>
          <a:ea typeface="+mn-ea"/>
          <a:cs typeface="+mn-cs"/>
        </a:defRPr>
      </a:lvl8pPr>
      <a:lvl9pPr marL="4114800" indent="-384048" algn="l" defTabSz="914400" rtl="0" eaLnBrk="1" latinLnBrk="0" hangingPunct="1">
        <a:lnSpc>
          <a:spcPct val="94000"/>
        </a:lnSpc>
        <a:spcBef>
          <a:spcPts val="500"/>
        </a:spcBef>
        <a:spcAft>
          <a:spcPts val="200"/>
        </a:spcAft>
        <a:buFont typeface="Franklin Gothic Book" panose="020B0503020102020204" pitchFamily="34" charset="0"/>
        <a:buChar char="■"/>
        <a:defRPr sz="1400" kern="1200" baseline="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3" orient="horz" pos="1368">
          <p15:clr>
            <a:srgbClr val="F26B43"/>
          </p15:clr>
        </p15:guide>
        <p15:guide id="4" orient="horz" pos="1440">
          <p15:clr>
            <a:srgbClr val="F26B43"/>
          </p15:clr>
        </p15:guide>
        <p15:guide id="6" orient="horz" pos="3696">
          <p15:clr>
            <a:srgbClr val="F26B43"/>
          </p15:clr>
        </p15:guide>
        <p15:guide id="7" orient="horz" pos="432">
          <p15:clr>
            <a:srgbClr val="F26B43"/>
          </p15:clr>
        </p15:guide>
        <p15:guide id="8" orient="horz" pos="1512">
          <p15:clr>
            <a:srgbClr val="F26B43"/>
          </p15:clr>
        </p15:guide>
        <p15:guide id="9" pos="6912">
          <p15:clr>
            <a:srgbClr val="F26B43"/>
          </p15:clr>
        </p15:guide>
        <p15:guide id="10" pos="936">
          <p15:clr>
            <a:srgbClr val="F26B43"/>
          </p15:clr>
        </p15:guide>
        <p15:guide id="11" pos="864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.pn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2.png"/><Relationship Id="rId5" Type="http://schemas.openxmlformats.org/officeDocument/2006/relationships/image" Target="../media/image11.png"/><Relationship Id="rId4" Type="http://schemas.openxmlformats.org/officeDocument/2006/relationships/image" Target="../media/image10.png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Номер слайда 1">
            <a:extLst>
              <a:ext uri="{FF2B5EF4-FFF2-40B4-BE49-F238E27FC236}">
                <a16:creationId xmlns:a16="http://schemas.microsoft.com/office/drawing/2014/main" id="{1E8369C5-CEB8-4348-93B7-C5D650F4773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9241689" y="6461860"/>
            <a:ext cx="2844800" cy="365125"/>
          </a:xfrm>
        </p:spPr>
        <p:txBody>
          <a:bodyPr/>
          <a:lstStyle/>
          <a:p>
            <a:fld id="{E403179F-B172-4B1B-AE76-EF9D786F7E6A}" type="slidenum">
              <a:rPr lang="ru-RU" smtClean="0">
                <a:latin typeface="Montserrat Light" panose="00000400000000000000" pitchFamily="2" charset="-52"/>
              </a:rPr>
              <a:pPr/>
              <a:t>1</a:t>
            </a:fld>
            <a:endParaRPr lang="ru-RU" dirty="0">
              <a:latin typeface="Montserrat Light" panose="00000400000000000000" pitchFamily="2" charset="-52"/>
            </a:endParaRPr>
          </a:p>
        </p:txBody>
      </p:sp>
      <p:sp>
        <p:nvSpPr>
          <p:cNvPr id="12" name="Прямоугольник 11">
            <a:extLst>
              <a:ext uri="{FF2B5EF4-FFF2-40B4-BE49-F238E27FC236}">
                <a16:creationId xmlns:a16="http://schemas.microsoft.com/office/drawing/2014/main" id="{4076EEDD-62C0-40E7-8420-025349F5FF83}"/>
              </a:ext>
            </a:extLst>
          </p:cNvPr>
          <p:cNvSpPr/>
          <p:nvPr/>
        </p:nvSpPr>
        <p:spPr>
          <a:xfrm>
            <a:off x="513080" y="2151603"/>
            <a:ext cx="3850640" cy="79248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b="1" dirty="0">
                <a:solidFill>
                  <a:srgbClr val="1D7CA8"/>
                </a:solidFill>
                <a:latin typeface="Arial Black" panose="020B0A04020102020204" pitchFamily="34" charset="0"/>
                <a:cs typeface="Arial" panose="020B0604020202020204" pitchFamily="34" charset="0"/>
              </a:rPr>
              <a:t>Название проекта:</a:t>
            </a:r>
          </a:p>
        </p:txBody>
      </p:sp>
      <p:sp>
        <p:nvSpPr>
          <p:cNvPr id="15" name="Прямоугольник 14">
            <a:extLst>
              <a:ext uri="{FF2B5EF4-FFF2-40B4-BE49-F238E27FC236}">
                <a16:creationId xmlns:a16="http://schemas.microsoft.com/office/drawing/2014/main" id="{08A6C0A1-B34B-431B-8D28-050B581A9CD7}"/>
              </a:ext>
            </a:extLst>
          </p:cNvPr>
          <p:cNvSpPr/>
          <p:nvPr/>
        </p:nvSpPr>
        <p:spPr>
          <a:xfrm>
            <a:off x="513080" y="4031203"/>
            <a:ext cx="3291840" cy="79248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b="1" dirty="0">
                <a:solidFill>
                  <a:srgbClr val="1D7CA8"/>
                </a:solidFill>
                <a:latin typeface="Arial Black" panose="020B0A04020102020204" pitchFamily="34" charset="0"/>
                <a:cs typeface="Arial" panose="020B0604020202020204" pitchFamily="34" charset="0"/>
              </a:rPr>
              <a:t>Команда проекта:</a:t>
            </a:r>
          </a:p>
        </p:txBody>
      </p:sp>
      <p:sp>
        <p:nvSpPr>
          <p:cNvPr id="16" name="Прямоугольник 15">
            <a:extLst>
              <a:ext uri="{FF2B5EF4-FFF2-40B4-BE49-F238E27FC236}">
                <a16:creationId xmlns:a16="http://schemas.microsoft.com/office/drawing/2014/main" id="{6C889DAA-A0C6-4496-9839-EC8364B773B4}"/>
              </a:ext>
            </a:extLst>
          </p:cNvPr>
          <p:cNvSpPr/>
          <p:nvPr/>
        </p:nvSpPr>
        <p:spPr>
          <a:xfrm>
            <a:off x="442912" y="2817083"/>
            <a:ext cx="6018847" cy="1214120"/>
          </a:xfrm>
          <a:prstGeom prst="rect">
            <a:avLst/>
          </a:prstGeom>
          <a:solidFill>
            <a:srgbClr val="FFFFFF">
              <a:alpha val="69804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sz="2400" i="1" dirty="0">
                <a:solidFill>
                  <a:srgbClr val="1D7CA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Интеллектуальная система диагностики подвижного состава на основе анализа спектрограммы звука</a:t>
            </a:r>
          </a:p>
        </p:txBody>
      </p:sp>
      <p:sp>
        <p:nvSpPr>
          <p:cNvPr id="17" name="Прямоугольник 16">
            <a:extLst>
              <a:ext uri="{FF2B5EF4-FFF2-40B4-BE49-F238E27FC236}">
                <a16:creationId xmlns:a16="http://schemas.microsoft.com/office/drawing/2014/main" id="{C7B0E23E-4A55-42B7-AC4B-D1AAA8F5211A}"/>
              </a:ext>
            </a:extLst>
          </p:cNvPr>
          <p:cNvSpPr/>
          <p:nvPr/>
        </p:nvSpPr>
        <p:spPr>
          <a:xfrm>
            <a:off x="442912" y="4696683"/>
            <a:ext cx="6018847" cy="1214120"/>
          </a:xfrm>
          <a:prstGeom prst="rect">
            <a:avLst/>
          </a:prstGeom>
          <a:solidFill>
            <a:srgbClr val="FFFFFF">
              <a:alpha val="69804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sz="2400" i="1" dirty="0">
                <a:solidFill>
                  <a:srgbClr val="1D7CA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Лидер</a:t>
            </a:r>
            <a:r>
              <a:rPr lang="en-US" sz="2400" i="1" dirty="0">
                <a:solidFill>
                  <a:srgbClr val="1D7CA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:</a:t>
            </a:r>
            <a:r>
              <a:rPr lang="ru-RU" sz="2400" i="1" dirty="0">
                <a:solidFill>
                  <a:srgbClr val="1D7CA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Демина А.С.</a:t>
            </a:r>
            <a:endParaRPr lang="en-US" sz="2400" i="1" dirty="0">
              <a:solidFill>
                <a:srgbClr val="1D7CA8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ru-RU" sz="2400" i="1" dirty="0">
                <a:solidFill>
                  <a:srgbClr val="1D7CA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Спикер</a:t>
            </a:r>
            <a:r>
              <a:rPr lang="en-US" sz="2400" i="1" dirty="0">
                <a:solidFill>
                  <a:srgbClr val="1D7CA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: </a:t>
            </a:r>
            <a:r>
              <a:rPr lang="ru-RU" sz="2400" i="1" dirty="0">
                <a:solidFill>
                  <a:srgbClr val="1D7CA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Демина А.С.</a:t>
            </a:r>
          </a:p>
        </p:txBody>
      </p:sp>
      <p:grpSp>
        <p:nvGrpSpPr>
          <p:cNvPr id="7" name="Группа 6">
            <a:extLst>
              <a:ext uri="{FF2B5EF4-FFF2-40B4-BE49-F238E27FC236}">
                <a16:creationId xmlns:a16="http://schemas.microsoft.com/office/drawing/2014/main" id="{58FE057A-FE8F-1961-5ECB-439C32F0B480}"/>
              </a:ext>
            </a:extLst>
          </p:cNvPr>
          <p:cNvGrpSpPr/>
          <p:nvPr/>
        </p:nvGrpSpPr>
        <p:grpSpPr>
          <a:xfrm>
            <a:off x="6989026" y="3801915"/>
            <a:ext cx="4505325" cy="2108888"/>
            <a:chOff x="6989026" y="3801915"/>
            <a:chExt cx="4505325" cy="2108888"/>
          </a:xfrm>
        </p:grpSpPr>
        <p:sp>
          <p:nvSpPr>
            <p:cNvPr id="6" name="Прямоугольник: скругленные углы 5">
              <a:extLst>
                <a:ext uri="{FF2B5EF4-FFF2-40B4-BE49-F238E27FC236}">
                  <a16:creationId xmlns:a16="http://schemas.microsoft.com/office/drawing/2014/main" id="{F53E6BAF-CB98-F44E-4576-F12122BCE9F7}"/>
                </a:ext>
              </a:extLst>
            </p:cNvPr>
            <p:cNvSpPr/>
            <p:nvPr/>
          </p:nvSpPr>
          <p:spPr>
            <a:xfrm>
              <a:off x="6989026" y="3801915"/>
              <a:ext cx="4505325" cy="2108888"/>
            </a:xfrm>
            <a:prstGeom prst="roundRect">
              <a:avLst/>
            </a:prstGeom>
            <a:ln>
              <a:solidFill>
                <a:schemeClr val="bg2"/>
              </a:solidFill>
            </a:ln>
          </p:spPr>
          <p:style>
            <a:lnRef idx="2">
              <a:schemeClr val="accent5"/>
            </a:lnRef>
            <a:fillRef idx="1">
              <a:schemeClr val="lt1"/>
            </a:fillRef>
            <a:effectRef idx="0">
              <a:schemeClr val="accent5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pic>
          <p:nvPicPr>
            <p:cNvPr id="3" name="Рисунок 2">
              <a:extLst>
                <a:ext uri="{FF2B5EF4-FFF2-40B4-BE49-F238E27FC236}">
                  <a16:creationId xmlns:a16="http://schemas.microsoft.com/office/drawing/2014/main" id="{44DDF241-87CF-1EFB-B613-ABF1C8E63A74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237050" y="3886997"/>
              <a:ext cx="4009278" cy="1938723"/>
            </a:xfrm>
            <a:prstGeom prst="rect">
              <a:avLst/>
            </a:prstGeom>
            <a:ln>
              <a:noFill/>
            </a:ln>
            <a:effectLst>
              <a:outerShdw blurRad="292100" dist="139700" dir="2700000" algn="tl" rotWithShape="0">
                <a:srgbClr val="333333">
                  <a:alpha val="65000"/>
                </a:srgbClr>
              </a:outerShdw>
            </a:effectLst>
          </p:spPr>
        </p:pic>
      </p:grpSp>
      <p:sp>
        <p:nvSpPr>
          <p:cNvPr id="2" name="TextBox 1"/>
          <p:cNvSpPr txBox="1"/>
          <p:nvPr/>
        </p:nvSpPr>
        <p:spPr>
          <a:xfrm>
            <a:off x="7373813" y="2669845"/>
            <a:ext cx="3735750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800" b="1" dirty="0">
                <a:solidFill>
                  <a:srgbClr val="155D7D"/>
                </a:solidFill>
              </a:rPr>
              <a:t>Наша система – панацея для РЖД!!!</a:t>
            </a:r>
          </a:p>
        </p:txBody>
      </p:sp>
    </p:spTree>
    <p:extLst>
      <p:ext uri="{BB962C8B-B14F-4D97-AF65-F5344CB8AC3E}">
        <p14:creationId xmlns:p14="http://schemas.microsoft.com/office/powerpoint/2010/main" val="226355283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Прямоугольник 12"/>
          <p:cNvSpPr/>
          <p:nvPr/>
        </p:nvSpPr>
        <p:spPr>
          <a:xfrm>
            <a:off x="487680" y="121920"/>
            <a:ext cx="4429760" cy="79248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sz="3000" b="1" dirty="0">
                <a:solidFill>
                  <a:srgbClr val="1D7CA8"/>
                </a:solidFill>
                <a:latin typeface="Arial Black" panose="020B0A04020102020204" pitchFamily="34" charset="0"/>
                <a:cs typeface="Arial" panose="020B0604020202020204" pitchFamily="34" charset="0"/>
              </a:rPr>
              <a:t>Проблема</a:t>
            </a:r>
          </a:p>
        </p:txBody>
      </p:sp>
      <p:sp>
        <p:nvSpPr>
          <p:cNvPr id="3" name="Номер слайда 2"/>
          <p:cNvSpPr>
            <a:spLocks noGrp="1"/>
          </p:cNvSpPr>
          <p:nvPr>
            <p:ph type="sldNum" sz="quarter" idx="12"/>
          </p:nvPr>
        </p:nvSpPr>
        <p:spPr/>
        <p:txBody>
          <a:bodyPr vert="horz" lIns="91440" tIns="45720" rIns="91440" bIns="45720" rtlCol="0" anchor="ctr"/>
          <a:lstStyle/>
          <a:p>
            <a:fld id="{82365940-FB3E-434A-872B-69B83B7E6D97}" type="slidenum">
              <a:rPr lang="ru-RU">
                <a:solidFill>
                  <a:srgbClr val="1D7CA8"/>
                </a:solidFill>
              </a:rPr>
              <a:pPr/>
              <a:t>2</a:t>
            </a:fld>
            <a:endParaRPr lang="ru-RU">
              <a:solidFill>
                <a:srgbClr val="1D7CA8"/>
              </a:solidFill>
            </a:endParaRPr>
          </a:p>
        </p:txBody>
      </p:sp>
      <p:sp>
        <p:nvSpPr>
          <p:cNvPr id="10" name="Объект 2">
            <a:extLst>
              <a:ext uri="{FF2B5EF4-FFF2-40B4-BE49-F238E27FC236}">
                <a16:creationId xmlns:a16="http://schemas.microsoft.com/office/drawing/2014/main" id="{02F12A56-07F4-E94A-BCF3-B2B0046C09BE}"/>
              </a:ext>
            </a:extLst>
          </p:cNvPr>
          <p:cNvSpPr txBox="1">
            <a:spLocks/>
          </p:cNvSpPr>
          <p:nvPr/>
        </p:nvSpPr>
        <p:spPr>
          <a:xfrm>
            <a:off x="487680" y="1529080"/>
            <a:ext cx="4960618" cy="5194938"/>
          </a:xfrm>
          <a:prstGeom prst="rect">
            <a:avLst/>
          </a:prstGeom>
          <a:ln w="3175">
            <a:noFill/>
          </a:ln>
        </p:spPr>
        <p:txBody>
          <a:bodyPr lIns="68580" tIns="34290" rIns="68580" bIns="34290">
            <a:normAutofit lnSpcReduction="10000"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lvl="2" indent="0">
              <a:spcBef>
                <a:spcPts val="600"/>
              </a:spcBef>
              <a:buClr>
                <a:srgbClr val="0084B4"/>
              </a:buClr>
              <a:buSzPct val="100000"/>
              <a:buNone/>
            </a:pPr>
            <a:r>
              <a:rPr lang="ru-RU" sz="2200" i="1" dirty="0">
                <a:solidFill>
                  <a:srgbClr val="1D7CA8"/>
                </a:solidFill>
                <a:latin typeface="Arial" panose="020B0604020202020204" pitchFamily="34" charset="0"/>
                <a:ea typeface="Tahoma" panose="020B0604030504040204" pitchFamily="34" charset="0"/>
                <a:cs typeface="Arial" panose="020B0604020202020204" pitchFamily="34" charset="0"/>
                <a:sym typeface="Calibri"/>
              </a:rPr>
              <a:t>Большое количество невыявленных неисправностей на поверхности КП;</a:t>
            </a:r>
          </a:p>
          <a:p>
            <a:pPr marL="0" lvl="2" indent="0">
              <a:spcBef>
                <a:spcPts val="600"/>
              </a:spcBef>
              <a:buClr>
                <a:srgbClr val="0084B4"/>
              </a:buClr>
              <a:buSzPct val="100000"/>
              <a:buNone/>
            </a:pPr>
            <a:endParaRPr lang="ru-RU" sz="2200" i="1" dirty="0">
              <a:solidFill>
                <a:srgbClr val="1D7CA8"/>
              </a:solidFill>
              <a:latin typeface="Arial" panose="020B0604020202020204" pitchFamily="34" charset="0"/>
              <a:ea typeface="Tahoma" panose="020B0604030504040204" pitchFamily="34" charset="0"/>
              <a:cs typeface="Arial" panose="020B0604020202020204" pitchFamily="34" charset="0"/>
              <a:sym typeface="Calibri"/>
            </a:endParaRPr>
          </a:p>
          <a:p>
            <a:pPr marL="0" lvl="2" indent="0">
              <a:spcBef>
                <a:spcPts val="600"/>
              </a:spcBef>
              <a:buClr>
                <a:srgbClr val="0084B4"/>
              </a:buClr>
              <a:buSzPct val="100000"/>
              <a:buNone/>
            </a:pPr>
            <a:r>
              <a:rPr lang="ru-RU" sz="2200" i="1" dirty="0">
                <a:solidFill>
                  <a:srgbClr val="1D7CA8"/>
                </a:solidFill>
                <a:latin typeface="Arial" panose="020B0604020202020204" pitchFamily="34" charset="0"/>
                <a:ea typeface="Tahoma" panose="020B0604030504040204" pitchFamily="34" charset="0"/>
                <a:cs typeface="Arial" panose="020B0604020202020204" pitchFamily="34" charset="0"/>
                <a:sym typeface="Calibri"/>
              </a:rPr>
              <a:t>Мало используемых автономных систем диагностирования дефектов из-за их высокой стоимости внедрения;</a:t>
            </a:r>
          </a:p>
          <a:p>
            <a:pPr marL="0" lvl="2" indent="0">
              <a:spcBef>
                <a:spcPts val="600"/>
              </a:spcBef>
              <a:buClr>
                <a:srgbClr val="0084B4"/>
              </a:buClr>
              <a:buSzPct val="100000"/>
              <a:buNone/>
            </a:pPr>
            <a:endParaRPr lang="ru-RU" sz="2200" i="1" dirty="0">
              <a:solidFill>
                <a:srgbClr val="1D7CA8"/>
              </a:solidFill>
              <a:latin typeface="Arial" panose="020B0604020202020204" pitchFamily="34" charset="0"/>
              <a:ea typeface="Tahoma" panose="020B0604030504040204" pitchFamily="34" charset="0"/>
              <a:cs typeface="Arial" panose="020B0604020202020204" pitchFamily="34" charset="0"/>
              <a:sym typeface="Calibri"/>
            </a:endParaRPr>
          </a:p>
          <a:p>
            <a:pPr marL="0" lvl="2" indent="0">
              <a:spcBef>
                <a:spcPts val="600"/>
              </a:spcBef>
              <a:buClr>
                <a:srgbClr val="0084B4"/>
              </a:buClr>
              <a:buSzPct val="100000"/>
              <a:buNone/>
            </a:pPr>
            <a:r>
              <a:rPr lang="ru-RU" sz="2200" i="1" dirty="0">
                <a:solidFill>
                  <a:srgbClr val="1D7CA8"/>
                </a:solidFill>
                <a:latin typeface="Arial" panose="020B0604020202020204" pitchFamily="34" charset="0"/>
                <a:ea typeface="Tahoma" panose="020B0604030504040204" pitchFamily="34" charset="0"/>
                <a:cs typeface="Arial" panose="020B0604020202020204" pitchFamily="34" charset="0"/>
                <a:sym typeface="Calibri"/>
              </a:rPr>
              <a:t>Отсутствие статистики о причинах появления дефектов; </a:t>
            </a:r>
          </a:p>
          <a:p>
            <a:pPr marL="0" lvl="2" indent="0">
              <a:spcBef>
                <a:spcPts val="600"/>
              </a:spcBef>
              <a:buClr>
                <a:srgbClr val="0084B4"/>
              </a:buClr>
              <a:buSzPct val="100000"/>
              <a:buNone/>
            </a:pPr>
            <a:endParaRPr lang="ru-RU" sz="2200" i="1" dirty="0">
              <a:solidFill>
                <a:srgbClr val="1D7CA8"/>
              </a:solidFill>
              <a:latin typeface="Arial" panose="020B0604020202020204" pitchFamily="34" charset="0"/>
              <a:ea typeface="Tahoma" panose="020B0604030504040204" pitchFamily="34" charset="0"/>
              <a:cs typeface="Arial" panose="020B0604020202020204" pitchFamily="34" charset="0"/>
              <a:sym typeface="Calibri"/>
            </a:endParaRPr>
          </a:p>
          <a:p>
            <a:pPr marL="0" lvl="2" indent="0">
              <a:spcBef>
                <a:spcPts val="600"/>
              </a:spcBef>
              <a:buClr>
                <a:srgbClr val="0084B4"/>
              </a:buClr>
              <a:buSzPct val="100000"/>
              <a:buNone/>
            </a:pPr>
            <a:r>
              <a:rPr lang="ru-RU" sz="2200" i="1" dirty="0">
                <a:solidFill>
                  <a:srgbClr val="1D7CA8"/>
                </a:solidFill>
                <a:latin typeface="Arial" panose="020B0604020202020204" pitchFamily="34" charset="0"/>
                <a:ea typeface="Tahoma" panose="020B0604030504040204" pitchFamily="34" charset="0"/>
                <a:cs typeface="Arial" panose="020B0604020202020204" pitchFamily="34" charset="0"/>
                <a:sym typeface="Calibri"/>
              </a:rPr>
              <a:t>Продолжительный процесс осмотра вагона при ТО;</a:t>
            </a:r>
          </a:p>
        </p:txBody>
      </p:sp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2F682506-25D7-BA39-C96F-5026D0BCAA9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328739" y="1932628"/>
            <a:ext cx="6330505" cy="4213418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5" name="Облачко с текстом: овальное 4">
            <a:extLst>
              <a:ext uri="{FF2B5EF4-FFF2-40B4-BE49-F238E27FC236}">
                <a16:creationId xmlns:a16="http://schemas.microsoft.com/office/drawing/2014/main" id="{730CEE1D-4700-A9F5-C924-E6BBFAFBBBCA}"/>
              </a:ext>
            </a:extLst>
          </p:cNvPr>
          <p:cNvSpPr/>
          <p:nvPr/>
        </p:nvSpPr>
        <p:spPr>
          <a:xfrm>
            <a:off x="12865730" y="2182762"/>
            <a:ext cx="1980980" cy="1317884"/>
          </a:xfrm>
          <a:prstGeom prst="wedgeEllipseCallout">
            <a:avLst/>
          </a:prstGeom>
          <a:solidFill>
            <a:srgbClr val="1D7CA8"/>
          </a:solidFill>
          <a:ln>
            <a:solidFill>
              <a:srgbClr val="1D7CA8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/>
              <a:t>О! Ползун!</a:t>
            </a:r>
          </a:p>
        </p:txBody>
      </p:sp>
    </p:spTree>
    <p:extLst>
      <p:ext uri="{BB962C8B-B14F-4D97-AF65-F5344CB8AC3E}">
        <p14:creationId xmlns:p14="http://schemas.microsoft.com/office/powerpoint/2010/main" val="94608545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1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10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000"/>
                            </p:stCondLst>
                            <p:childTnLst>
                              <p:par>
                                <p:cTn id="21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10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2500"/>
                            </p:stCondLst>
                            <p:childTnLst>
                              <p:par>
                                <p:cTn id="25" presetID="6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7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42" presetClass="path" presetSubtype="0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3181 0.13496 L -0.3181 -0.00995 " pathEditMode="relative" rAng="0" ptsTypes="AA">
                                      <p:cBhvr>
                                        <p:cTn id="29" dur="125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7245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/>
      <p:bldP spid="5" grpId="0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Прямоугольник 12"/>
          <p:cNvSpPr/>
          <p:nvPr/>
        </p:nvSpPr>
        <p:spPr>
          <a:xfrm>
            <a:off x="442914" y="142328"/>
            <a:ext cx="4199067" cy="79248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sz="3000" b="1" dirty="0">
                <a:solidFill>
                  <a:srgbClr val="1D7CA8"/>
                </a:solidFill>
                <a:latin typeface="Arial Black" panose="020B0A04020102020204" pitchFamily="34" charset="0"/>
                <a:cs typeface="Arial" panose="020B0604020202020204" pitchFamily="34" charset="0"/>
              </a:rPr>
              <a:t>Решение</a:t>
            </a:r>
          </a:p>
        </p:txBody>
      </p:sp>
      <p:sp>
        <p:nvSpPr>
          <p:cNvPr id="3" name="Номер слайда 2"/>
          <p:cNvSpPr>
            <a:spLocks noGrp="1"/>
          </p:cNvSpPr>
          <p:nvPr>
            <p:ph type="sldNum" sz="quarter" idx="12"/>
          </p:nvPr>
        </p:nvSpPr>
        <p:spPr>
          <a:ln>
            <a:noFill/>
          </a:ln>
        </p:spPr>
        <p:txBody>
          <a:bodyPr vert="horz" lIns="91440" tIns="45720" rIns="91440" bIns="45720" rtlCol="0" anchor="ctr"/>
          <a:lstStyle/>
          <a:p>
            <a:fld id="{82365940-FB3E-434A-872B-69B83B7E6D97}" type="slidenum">
              <a:rPr lang="ru-RU">
                <a:solidFill>
                  <a:srgbClr val="1D7CA8"/>
                </a:solidFill>
              </a:rPr>
              <a:pPr/>
              <a:t>3</a:t>
            </a:fld>
            <a:endParaRPr lang="ru-RU">
              <a:solidFill>
                <a:srgbClr val="1D7CA8"/>
              </a:solidFill>
            </a:endParaRPr>
          </a:p>
        </p:txBody>
      </p:sp>
      <p:sp>
        <p:nvSpPr>
          <p:cNvPr id="6" name="Объект 2">
            <a:extLst>
              <a:ext uri="{FF2B5EF4-FFF2-40B4-BE49-F238E27FC236}">
                <a16:creationId xmlns:a16="http://schemas.microsoft.com/office/drawing/2014/main" id="{02F12A56-07F4-E94A-BCF3-B2B0046C09BE}"/>
              </a:ext>
            </a:extLst>
          </p:cNvPr>
          <p:cNvSpPr txBox="1">
            <a:spLocks/>
          </p:cNvSpPr>
          <p:nvPr/>
        </p:nvSpPr>
        <p:spPr>
          <a:xfrm>
            <a:off x="442914" y="1054993"/>
            <a:ext cx="5281610" cy="5178660"/>
          </a:xfrm>
          <a:prstGeom prst="rect">
            <a:avLst/>
          </a:prstGeom>
          <a:ln>
            <a:noFill/>
          </a:ln>
        </p:spPr>
        <p:txBody>
          <a:bodyPr lIns="68580" tIns="34290" rIns="68580" bIns="34290">
            <a:no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53100" indent="0">
              <a:spcBef>
                <a:spcPts val="600"/>
              </a:spcBef>
              <a:spcAft>
                <a:spcPts val="600"/>
              </a:spcAft>
              <a:buClr>
                <a:srgbClr val="0084B4"/>
              </a:buClr>
              <a:buNone/>
            </a:pPr>
            <a:r>
              <a:rPr lang="ru-RU" sz="2200" i="1" dirty="0">
                <a:solidFill>
                  <a:srgbClr val="1D7CA8"/>
                </a:solidFill>
                <a:latin typeface="Arial" panose="020B0604020202020204" pitchFamily="34" charset="0"/>
                <a:ea typeface="Tahoma" panose="020B0604030504040204" pitchFamily="34" charset="0"/>
                <a:cs typeface="Arial" panose="020B0604020202020204" pitchFamily="34" charset="0"/>
              </a:rPr>
              <a:t>Разработка устройства диагностирования неисправностей на поверхности катания КП;</a:t>
            </a:r>
          </a:p>
          <a:p>
            <a:pPr marL="53100" indent="0">
              <a:spcBef>
                <a:spcPts val="600"/>
              </a:spcBef>
              <a:spcAft>
                <a:spcPts val="600"/>
              </a:spcAft>
              <a:buClr>
                <a:srgbClr val="0084B4"/>
              </a:buClr>
              <a:buNone/>
            </a:pPr>
            <a:endParaRPr lang="ru-RU" sz="2200" i="1" dirty="0">
              <a:solidFill>
                <a:srgbClr val="1D7CA8"/>
              </a:solidFill>
              <a:latin typeface="Arial" panose="020B0604020202020204" pitchFamily="34" charset="0"/>
              <a:ea typeface="Tahoma" panose="020B0604030504040204" pitchFamily="34" charset="0"/>
              <a:cs typeface="Arial" panose="020B0604020202020204" pitchFamily="34" charset="0"/>
            </a:endParaRPr>
          </a:p>
          <a:p>
            <a:pPr marL="53100" indent="0">
              <a:spcBef>
                <a:spcPts val="600"/>
              </a:spcBef>
              <a:spcAft>
                <a:spcPts val="600"/>
              </a:spcAft>
              <a:buClr>
                <a:srgbClr val="0084B4"/>
              </a:buClr>
              <a:buNone/>
            </a:pPr>
            <a:r>
              <a:rPr lang="ru-RU" sz="2200" i="1" dirty="0">
                <a:solidFill>
                  <a:srgbClr val="1D7CA8"/>
                </a:solidFill>
                <a:latin typeface="Arial" panose="020B0604020202020204" pitchFamily="34" charset="0"/>
                <a:ea typeface="Tahoma" panose="020B0604030504040204" pitchFamily="34" charset="0"/>
                <a:cs typeface="Arial" panose="020B0604020202020204" pitchFamily="34" charset="0"/>
              </a:rPr>
              <a:t>Низкая себестоимость за счет особого метода диагностирования – нейронная сеть;</a:t>
            </a:r>
          </a:p>
          <a:p>
            <a:pPr marL="53100" indent="0">
              <a:spcBef>
                <a:spcPts val="600"/>
              </a:spcBef>
              <a:spcAft>
                <a:spcPts val="600"/>
              </a:spcAft>
              <a:buClr>
                <a:srgbClr val="0084B4"/>
              </a:buClr>
              <a:buNone/>
            </a:pPr>
            <a:endParaRPr lang="ru-RU" sz="2200" i="1" dirty="0">
              <a:solidFill>
                <a:srgbClr val="1D7CA8"/>
              </a:solidFill>
              <a:latin typeface="Arial" panose="020B0604020202020204" pitchFamily="34" charset="0"/>
              <a:ea typeface="Tahoma" panose="020B0604030504040204" pitchFamily="34" charset="0"/>
              <a:cs typeface="Arial" panose="020B0604020202020204" pitchFamily="34" charset="0"/>
            </a:endParaRPr>
          </a:p>
          <a:p>
            <a:pPr marL="53100" indent="0">
              <a:spcBef>
                <a:spcPts val="600"/>
              </a:spcBef>
              <a:spcAft>
                <a:spcPts val="600"/>
              </a:spcAft>
              <a:buClr>
                <a:srgbClr val="0084B4"/>
              </a:buClr>
              <a:buNone/>
            </a:pPr>
            <a:r>
              <a:rPr lang="ru-RU" sz="2200" i="1" dirty="0">
                <a:solidFill>
                  <a:srgbClr val="1D7CA8"/>
                </a:solidFill>
                <a:latin typeface="Arial" panose="020B0604020202020204" pitchFamily="34" charset="0"/>
                <a:ea typeface="Tahoma" panose="020B0604030504040204" pitchFamily="34" charset="0"/>
                <a:cs typeface="Arial" panose="020B0604020202020204" pitchFamily="34" charset="0"/>
              </a:rPr>
              <a:t>Внедрение диагностической системы в эксплуатацию;</a:t>
            </a:r>
          </a:p>
          <a:p>
            <a:pPr marL="53100" indent="0">
              <a:spcBef>
                <a:spcPts val="600"/>
              </a:spcBef>
              <a:spcAft>
                <a:spcPts val="600"/>
              </a:spcAft>
              <a:buClr>
                <a:srgbClr val="0084B4"/>
              </a:buClr>
              <a:buNone/>
            </a:pPr>
            <a:endParaRPr lang="ru-RU" sz="2200" i="1" dirty="0">
              <a:solidFill>
                <a:srgbClr val="1D7CA8"/>
              </a:solidFill>
              <a:latin typeface="Arial" panose="020B0604020202020204" pitchFamily="34" charset="0"/>
              <a:ea typeface="Tahoma" panose="020B0604030504040204" pitchFamily="34" charset="0"/>
              <a:cs typeface="Arial" panose="020B0604020202020204" pitchFamily="34" charset="0"/>
            </a:endParaRPr>
          </a:p>
          <a:p>
            <a:pPr marL="53100" indent="0">
              <a:spcBef>
                <a:spcPts val="600"/>
              </a:spcBef>
              <a:spcAft>
                <a:spcPts val="600"/>
              </a:spcAft>
              <a:buClr>
                <a:srgbClr val="0084B4"/>
              </a:buClr>
              <a:buNone/>
            </a:pPr>
            <a:r>
              <a:rPr lang="ru-RU" sz="2200" i="1" dirty="0">
                <a:solidFill>
                  <a:srgbClr val="1D7CA8"/>
                </a:solidFill>
                <a:latin typeface="Arial" panose="020B0604020202020204" pitchFamily="34" charset="0"/>
                <a:ea typeface="Tahoma" panose="020B0604030504040204" pitchFamily="34" charset="0"/>
                <a:cs typeface="Arial" panose="020B0604020202020204" pitchFamily="34" charset="0"/>
              </a:rPr>
              <a:t>Создание базы данных, позволяющей РЖД понять причину появления ползунов.</a:t>
            </a:r>
          </a:p>
          <a:p>
            <a:pPr marL="53100" indent="0">
              <a:spcBef>
                <a:spcPts val="600"/>
              </a:spcBef>
              <a:spcAft>
                <a:spcPts val="600"/>
              </a:spcAft>
              <a:buClr>
                <a:srgbClr val="0084B4"/>
              </a:buClr>
              <a:buNone/>
            </a:pPr>
            <a:r>
              <a:rPr lang="ru-RU" sz="2200" i="1" dirty="0">
                <a:solidFill>
                  <a:srgbClr val="1D7CA8"/>
                </a:solidFill>
                <a:latin typeface="Arial" panose="020B0604020202020204" pitchFamily="34" charset="0"/>
                <a:ea typeface="Tahoma" panose="020B0604030504040204" pitchFamily="34" charset="0"/>
                <a:cs typeface="Arial" panose="020B0604020202020204" pitchFamily="34" charset="0"/>
              </a:rPr>
              <a:t> </a:t>
            </a:r>
          </a:p>
          <a:p>
            <a:pPr marL="53100" indent="0">
              <a:spcBef>
                <a:spcPts val="600"/>
              </a:spcBef>
              <a:spcAft>
                <a:spcPts val="600"/>
              </a:spcAft>
              <a:buClr>
                <a:srgbClr val="0084B4"/>
              </a:buClr>
              <a:buNone/>
            </a:pPr>
            <a:endParaRPr lang="ru-RU" sz="2200" i="1" dirty="0">
              <a:solidFill>
                <a:srgbClr val="1D7CA8"/>
              </a:solidFill>
              <a:latin typeface="Arial" panose="020B0604020202020204" pitchFamily="34" charset="0"/>
              <a:ea typeface="Tahoma" panose="020B0604030504040204" pitchFamily="34" charset="0"/>
              <a:cs typeface="Arial" panose="020B0604020202020204" pitchFamily="34" charset="0"/>
            </a:endParaRPr>
          </a:p>
          <a:p>
            <a:pPr marL="53100" indent="0">
              <a:spcBef>
                <a:spcPts val="600"/>
              </a:spcBef>
              <a:spcAft>
                <a:spcPts val="600"/>
              </a:spcAft>
              <a:buClr>
                <a:srgbClr val="0084B4"/>
              </a:buClr>
              <a:buNone/>
            </a:pPr>
            <a:endParaRPr lang="ru-RU" sz="2200" i="1" dirty="0">
              <a:solidFill>
                <a:srgbClr val="1D7CA8"/>
              </a:solidFill>
              <a:latin typeface="Arial" panose="020B0604020202020204" pitchFamily="34" charset="0"/>
              <a:ea typeface="Tahoma" panose="020B0604030504040204" pitchFamily="34" charset="0"/>
              <a:cs typeface="Arial" panose="020B0604020202020204" pitchFamily="34" charset="0"/>
            </a:endParaRPr>
          </a:p>
        </p:txBody>
      </p:sp>
      <p:pic>
        <p:nvPicPr>
          <p:cNvPr id="2052" name="Picture 4">
            <a:extLst>
              <a:ext uri="{FF2B5EF4-FFF2-40B4-BE49-F238E27FC236}">
                <a16:creationId xmlns:a16="http://schemas.microsoft.com/office/drawing/2014/main" id="{C9D7A9A7-7DBC-950A-47E1-CDF141DA70D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11689" y="1277708"/>
            <a:ext cx="5981807" cy="4484798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36728867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000"/>
                            </p:stCondLst>
                            <p:childTnLst>
                              <p:par>
                                <p:cTn id="21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2500"/>
                            </p:stCondLst>
                            <p:childTnLst>
                              <p:par>
                                <p:cTn id="2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6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30" dur="1000"/>
                                        <p:tgtEl>
                                          <p:spTgt spid="20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Рисунок 1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42913" y="3649662"/>
            <a:ext cx="6622965" cy="4585531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13" name="Прямоугольник 12"/>
          <p:cNvSpPr/>
          <p:nvPr/>
        </p:nvSpPr>
        <p:spPr>
          <a:xfrm>
            <a:off x="442913" y="209093"/>
            <a:ext cx="4429760" cy="79248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sz="3000" b="1" dirty="0">
                <a:solidFill>
                  <a:srgbClr val="1D7CA8"/>
                </a:solidFill>
                <a:latin typeface="Arial Black" panose="020B0A04020102020204" pitchFamily="34" charset="0"/>
                <a:cs typeface="Arial" panose="020B0604020202020204" pitchFamily="34" charset="0"/>
              </a:rPr>
              <a:t>Рынок</a:t>
            </a:r>
          </a:p>
        </p:txBody>
      </p:sp>
      <p:sp>
        <p:nvSpPr>
          <p:cNvPr id="14" name="Прямоугольник 13"/>
          <p:cNvSpPr/>
          <p:nvPr/>
        </p:nvSpPr>
        <p:spPr>
          <a:xfrm>
            <a:off x="442913" y="415283"/>
            <a:ext cx="5358119" cy="3354525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53100">
              <a:spcBef>
                <a:spcPts val="600"/>
              </a:spcBef>
              <a:spcAft>
                <a:spcPts val="600"/>
              </a:spcAft>
            </a:pPr>
            <a:r>
              <a:rPr lang="ru-RU" sz="2400" i="1" dirty="0">
                <a:solidFill>
                  <a:srgbClr val="1D7CA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Целевая аудитория:</a:t>
            </a:r>
          </a:p>
          <a:p>
            <a:pPr marL="53100">
              <a:spcBef>
                <a:spcPts val="600"/>
              </a:spcBef>
              <a:spcAft>
                <a:spcPts val="600"/>
              </a:spcAft>
            </a:pPr>
            <a:r>
              <a:rPr lang="ru-RU" sz="2400" i="1" dirty="0">
                <a:solidFill>
                  <a:srgbClr val="1D7CA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- Управление вагонным хозяйством Центральной дирекции инфраструктуры</a:t>
            </a:r>
          </a:p>
        </p:txBody>
      </p:sp>
      <p:sp>
        <p:nvSpPr>
          <p:cNvPr id="3" name="Номер слайда 2"/>
          <p:cNvSpPr>
            <a:spLocks noGrp="1"/>
          </p:cNvSpPr>
          <p:nvPr>
            <p:ph type="sldNum" sz="quarter" idx="12"/>
          </p:nvPr>
        </p:nvSpPr>
        <p:spPr>
          <a:xfrm>
            <a:off x="8898192" y="6366344"/>
            <a:ext cx="2844800" cy="365125"/>
          </a:xfrm>
          <a:ln>
            <a:noFill/>
          </a:ln>
        </p:spPr>
        <p:txBody>
          <a:bodyPr vert="horz" lIns="91440" tIns="45720" rIns="91440" bIns="45720" rtlCol="0" anchor="ctr"/>
          <a:lstStyle/>
          <a:p>
            <a:fld id="{82365940-FB3E-434A-872B-69B83B7E6D97}" type="slidenum">
              <a:rPr lang="ru-RU">
                <a:solidFill>
                  <a:srgbClr val="1D7CA8"/>
                </a:solidFill>
              </a:rPr>
              <a:pPr/>
              <a:t>4</a:t>
            </a:fld>
            <a:endParaRPr lang="ru-RU" dirty="0">
              <a:solidFill>
                <a:srgbClr val="1D7CA8"/>
              </a:solidFill>
            </a:endParaRPr>
          </a:p>
        </p:txBody>
      </p:sp>
      <p:sp>
        <p:nvSpPr>
          <p:cNvPr id="2" name="Овал 1"/>
          <p:cNvSpPr/>
          <p:nvPr/>
        </p:nvSpPr>
        <p:spPr>
          <a:xfrm>
            <a:off x="5473700" y="0"/>
            <a:ext cx="6934200" cy="5936607"/>
          </a:xfrm>
          <a:prstGeom prst="ellipse">
            <a:avLst/>
          </a:prstGeom>
          <a:solidFill>
            <a:schemeClr val="accent1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4" name="TextBox 3"/>
              <p:cNvSpPr txBox="1"/>
              <p:nvPr/>
            </p:nvSpPr>
            <p:spPr>
              <a:xfrm>
                <a:off x="6705600" y="623121"/>
                <a:ext cx="4638318" cy="92333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ru-RU" dirty="0">
                    <a:solidFill>
                      <a:schemeClr val="bg1">
                        <a:lumMod val="95000"/>
                      </a:schemeClr>
                    </a:solidFill>
                  </a:rPr>
                  <a:t>Все станции РФ, с учетом открытия новых в год </a:t>
                </a:r>
                <a14:m>
                  <m:oMath xmlns:m="http://schemas.openxmlformats.org/officeDocument/2006/math">
                    <m:r>
                      <a:rPr lang="en-US" i="1" dirty="0" smtClean="0">
                        <a:solidFill>
                          <a:schemeClr val="bg1">
                            <a:lumMod val="95000"/>
                          </a:schemeClr>
                        </a:solidFill>
                        <a:latin typeface="Cambria Math" panose="02040503050406030204" pitchFamily="18" charset="0"/>
                      </a:rPr>
                      <m:t>= </m:t>
                    </m:r>
                    <m:d>
                      <m:dPr>
                        <m:ctrlPr>
                          <a:rPr lang="ru-RU" i="1" dirty="0" smtClean="0">
                            <a:solidFill>
                              <a:schemeClr val="bg1">
                                <a:lumMod val="95000"/>
                              </a:schemeClr>
                            </a:solidFill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ru-RU" i="1" dirty="0" smtClean="0">
                            <a:solidFill>
                              <a:schemeClr val="bg1">
                                <a:lumMod val="95000"/>
                              </a:schemeClr>
                            </a:solidFill>
                            <a:latin typeface="Cambria Math" panose="02040503050406030204" pitchFamily="18" charset="0"/>
                          </a:rPr>
                          <m:t>11633+3</m:t>
                        </m:r>
                      </m:e>
                    </m:d>
                    <m:r>
                      <a:rPr lang="ru-RU" i="1" dirty="0" smtClean="0">
                        <a:solidFill>
                          <a:schemeClr val="bg1">
                            <a:lumMod val="95000"/>
                          </a:schemeClr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∙</m:t>
                    </m:r>
                    <m:r>
                      <a:rPr lang="ru-RU" b="0" i="1" dirty="0" smtClean="0">
                        <a:solidFill>
                          <a:schemeClr val="bg1">
                            <a:lumMod val="95000"/>
                          </a:schemeClr>
                        </a:solidFill>
                        <a:latin typeface="Cambria Math" panose="02040503050406030204" pitchFamily="18" charset="0"/>
                      </a:rPr>
                      <m:t>20000</m:t>
                    </m:r>
                    <m:r>
                      <a:rPr lang="ru-RU" b="0" i="1" dirty="0" smtClean="0">
                        <a:solidFill>
                          <a:schemeClr val="bg1">
                            <a:lumMod val="95000"/>
                          </a:schemeClr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∙</m:t>
                    </m:r>
                    <m:r>
                      <a:rPr lang="en-US" b="0" i="1" dirty="0" smtClean="0">
                        <a:solidFill>
                          <a:schemeClr val="bg1">
                            <a:lumMod val="95000"/>
                          </a:schemeClr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8</m:t>
                    </m:r>
                    <m:r>
                      <a:rPr lang="ru-RU" i="1" dirty="0" smtClean="0">
                        <a:solidFill>
                          <a:schemeClr val="bg1">
                            <a:lumMod val="95000"/>
                          </a:schemeClr>
                        </a:solidFill>
                        <a:latin typeface="Cambria Math" panose="02040503050406030204" pitchFamily="18" charset="0"/>
                      </a:rPr>
                      <m:t>=</m:t>
                    </m:r>
                  </m:oMath>
                </a14:m>
                <a:endParaRPr lang="ru-RU" i="1" dirty="0">
                  <a:solidFill>
                    <a:schemeClr val="bg1">
                      <a:lumMod val="95000"/>
                    </a:schemeClr>
                  </a:solidFill>
                  <a:latin typeface="Cambria Math" panose="02040503050406030204" pitchFamily="18" charset="0"/>
                </a:endParaRPr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ru-RU" b="0" i="1" dirty="0" smtClean="0">
                          <a:solidFill>
                            <a:schemeClr val="bg1">
                              <a:lumMod val="95000"/>
                            </a:schemeClr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b="0" i="1" dirty="0" smtClean="0">
                          <a:solidFill>
                            <a:schemeClr val="bg1">
                              <a:lumMod val="95000"/>
                            </a:schemeClr>
                          </a:solidFill>
                          <a:latin typeface="Cambria Math" panose="02040503050406030204" pitchFamily="18" charset="0"/>
                        </a:rPr>
                        <m:t>1</m:t>
                      </m:r>
                      <m:r>
                        <a:rPr lang="ru-RU" b="0" i="1" dirty="0" smtClean="0">
                          <a:solidFill>
                            <a:schemeClr val="bg1">
                              <a:lumMod val="95000"/>
                            </a:schemeClr>
                          </a:solidFill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en-US" b="0" i="1" dirty="0" smtClean="0">
                          <a:solidFill>
                            <a:schemeClr val="bg1">
                              <a:lumMod val="95000"/>
                            </a:schemeClr>
                          </a:solidFill>
                          <a:latin typeface="Cambria Math" panose="02040503050406030204" pitchFamily="18" charset="0"/>
                        </a:rPr>
                        <m:t>861</m:t>
                      </m:r>
                      <m:r>
                        <a:rPr lang="ru-RU" b="0" i="1" dirty="0" smtClean="0">
                          <a:solidFill>
                            <a:schemeClr val="bg1">
                              <a:lumMod val="95000"/>
                            </a:schemeClr>
                          </a:solidFill>
                          <a:latin typeface="Cambria Math" panose="02040503050406030204" pitchFamily="18" charset="0"/>
                        </a:rPr>
                        <m:t>,</m:t>
                      </m:r>
                      <m:r>
                        <a:rPr lang="en-US" b="0" i="1" dirty="0" smtClean="0">
                          <a:solidFill>
                            <a:schemeClr val="bg1">
                              <a:lumMod val="95000"/>
                            </a:schemeClr>
                          </a:solidFill>
                          <a:latin typeface="Cambria Math" panose="02040503050406030204" pitchFamily="18" charset="0"/>
                        </a:rPr>
                        <m:t>7</m:t>
                      </m:r>
                      <m:r>
                        <a:rPr lang="ru-RU" b="0" i="1" dirty="0" smtClean="0">
                          <a:solidFill>
                            <a:schemeClr val="bg1">
                              <a:lumMod val="95000"/>
                            </a:schemeClr>
                          </a:solidFill>
                          <a:latin typeface="Cambria Math" panose="02040503050406030204" pitchFamily="18" charset="0"/>
                        </a:rPr>
                        <m:t> млн.руб.</m:t>
                      </m:r>
                    </m:oMath>
                  </m:oMathPara>
                </a14:m>
                <a:endParaRPr lang="ru-RU" dirty="0">
                  <a:solidFill>
                    <a:schemeClr val="bg1">
                      <a:lumMod val="95000"/>
                    </a:schemeClr>
                  </a:solidFill>
                </a:endParaRPr>
              </a:p>
            </p:txBody>
          </p:sp>
        </mc:Choice>
        <mc:Fallback>
          <p:sp>
            <p:nvSpPr>
              <p:cNvPr id="4" name="TextBox 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705600" y="623121"/>
                <a:ext cx="4638318" cy="923330"/>
              </a:xfrm>
              <a:prstGeom prst="rect">
                <a:avLst/>
              </a:prstGeom>
              <a:blipFill>
                <a:blip r:embed="rId3"/>
                <a:stretch>
                  <a:fillRect l="-1051" t="-3289" b="-5263"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0" name="Rectangle 2"/>
          <p:cNvSpPr>
            <a:spLocks noChangeArrowheads="1"/>
          </p:cNvSpPr>
          <p:nvPr/>
        </p:nvSpPr>
        <p:spPr bwMode="auto">
          <a:xfrm>
            <a:off x="609600" y="3649663"/>
            <a:ext cx="12192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br>
              <a:rPr kumimoji="0" lang="ru-RU" altLang="ru-RU" sz="18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</a:br>
            <a:endParaRPr kumimoji="0" lang="ru-RU" altLang="ru-RU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16" name="Овал 15"/>
          <p:cNvSpPr/>
          <p:nvPr/>
        </p:nvSpPr>
        <p:spPr>
          <a:xfrm>
            <a:off x="6178953" y="1617785"/>
            <a:ext cx="5438481" cy="4240892"/>
          </a:xfrm>
          <a:prstGeom prst="ellipse">
            <a:avLst/>
          </a:prstGeom>
          <a:solidFill>
            <a:schemeClr val="tx2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20" name="TextBox 19"/>
              <p:cNvSpPr txBox="1"/>
              <p:nvPr/>
            </p:nvSpPr>
            <p:spPr>
              <a:xfrm>
                <a:off x="7462993" y="2049935"/>
                <a:ext cx="3478040" cy="64633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ru-RU" dirty="0">
                    <a:solidFill>
                      <a:schemeClr val="bg1">
                        <a:lumMod val="95000"/>
                      </a:schemeClr>
                    </a:solidFill>
                  </a:rPr>
                  <a:t>Все станции РФ </a:t>
                </a:r>
                <a14:m>
                  <m:oMath xmlns:m="http://schemas.openxmlformats.org/officeDocument/2006/math">
                    <m:r>
                      <a:rPr lang="ru-RU" i="1" dirty="0" smtClean="0">
                        <a:solidFill>
                          <a:schemeClr val="bg1">
                            <a:lumMod val="95000"/>
                          </a:schemeClr>
                        </a:solidFill>
                        <a:latin typeface="Cambria Math" panose="02040503050406030204" pitchFamily="18" charset="0"/>
                      </a:rPr>
                      <m:t>=11633</m:t>
                    </m:r>
                    <m:r>
                      <a:rPr lang="ru-RU" i="1" dirty="0" smtClean="0">
                        <a:solidFill>
                          <a:schemeClr val="bg1">
                            <a:lumMod val="95000"/>
                          </a:schemeClr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∙</m:t>
                    </m:r>
                    <m:r>
                      <a:rPr lang="ru-RU" b="0" i="1" dirty="0" smtClean="0">
                        <a:solidFill>
                          <a:schemeClr val="bg1">
                            <a:lumMod val="95000"/>
                          </a:schemeClr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20000∙</m:t>
                    </m:r>
                    <m:r>
                      <a:rPr lang="en-US" b="0" i="1" dirty="0" smtClean="0">
                        <a:solidFill>
                          <a:schemeClr val="bg1">
                            <a:lumMod val="95000"/>
                          </a:schemeClr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8</m:t>
                    </m:r>
                    <m:r>
                      <a:rPr lang="ru-RU" b="0" i="1" dirty="0" smtClean="0">
                        <a:solidFill>
                          <a:schemeClr val="bg1">
                            <a:lumMod val="95000"/>
                          </a:schemeClr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=</m:t>
                    </m:r>
                    <m:r>
                      <a:rPr lang="en-US" b="0" i="1" dirty="0" smtClean="0">
                        <a:solidFill>
                          <a:schemeClr val="bg1">
                            <a:lumMod val="95000"/>
                          </a:schemeClr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1</m:t>
                    </m:r>
                    <m:r>
                      <a:rPr lang="ru-RU" b="0" i="1" dirty="0" smtClean="0">
                        <a:solidFill>
                          <a:schemeClr val="bg1">
                            <a:lumMod val="95000"/>
                          </a:schemeClr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 </m:t>
                    </m:r>
                    <m:r>
                      <a:rPr lang="en-US" b="0" i="1" dirty="0" smtClean="0">
                        <a:solidFill>
                          <a:schemeClr val="bg1">
                            <a:lumMod val="95000"/>
                          </a:schemeClr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861</m:t>
                    </m:r>
                    <m:r>
                      <a:rPr lang="ru-RU" b="0" i="1" dirty="0" smtClean="0">
                        <a:solidFill>
                          <a:schemeClr val="bg1">
                            <a:lumMod val="95000"/>
                          </a:schemeClr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,</m:t>
                    </m:r>
                    <m:r>
                      <a:rPr lang="en-US" b="0" i="1" dirty="0" smtClean="0">
                        <a:solidFill>
                          <a:schemeClr val="bg1">
                            <a:lumMod val="95000"/>
                          </a:schemeClr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280</m:t>
                    </m:r>
                    <m:r>
                      <a:rPr lang="ru-RU" b="0" i="1" dirty="0" smtClean="0">
                        <a:solidFill>
                          <a:schemeClr val="bg1">
                            <a:lumMod val="95000"/>
                          </a:schemeClr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 млн руб</m:t>
                    </m:r>
                  </m:oMath>
                </a14:m>
                <a:endParaRPr lang="ru-RU" dirty="0">
                  <a:solidFill>
                    <a:schemeClr val="bg1">
                      <a:lumMod val="95000"/>
                    </a:schemeClr>
                  </a:solidFill>
                </a:endParaRPr>
              </a:p>
            </p:txBody>
          </p:sp>
        </mc:Choice>
        <mc:Fallback>
          <p:sp>
            <p:nvSpPr>
              <p:cNvPr id="20" name="TextBox 1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462993" y="2049935"/>
                <a:ext cx="3478040" cy="646331"/>
              </a:xfrm>
              <a:prstGeom prst="rect">
                <a:avLst/>
              </a:prstGeom>
              <a:blipFill>
                <a:blip r:embed="rId4"/>
                <a:stretch>
                  <a:fillRect l="-1401" t="-4717" b="-8491"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2" name="Овал 21"/>
          <p:cNvSpPr/>
          <p:nvPr/>
        </p:nvSpPr>
        <p:spPr>
          <a:xfrm>
            <a:off x="6415237" y="2706713"/>
            <a:ext cx="4965912" cy="3170178"/>
          </a:xfrm>
          <a:prstGeom prst="ellipse">
            <a:avLst/>
          </a:prstGeom>
          <a:solidFill>
            <a:schemeClr val="tx2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ru-RU" dirty="0"/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23" name="TextBox 22"/>
              <p:cNvSpPr txBox="1"/>
              <p:nvPr/>
            </p:nvSpPr>
            <p:spPr>
              <a:xfrm>
                <a:off x="7409348" y="3126003"/>
                <a:ext cx="2860444" cy="92333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ru-RU" dirty="0">
                    <a:solidFill>
                      <a:schemeClr val="bg1">
                        <a:lumMod val="95000"/>
                      </a:schemeClr>
                    </a:solidFill>
                  </a:rPr>
                  <a:t>ВСЖД = </a:t>
                </a:r>
                <a14:m>
                  <m:oMath xmlns:m="http://schemas.openxmlformats.org/officeDocument/2006/math">
                    <m:r>
                      <a:rPr lang="ru-RU" i="1" dirty="0" smtClean="0">
                        <a:solidFill>
                          <a:schemeClr val="bg1">
                            <a:lumMod val="95000"/>
                          </a:schemeClr>
                        </a:solidFill>
                        <a:latin typeface="Cambria Math" panose="02040503050406030204" pitchFamily="18" charset="0"/>
                      </a:rPr>
                      <m:t>422</m:t>
                    </m:r>
                    <m:r>
                      <a:rPr lang="ru-RU" i="1" dirty="0" smtClean="0">
                        <a:solidFill>
                          <a:schemeClr val="bg1">
                            <a:lumMod val="95000"/>
                          </a:schemeClr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∙</m:t>
                    </m:r>
                    <m:r>
                      <a:rPr lang="ru-RU" b="0" i="1" dirty="0" smtClean="0">
                        <a:solidFill>
                          <a:schemeClr val="bg1">
                            <a:lumMod val="95000"/>
                          </a:schemeClr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20000∙</m:t>
                    </m:r>
                    <m:r>
                      <a:rPr lang="en-US" b="0" i="1" dirty="0" smtClean="0">
                        <a:solidFill>
                          <a:schemeClr val="bg1">
                            <a:lumMod val="95000"/>
                          </a:schemeClr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8</m:t>
                    </m:r>
                    <m:r>
                      <a:rPr lang="ru-RU" b="0" i="1" dirty="0" smtClean="0">
                        <a:solidFill>
                          <a:schemeClr val="bg1">
                            <a:lumMod val="95000"/>
                          </a:schemeClr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=</m:t>
                    </m:r>
                  </m:oMath>
                </a14:m>
                <a:endParaRPr lang="ru-RU" b="0" i="1" dirty="0">
                  <a:solidFill>
                    <a:schemeClr val="bg1">
                      <a:lumMod val="95000"/>
                    </a:schemeClr>
                  </a:solidFill>
                  <a:latin typeface="Cambria Math" panose="02040503050406030204" pitchFamily="18" charset="0"/>
                  <a:ea typeface="Cambria Math" panose="02040503050406030204" pitchFamily="18" charset="0"/>
                </a:endParaRPr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ru-RU" b="0" i="1" dirty="0" smtClean="0">
                          <a:solidFill>
                            <a:schemeClr val="bg1">
                              <a:lumMod val="95000"/>
                            </a:schemeClr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</m:t>
                      </m:r>
                      <m:r>
                        <a:rPr lang="en-US" b="0" i="1" dirty="0" smtClean="0">
                          <a:solidFill>
                            <a:schemeClr val="bg1">
                              <a:lumMod val="95000"/>
                            </a:schemeClr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67,5</m:t>
                      </m:r>
                      <m:r>
                        <a:rPr lang="ru-RU" b="0" i="1" dirty="0" smtClean="0">
                          <a:solidFill>
                            <a:schemeClr val="bg1">
                              <a:lumMod val="95000"/>
                            </a:schemeClr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 млн.руб.</m:t>
                      </m:r>
                    </m:oMath>
                  </m:oMathPara>
                </a14:m>
                <a:endParaRPr lang="ru-RU" dirty="0">
                  <a:solidFill>
                    <a:schemeClr val="bg1">
                      <a:lumMod val="95000"/>
                    </a:schemeClr>
                  </a:solidFill>
                </a:endParaRPr>
              </a:p>
              <a:p>
                <a:endParaRPr lang="ru-RU" dirty="0"/>
              </a:p>
            </p:txBody>
          </p:sp>
        </mc:Choice>
        <mc:Fallback>
          <p:sp>
            <p:nvSpPr>
              <p:cNvPr id="23" name="TextBox 2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409348" y="3126003"/>
                <a:ext cx="2860444" cy="923330"/>
              </a:xfrm>
              <a:prstGeom prst="rect">
                <a:avLst/>
              </a:prstGeom>
              <a:blipFill>
                <a:blip r:embed="rId5"/>
                <a:stretch>
                  <a:fillRect l="-1702" t="-3974"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4" name="Овал 23"/>
          <p:cNvSpPr/>
          <p:nvPr/>
        </p:nvSpPr>
        <p:spPr>
          <a:xfrm>
            <a:off x="6705600" y="3811976"/>
            <a:ext cx="4404731" cy="2107823"/>
          </a:xfrm>
          <a:prstGeom prst="ellipse">
            <a:avLst/>
          </a:prstGeom>
          <a:solidFill>
            <a:schemeClr val="tx2">
              <a:lumMod val="20000"/>
              <a:lumOff val="80000"/>
            </a:schemeClr>
          </a:solidFill>
          <a:ln>
            <a:solidFill>
              <a:schemeClr val="tx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ru-RU" dirty="0"/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25" name="TextBox 24"/>
              <p:cNvSpPr txBox="1"/>
              <p:nvPr/>
            </p:nvSpPr>
            <p:spPr>
              <a:xfrm>
                <a:off x="7302162" y="4542721"/>
                <a:ext cx="3131103" cy="64633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ru-RU" dirty="0">
                    <a:solidFill>
                      <a:schemeClr val="tx1"/>
                    </a:solidFill>
                  </a:rPr>
                  <a:t>Иркутск = </a:t>
                </a:r>
                <a14:m>
                  <m:oMath xmlns:m="http://schemas.openxmlformats.org/officeDocument/2006/math">
                    <m:r>
                      <a:rPr lang="ru-RU" b="0" i="0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2</m:t>
                    </m:r>
                    <m:r>
                      <a:rPr lang="ru-RU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∙</m:t>
                    </m:r>
                    <m:r>
                      <a:rPr lang="ru-RU" b="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20000∙</m:t>
                    </m:r>
                    <m:r>
                      <a:rPr lang="en-US" b="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8</m:t>
                    </m:r>
                    <m:r>
                      <a:rPr lang="ru-RU" b="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=</m:t>
                    </m:r>
                  </m:oMath>
                </a14:m>
                <a:endParaRPr lang="ru-RU" b="0" i="1" dirty="0">
                  <a:solidFill>
                    <a:schemeClr val="tx1"/>
                  </a:solidFill>
                  <a:latin typeface="Cambria Math" panose="02040503050406030204" pitchFamily="18" charset="0"/>
                  <a:ea typeface="Cambria Math" panose="02040503050406030204" pitchFamily="18" charset="0"/>
                </a:endParaRPr>
              </a:p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ru-RU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</m:t>
                      </m:r>
                      <m:r>
                        <a:rPr lang="en-US" b="1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𝟑𝟐𝟎</m:t>
                      </m:r>
                      <m:r>
                        <a:rPr lang="ru-RU" b="1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 тыс. руб</m:t>
                      </m:r>
                      <m:r>
                        <a:rPr lang="ru-RU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.</m:t>
                      </m:r>
                    </m:oMath>
                  </m:oMathPara>
                </a14:m>
                <a:endParaRPr lang="ru-RU" dirty="0"/>
              </a:p>
            </p:txBody>
          </p:sp>
        </mc:Choice>
        <mc:Fallback>
          <p:sp>
            <p:nvSpPr>
              <p:cNvPr id="25" name="TextBox 2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302162" y="4542721"/>
                <a:ext cx="3131103" cy="646331"/>
              </a:xfrm>
              <a:prstGeom prst="rect">
                <a:avLst/>
              </a:prstGeom>
              <a:blipFill>
                <a:blip r:embed="rId6"/>
                <a:stretch>
                  <a:fillRect t="-4717" b="-8491"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6" name="TextBox 25"/>
          <p:cNvSpPr txBox="1"/>
          <p:nvPr/>
        </p:nvSpPr>
        <p:spPr>
          <a:xfrm>
            <a:off x="7755309" y="276143"/>
            <a:ext cx="199467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solidFill>
                  <a:schemeClr val="bg1">
                    <a:lumMod val="9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PAM</a:t>
            </a:r>
            <a:endParaRPr lang="ru-RU" b="1" dirty="0">
              <a:solidFill>
                <a:schemeClr val="bg1">
                  <a:lumMod val="9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27" name="TextBox 26"/>
          <p:cNvSpPr txBox="1"/>
          <p:nvPr/>
        </p:nvSpPr>
        <p:spPr>
          <a:xfrm>
            <a:off x="7900855" y="1701349"/>
            <a:ext cx="170358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solidFill>
                  <a:schemeClr val="bg1">
                    <a:lumMod val="9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TAM</a:t>
            </a:r>
            <a:endParaRPr lang="ru-RU" b="1" dirty="0">
              <a:solidFill>
                <a:schemeClr val="bg1">
                  <a:lumMod val="9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28" name="TextBox 27"/>
          <p:cNvSpPr txBox="1"/>
          <p:nvPr/>
        </p:nvSpPr>
        <p:spPr>
          <a:xfrm>
            <a:off x="8427722" y="2713514"/>
            <a:ext cx="77429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>
                <a:solidFill>
                  <a:schemeClr val="bg1">
                    <a:lumMod val="9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SAM</a:t>
            </a:r>
            <a:endParaRPr lang="ru-RU" b="1" dirty="0">
              <a:solidFill>
                <a:schemeClr val="bg1">
                  <a:lumMod val="9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29" name="TextBox 28"/>
          <p:cNvSpPr txBox="1"/>
          <p:nvPr/>
        </p:nvSpPr>
        <p:spPr>
          <a:xfrm>
            <a:off x="8454189" y="4059780"/>
            <a:ext cx="117671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SOM</a:t>
            </a:r>
            <a:endParaRPr lang="ru-RU" b="1" i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137453159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000"/>
                            </p:stCondLst>
                            <p:childTnLst>
                              <p:par>
                                <p:cTn id="14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1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1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8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1500"/>
                            </p:stCondLst>
                            <p:childTnLst>
                              <p:par>
                                <p:cTn id="2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2000"/>
                            </p:stCondLst>
                            <p:childTnLst>
                              <p:par>
                                <p:cTn id="2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2500"/>
                            </p:stCondLst>
                            <p:childTnLst>
                              <p:par>
                                <p:cTn id="3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3000"/>
                            </p:stCondLst>
                            <p:childTnLst>
                              <p:par>
                                <p:cTn id="3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3500"/>
                            </p:stCondLst>
                            <p:childTnLst>
                              <p:par>
                                <p:cTn id="3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2" fill="hold">
                            <p:stCondLst>
                              <p:cond delay="4000"/>
                            </p:stCondLst>
                            <p:childTnLst>
                              <p:par>
                                <p:cTn id="4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5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6" fill="hold">
                            <p:stCondLst>
                              <p:cond delay="4500"/>
                            </p:stCondLst>
                            <p:childTnLst>
                              <p:par>
                                <p:cTn id="4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0" fill="hold">
                            <p:stCondLst>
                              <p:cond delay="5000"/>
                            </p:stCondLst>
                            <p:childTnLst>
                              <p:par>
                                <p:cTn id="5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3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4" fill="hold">
                            <p:stCondLst>
                              <p:cond delay="5500"/>
                            </p:stCondLst>
                            <p:childTnLst>
                              <p:par>
                                <p:cTn id="5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7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8" fill="hold">
                            <p:stCondLst>
                              <p:cond delay="6000"/>
                            </p:stCondLst>
                            <p:childTnLst>
                              <p:par>
                                <p:cTn id="5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1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2" fill="hold">
                            <p:stCondLst>
                              <p:cond delay="6500"/>
                            </p:stCondLst>
                            <p:childTnLst>
                              <p:par>
                                <p:cTn id="6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5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6" fill="hold">
                            <p:stCondLst>
                              <p:cond delay="7000"/>
                            </p:stCondLst>
                            <p:childTnLst>
                              <p:par>
                                <p:cTn id="6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9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/>
      <p:bldP spid="2" grpId="0" animBg="1"/>
      <p:bldP spid="4" grpId="0"/>
      <p:bldP spid="16" grpId="0" animBg="1"/>
      <p:bldP spid="20" grpId="0"/>
      <p:bldP spid="22" grpId="0" animBg="1"/>
      <p:bldP spid="23" grpId="0"/>
      <p:bldP spid="24" grpId="0" animBg="1"/>
      <p:bldP spid="25" grpId="0"/>
      <p:bldP spid="26" grpId="0"/>
      <p:bldP spid="27" grpId="0"/>
      <p:bldP spid="28" grpId="0"/>
      <p:bldP spid="29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Прямоугольник 12"/>
          <p:cNvSpPr/>
          <p:nvPr/>
        </p:nvSpPr>
        <p:spPr>
          <a:xfrm>
            <a:off x="441234" y="313072"/>
            <a:ext cx="8296366" cy="79248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sz="3000" b="1" dirty="0">
                <a:solidFill>
                  <a:srgbClr val="1D7CA8"/>
                </a:solidFill>
                <a:latin typeface="Arial Black" panose="020B0A04020102020204" pitchFamily="34" charset="0"/>
                <a:cs typeface="Arial" panose="020B0604020202020204" pitchFamily="34" charset="0"/>
              </a:rPr>
              <a:t>Конкуренты и наши преимущества</a:t>
            </a:r>
          </a:p>
        </p:txBody>
      </p:sp>
      <p:sp>
        <p:nvSpPr>
          <p:cNvPr id="3" name="Номер слайда 2"/>
          <p:cNvSpPr>
            <a:spLocks noGrp="1"/>
          </p:cNvSpPr>
          <p:nvPr>
            <p:ph type="sldNum" sz="quarter" idx="12"/>
          </p:nvPr>
        </p:nvSpPr>
        <p:spPr/>
        <p:txBody>
          <a:bodyPr vert="horz" lIns="91440" tIns="45720" rIns="91440" bIns="45720" rtlCol="0" anchor="ctr"/>
          <a:lstStyle/>
          <a:p>
            <a:fld id="{82365940-FB3E-434A-872B-69B83B7E6D97}" type="slidenum">
              <a:rPr lang="ru-RU">
                <a:solidFill>
                  <a:srgbClr val="0070C0"/>
                </a:solidFill>
              </a:rPr>
              <a:pPr/>
              <a:t>5</a:t>
            </a:fld>
            <a:endParaRPr lang="ru-RU">
              <a:solidFill>
                <a:srgbClr val="0070C0"/>
              </a:solidFill>
            </a:endParaRPr>
          </a:p>
        </p:txBody>
      </p:sp>
      <p:graphicFrame>
        <p:nvGraphicFramePr>
          <p:cNvPr id="6" name="Таблица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751213840"/>
              </p:ext>
            </p:extLst>
          </p:nvPr>
        </p:nvGraphicFramePr>
        <p:xfrm>
          <a:off x="441234" y="1092852"/>
          <a:ext cx="11179266" cy="5461065"/>
        </p:xfrm>
        <a:graphic>
          <a:graphicData uri="http://schemas.openxmlformats.org/drawingml/2006/table">
            <a:tbl>
              <a:tblPr firstRow="1" bandRow="1">
                <a:tableStyleId>{3B4B98B0-60AC-42C2-AFA5-B58CD77FA1E5}</a:tableStyleId>
              </a:tblPr>
              <a:tblGrid>
                <a:gridCol w="3004586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925234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658736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2590710">
                  <a:extLst>
                    <a:ext uri="{9D8B030D-6E8A-4147-A177-3AD203B41FA5}">
                      <a16:colId xmlns:a16="http://schemas.microsoft.com/office/drawing/2014/main" val="4255420726"/>
                    </a:ext>
                  </a:extLst>
                </a:gridCol>
              </a:tblGrid>
              <a:tr h="906043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1200"/>
                        </a:spcBef>
                        <a:spcAft>
                          <a:spcPts val="12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800" b="1" i="0" dirty="0">
                          <a:solidFill>
                            <a:srgbClr val="0084B4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Наименование </a:t>
                      </a:r>
                    </a:p>
                  </a:txBody>
                  <a:tcPr marL="91438" marR="91438" marT="45703" marB="45703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ru-RU" sz="1800" b="1" dirty="0">
                          <a:solidFill>
                            <a:srgbClr val="00B05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«Наименование»</a:t>
                      </a:r>
                    </a:p>
                  </a:txBody>
                  <a:tcPr marL="91438" marR="91438" marT="45703" marB="45703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ru-RU" sz="1800" b="1" dirty="0">
                          <a:solidFill>
                            <a:srgbClr val="FF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КТСМ</a:t>
                      </a:r>
                    </a:p>
                  </a:txBody>
                  <a:tcPr marL="91438" marR="91438" marT="45703" marB="45703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ru-RU" sz="1800" b="1" dirty="0">
                          <a:solidFill>
                            <a:srgbClr val="FF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ПАУК</a:t>
                      </a:r>
                    </a:p>
                  </a:txBody>
                  <a:tcPr marL="91438" marR="91438" marT="45703" marB="45703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799676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1200"/>
                        </a:spcBef>
                        <a:spcAft>
                          <a:spcPts val="12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800" b="1" i="0" dirty="0">
                          <a:solidFill>
                            <a:srgbClr val="0084B4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Отношение к дефектам поверхности КП</a:t>
                      </a:r>
                    </a:p>
                  </a:txBody>
                  <a:tcPr marL="91438" marR="91438" marT="45703" marB="45703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ru-RU" sz="1800" b="1" dirty="0">
                          <a:solidFill>
                            <a:srgbClr val="00B05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+</a:t>
                      </a:r>
                    </a:p>
                  </a:txBody>
                  <a:tcPr marL="91438" marR="91438" marT="45703" marB="45703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ru-RU" sz="1800" b="1" dirty="0">
                          <a:solidFill>
                            <a:srgbClr val="FF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+</a:t>
                      </a:r>
                    </a:p>
                  </a:txBody>
                  <a:tcPr marL="91438" marR="91438" marT="45703" marB="45703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ru-RU" sz="1800" b="1" dirty="0">
                          <a:solidFill>
                            <a:srgbClr val="FF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+</a:t>
                      </a:r>
                    </a:p>
                  </a:txBody>
                  <a:tcPr marL="91438" marR="91438" marT="45703" marB="45703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612764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1200"/>
                        </a:spcBef>
                        <a:spcAft>
                          <a:spcPts val="12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800" b="1" i="0" dirty="0">
                          <a:solidFill>
                            <a:srgbClr val="0084B4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Потребляема</a:t>
                      </a:r>
                      <a:r>
                        <a:rPr lang="ru-RU" sz="1800" b="1" i="0" baseline="0" dirty="0">
                          <a:solidFill>
                            <a:srgbClr val="0084B4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я мощность, Вт </a:t>
                      </a:r>
                      <a:endParaRPr lang="ru-RU" sz="1800" b="1" i="0" dirty="0">
                        <a:solidFill>
                          <a:srgbClr val="0084B4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1438" marR="91438" marT="45703" marB="45703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ru-RU" sz="1800" b="1" dirty="0">
                          <a:solidFill>
                            <a:srgbClr val="00B05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</a:t>
                      </a:r>
                    </a:p>
                  </a:txBody>
                  <a:tcPr marL="91438" marR="91438" marT="45703" marB="45703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ru-RU" sz="1800" b="1" dirty="0">
                          <a:solidFill>
                            <a:srgbClr val="FF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До 750 </a:t>
                      </a:r>
                    </a:p>
                  </a:txBody>
                  <a:tcPr marL="91438" marR="91438" marT="45703" marB="45703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ru-RU" sz="1800" b="1" dirty="0">
                          <a:solidFill>
                            <a:srgbClr val="FF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800</a:t>
                      </a:r>
                    </a:p>
                  </a:txBody>
                  <a:tcPr marL="91438" marR="91438" marT="45703" marB="45703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326555486"/>
                  </a:ext>
                </a:extLst>
              </a:tr>
              <a:tr h="511426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1200"/>
                        </a:spcBef>
                        <a:spcAft>
                          <a:spcPts val="12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800" b="1" i="0" dirty="0">
                          <a:solidFill>
                            <a:srgbClr val="0084B4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Скорость км</a:t>
                      </a:r>
                      <a:r>
                        <a:rPr lang="en-US" sz="1800" b="1" i="0" dirty="0">
                          <a:solidFill>
                            <a:srgbClr val="0084B4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/</a:t>
                      </a:r>
                      <a:r>
                        <a:rPr lang="ru-RU" sz="1800" b="1" i="0" dirty="0">
                          <a:solidFill>
                            <a:srgbClr val="0084B4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ч</a:t>
                      </a:r>
                    </a:p>
                  </a:txBody>
                  <a:tcPr marL="91438" marR="91438" marT="45703" marB="45703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ru-RU" sz="1800" b="1" dirty="0">
                          <a:solidFill>
                            <a:srgbClr val="00B05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Более</a:t>
                      </a:r>
                      <a:r>
                        <a:rPr lang="ru-RU" sz="1800" b="1" baseline="0" dirty="0">
                          <a:solidFill>
                            <a:srgbClr val="00B05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30</a:t>
                      </a:r>
                      <a:endParaRPr lang="ru-RU" sz="1800" b="1" dirty="0">
                        <a:solidFill>
                          <a:srgbClr val="00B050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1438" marR="91438" marT="45703" marB="45703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800" b="1" dirty="0">
                          <a:solidFill>
                            <a:srgbClr val="FF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5-150</a:t>
                      </a:r>
                    </a:p>
                  </a:txBody>
                  <a:tcPr marL="91438" marR="91438" marT="45703" marB="45703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800" b="1" dirty="0">
                          <a:solidFill>
                            <a:srgbClr val="FF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До</a:t>
                      </a:r>
                      <a:r>
                        <a:rPr lang="ru-RU" sz="1800" b="1" baseline="0" dirty="0">
                          <a:solidFill>
                            <a:srgbClr val="FF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30</a:t>
                      </a:r>
                      <a:endParaRPr lang="ru-RU" sz="1800" b="1" dirty="0">
                        <a:solidFill>
                          <a:srgbClr val="FF0000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1438" marR="91438" marT="45703" marB="45703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623430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1200"/>
                        </a:spcBef>
                        <a:spcAft>
                          <a:spcPts val="12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800" b="1" i="0" dirty="0">
                          <a:solidFill>
                            <a:srgbClr val="0084B4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Влияние солнечного света</a:t>
                      </a:r>
                      <a:r>
                        <a:rPr lang="en-US" sz="1800" b="1" i="0" dirty="0">
                          <a:solidFill>
                            <a:srgbClr val="0084B4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/</a:t>
                      </a:r>
                      <a:r>
                        <a:rPr lang="en-US" sz="1800" b="1" i="0" baseline="0" dirty="0">
                          <a:solidFill>
                            <a:srgbClr val="0084B4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ru-RU" sz="1800" b="1" i="0" baseline="0" dirty="0" err="1">
                          <a:solidFill>
                            <a:srgbClr val="0084B4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затемнённость</a:t>
                      </a:r>
                      <a:r>
                        <a:rPr lang="ru-RU" sz="1800" b="1" i="0" baseline="0" dirty="0">
                          <a:solidFill>
                            <a:srgbClr val="0084B4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снегом</a:t>
                      </a:r>
                      <a:endParaRPr lang="ru-RU" sz="1800" b="1" i="0" dirty="0">
                        <a:solidFill>
                          <a:srgbClr val="0084B4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1438" marR="91438" marT="45703" marB="45703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ru-RU" sz="1800" b="1" dirty="0">
                          <a:solidFill>
                            <a:srgbClr val="00B05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-</a:t>
                      </a:r>
                    </a:p>
                  </a:txBody>
                  <a:tcPr marL="91438" marR="91438" marT="45703" marB="45703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800" b="1" dirty="0">
                          <a:solidFill>
                            <a:srgbClr val="FF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+</a:t>
                      </a:r>
                    </a:p>
                  </a:txBody>
                  <a:tcPr marL="91438" marR="91438" marT="45703" marB="45703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800" b="1" dirty="0">
                          <a:solidFill>
                            <a:srgbClr val="FF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+</a:t>
                      </a:r>
                    </a:p>
                  </a:txBody>
                  <a:tcPr marL="91438" marR="91438" marT="45703" marB="45703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437122107"/>
                  </a:ext>
                </a:extLst>
              </a:tr>
              <a:tr h="619661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1200"/>
                        </a:spcBef>
                        <a:spcAft>
                          <a:spcPts val="12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800" b="1" i="0" dirty="0">
                          <a:solidFill>
                            <a:srgbClr val="0084B4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Счет осей в</a:t>
                      </a:r>
                      <a:r>
                        <a:rPr lang="ru-RU" sz="1800" b="1" i="0" baseline="0" dirty="0">
                          <a:solidFill>
                            <a:srgbClr val="0084B4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вагоне</a:t>
                      </a:r>
                      <a:endParaRPr lang="ru-RU" sz="1800" b="1" i="0" dirty="0">
                        <a:solidFill>
                          <a:srgbClr val="0084B4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1438" marR="91438" marT="45703" marB="45703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ru-RU" sz="1800" b="1" dirty="0">
                          <a:solidFill>
                            <a:srgbClr val="00B05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неограниченный</a:t>
                      </a:r>
                    </a:p>
                  </a:txBody>
                  <a:tcPr marL="91438" marR="91438" marT="45703" marB="45703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800" b="1" dirty="0">
                          <a:solidFill>
                            <a:srgbClr val="FF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Есть</a:t>
                      </a:r>
                      <a:r>
                        <a:rPr lang="ru-RU" sz="1800" b="1" baseline="0" dirty="0">
                          <a:solidFill>
                            <a:srgbClr val="FF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сбои </a:t>
                      </a:r>
                      <a:endParaRPr lang="ru-RU" sz="1800" b="1" dirty="0">
                        <a:solidFill>
                          <a:srgbClr val="FF0000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1438" marR="91438" marT="45703" marB="45703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400" b="1" dirty="0">
                        <a:solidFill>
                          <a:srgbClr val="FF0000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1438" marR="91438" marT="45703" marB="45703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402194279"/>
                  </a:ext>
                </a:extLst>
              </a:tr>
              <a:tr h="503421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1200"/>
                        </a:spcBef>
                        <a:spcAft>
                          <a:spcPts val="12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800" b="1" i="0" dirty="0">
                          <a:solidFill>
                            <a:srgbClr val="0084B4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Стоимость (ср.)</a:t>
                      </a:r>
                    </a:p>
                  </a:txBody>
                  <a:tcPr marL="91438" marR="91438" marT="45703" marB="45703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ru-RU" sz="1800" b="1" dirty="0">
                          <a:solidFill>
                            <a:srgbClr val="00B05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20</a:t>
                      </a:r>
                      <a:r>
                        <a:rPr lang="ru-RU" sz="1800" b="1" baseline="0" dirty="0">
                          <a:solidFill>
                            <a:srgbClr val="00B05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ru-RU" sz="1800" b="1" baseline="0" dirty="0" err="1">
                          <a:solidFill>
                            <a:srgbClr val="00B05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тыс.руб</a:t>
                      </a:r>
                      <a:r>
                        <a:rPr lang="ru-RU" sz="1800" b="1" baseline="0" dirty="0">
                          <a:solidFill>
                            <a:srgbClr val="00B05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endParaRPr lang="ru-RU" sz="1800" b="1" dirty="0">
                        <a:solidFill>
                          <a:srgbClr val="00B050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1438" marR="91438" marT="45703" marB="45703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ru-RU" sz="1800" b="1" dirty="0">
                          <a:solidFill>
                            <a:srgbClr val="FF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?</a:t>
                      </a:r>
                    </a:p>
                  </a:txBody>
                  <a:tcPr marL="91438" marR="91438" marT="45703" marB="45703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ru-RU" sz="1800" b="1" dirty="0">
                          <a:solidFill>
                            <a:srgbClr val="FF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?</a:t>
                      </a:r>
                    </a:p>
                  </a:txBody>
                  <a:tcPr marL="91438" marR="91438" marT="45703" marB="45703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566426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1200"/>
                        </a:spcBef>
                        <a:spcAft>
                          <a:spcPts val="12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800" b="1" i="0" dirty="0">
                          <a:solidFill>
                            <a:srgbClr val="0084B4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Страна-производитель</a:t>
                      </a:r>
                    </a:p>
                  </a:txBody>
                  <a:tcPr marL="91438" marR="91438" marT="45703" marB="45703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ru-RU" sz="1800" b="1" dirty="0">
                          <a:solidFill>
                            <a:srgbClr val="00B05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Россия</a:t>
                      </a:r>
                    </a:p>
                  </a:txBody>
                  <a:tcPr marL="91438" marR="91438" marT="45703" marB="45703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ru-RU" sz="1800" b="1" dirty="0">
                          <a:solidFill>
                            <a:srgbClr val="FF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Россия</a:t>
                      </a:r>
                    </a:p>
                  </a:txBody>
                  <a:tcPr marL="91438" marR="91438" marT="45703" marB="45703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ru-RU" sz="1800" b="1" dirty="0">
                          <a:solidFill>
                            <a:srgbClr val="FF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Россия</a:t>
                      </a:r>
                    </a:p>
                  </a:txBody>
                  <a:tcPr marL="91438" marR="91438" marT="45703" marB="45703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5727103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1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1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Прямоугольник 12"/>
          <p:cNvSpPr/>
          <p:nvPr/>
        </p:nvSpPr>
        <p:spPr>
          <a:xfrm>
            <a:off x="442913" y="114694"/>
            <a:ext cx="7946344" cy="79248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sz="3000" b="1" dirty="0">
                <a:solidFill>
                  <a:srgbClr val="1D7CA8"/>
                </a:solidFill>
                <a:latin typeface="Arial Black" panose="020B0A04020102020204" pitchFamily="34" charset="0"/>
                <a:cs typeface="Arial" panose="020B0604020202020204" pitchFamily="34" charset="0"/>
              </a:rPr>
              <a:t>Бизнес-модель «</a:t>
            </a:r>
            <a:r>
              <a:rPr lang="en-US" sz="3000" b="1" dirty="0">
                <a:solidFill>
                  <a:srgbClr val="1D7CA8"/>
                </a:solidFill>
                <a:latin typeface="Arial Black" panose="020B0A04020102020204" pitchFamily="34" charset="0"/>
                <a:cs typeface="Arial" panose="020B0604020202020204" pitchFamily="34" charset="0"/>
              </a:rPr>
              <a:t>Lean canvas</a:t>
            </a:r>
            <a:r>
              <a:rPr lang="ru-RU" sz="3000" b="1" dirty="0">
                <a:solidFill>
                  <a:srgbClr val="1D7CA8"/>
                </a:solidFill>
                <a:latin typeface="Arial Black" panose="020B0A04020102020204" pitchFamily="34" charset="0"/>
                <a:cs typeface="Arial" panose="020B0604020202020204" pitchFamily="34" charset="0"/>
              </a:rPr>
              <a:t>»</a:t>
            </a:r>
          </a:p>
        </p:txBody>
      </p:sp>
      <p:sp>
        <p:nvSpPr>
          <p:cNvPr id="3" name="Номер слайда 2"/>
          <p:cNvSpPr>
            <a:spLocks noGrp="1"/>
          </p:cNvSpPr>
          <p:nvPr>
            <p:ph type="sldNum" sz="quarter" idx="12"/>
          </p:nvPr>
        </p:nvSpPr>
        <p:spPr/>
        <p:txBody>
          <a:bodyPr vert="horz" lIns="91440" tIns="45720" rIns="91440" bIns="45720" rtlCol="0" anchor="ctr"/>
          <a:lstStyle/>
          <a:p>
            <a:fld id="{82365940-FB3E-434A-872B-69B83B7E6D97}" type="slidenum">
              <a:rPr lang="ru-RU">
                <a:solidFill>
                  <a:srgbClr val="1D7CA8"/>
                </a:solidFill>
              </a:rPr>
              <a:pPr/>
              <a:t>6</a:t>
            </a:fld>
            <a:endParaRPr lang="ru-RU">
              <a:solidFill>
                <a:srgbClr val="1D7CA8"/>
              </a:solidFill>
            </a:endParaRPr>
          </a:p>
        </p:txBody>
      </p:sp>
      <p:graphicFrame>
        <p:nvGraphicFramePr>
          <p:cNvPr id="2" name="Таблица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614939765"/>
              </p:ext>
            </p:extLst>
          </p:nvPr>
        </p:nvGraphicFramePr>
        <p:xfrm>
          <a:off x="254000" y="821802"/>
          <a:ext cx="11645899" cy="5731398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699209">
                  <a:extLst>
                    <a:ext uri="{9D8B030D-6E8A-4147-A177-3AD203B41FA5}">
                      <a16:colId xmlns:a16="http://schemas.microsoft.com/office/drawing/2014/main" val="771737394"/>
                    </a:ext>
                  </a:extLst>
                </a:gridCol>
                <a:gridCol w="2706425">
                  <a:extLst>
                    <a:ext uri="{9D8B030D-6E8A-4147-A177-3AD203B41FA5}">
                      <a16:colId xmlns:a16="http://schemas.microsoft.com/office/drawing/2014/main" val="1622866434"/>
                    </a:ext>
                  </a:extLst>
                </a:gridCol>
                <a:gridCol w="3145930">
                  <a:extLst>
                    <a:ext uri="{9D8B030D-6E8A-4147-A177-3AD203B41FA5}">
                      <a16:colId xmlns:a16="http://schemas.microsoft.com/office/drawing/2014/main" val="318192799"/>
                    </a:ext>
                  </a:extLst>
                </a:gridCol>
                <a:gridCol w="2313184">
                  <a:extLst>
                    <a:ext uri="{9D8B030D-6E8A-4147-A177-3AD203B41FA5}">
                      <a16:colId xmlns:a16="http://schemas.microsoft.com/office/drawing/2014/main" val="1924433797"/>
                    </a:ext>
                  </a:extLst>
                </a:gridCol>
                <a:gridCol w="1781151">
                  <a:extLst>
                    <a:ext uri="{9D8B030D-6E8A-4147-A177-3AD203B41FA5}">
                      <a16:colId xmlns:a16="http://schemas.microsoft.com/office/drawing/2014/main" val="2367283017"/>
                    </a:ext>
                  </a:extLst>
                </a:gridCol>
              </a:tblGrid>
              <a:tr h="1039601">
                <a:tc rowSpan="3">
                  <a:txBody>
                    <a:bodyPr/>
                    <a:lstStyle/>
                    <a:p>
                      <a:pPr algn="l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solidFill>
                            <a:srgbClr val="1D7CA8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</a:t>
                      </a:r>
                      <a:r>
                        <a:rPr lang="ru-RU" sz="1400" b="1" kern="1200" dirty="0">
                          <a:solidFill>
                            <a:srgbClr val="1D7CA8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. Проблема и существующие альтернативы </a:t>
                      </a:r>
                    </a:p>
                    <a:p>
                      <a:pPr algn="l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 b="0" dirty="0">
                          <a:solidFill>
                            <a:srgbClr val="1D7CA8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Плохо контролируются ползуны, отсутствие системы специализирован-ной</a:t>
                      </a:r>
                      <a:r>
                        <a:rPr lang="ru-RU" sz="1400" b="0" baseline="0" dirty="0">
                          <a:solidFill>
                            <a:srgbClr val="1D7CA8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на дефектах поверхности катания.</a:t>
                      </a:r>
                    </a:p>
                    <a:p>
                      <a:pPr algn="l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ru-RU" sz="1400" b="0" baseline="0" dirty="0">
                        <a:solidFill>
                          <a:srgbClr val="1D7CA8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  <a:p>
                      <a:pPr algn="l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 b="0" baseline="0" dirty="0">
                          <a:solidFill>
                            <a:srgbClr val="1D7CA8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На ВСЖД  только КТСМ</a:t>
                      </a:r>
                      <a:endParaRPr lang="ru-RU" sz="1400" b="0" dirty="0">
                        <a:solidFill>
                          <a:srgbClr val="1D7CA8"/>
                        </a:solidFill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55424" marR="55424" marT="27712" marB="27712">
                    <a:lnL w="635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 b="1" kern="1200" dirty="0">
                          <a:solidFill>
                            <a:srgbClr val="1D7CA8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4. Решение</a:t>
                      </a:r>
                    </a:p>
                    <a:p>
                      <a:pPr algn="l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 b="0" dirty="0">
                          <a:solidFill>
                            <a:srgbClr val="1D7CA8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Разработка,</a:t>
                      </a:r>
                    </a:p>
                    <a:p>
                      <a:pPr algn="l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 b="0" dirty="0">
                          <a:solidFill>
                            <a:srgbClr val="1D7CA8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Внедрение,</a:t>
                      </a:r>
                      <a:r>
                        <a:rPr lang="ru-RU" sz="1400" b="0" baseline="0" dirty="0">
                          <a:solidFill>
                            <a:srgbClr val="1D7CA8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 </a:t>
                      </a:r>
                    </a:p>
                    <a:p>
                      <a:pPr algn="l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 b="0" baseline="0" dirty="0">
                          <a:solidFill>
                            <a:srgbClr val="1D7CA8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Создание базы данных</a:t>
                      </a:r>
                    </a:p>
                  </a:txBody>
                  <a:tcPr marL="55424" marR="55424" marT="27712" marB="27712">
                    <a:lnL w="635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 rowSpan="3">
                  <a:txBody>
                    <a:bodyPr/>
                    <a:lstStyle/>
                    <a:p>
                      <a:pPr algn="l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 b="1" kern="1200" dirty="0">
                          <a:solidFill>
                            <a:srgbClr val="1D7CA8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3. Ценностные предложения</a:t>
                      </a:r>
                    </a:p>
                    <a:p>
                      <a:pPr algn="l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 b="0" dirty="0">
                          <a:solidFill>
                            <a:srgbClr val="1D7CA8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При</a:t>
                      </a:r>
                      <a:r>
                        <a:rPr lang="ru-RU" sz="1600" b="0" baseline="0" dirty="0">
                          <a:solidFill>
                            <a:srgbClr val="1D7CA8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введении системы мы предлагаем  </a:t>
                      </a:r>
                      <a:r>
                        <a:rPr lang="ru-RU" sz="1600" b="0" dirty="0">
                          <a:solidFill>
                            <a:srgbClr val="1D7CA8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статистику, метрику возможность РЖД понять причину.</a:t>
                      </a:r>
                    </a:p>
                    <a:p>
                      <a:pPr algn="l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solidFill>
                            <a:srgbClr val="1D7CA8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 </a:t>
                      </a:r>
                    </a:p>
                    <a:p>
                      <a:pPr algn="l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solidFill>
                            <a:srgbClr val="1D7CA8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Характеристики</a:t>
                      </a:r>
                    </a:p>
                    <a:p>
                      <a:pPr algn="l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 b="0" dirty="0">
                          <a:solidFill>
                            <a:srgbClr val="1D7CA8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Новизна</a:t>
                      </a:r>
                    </a:p>
                    <a:p>
                      <a:pPr algn="l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 b="0" dirty="0">
                          <a:solidFill>
                            <a:srgbClr val="1D7CA8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Использование современных технологий</a:t>
                      </a:r>
                    </a:p>
                    <a:p>
                      <a:pPr algn="l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 b="0" dirty="0">
                          <a:solidFill>
                            <a:srgbClr val="1D7CA8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Нейронные сети</a:t>
                      </a:r>
                      <a:r>
                        <a:rPr lang="en-US" sz="1600" b="0" dirty="0">
                          <a:solidFill>
                            <a:srgbClr val="1D7CA8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AI</a:t>
                      </a:r>
                      <a:endParaRPr lang="ru-RU" sz="1600" b="0" dirty="0">
                        <a:solidFill>
                          <a:srgbClr val="1D7CA8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  <a:p>
                      <a:pPr algn="l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 b="0" dirty="0">
                          <a:solidFill>
                            <a:srgbClr val="1D7CA8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Цена ниже </a:t>
                      </a:r>
                      <a:r>
                        <a:rPr lang="ru-RU" sz="1600" b="0" dirty="0" err="1">
                          <a:solidFill>
                            <a:srgbClr val="1D7CA8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ср.рын</a:t>
                      </a:r>
                      <a:r>
                        <a:rPr lang="ru-RU" sz="1600" b="0" dirty="0">
                          <a:solidFill>
                            <a:srgbClr val="1D7CA8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.</a:t>
                      </a:r>
                    </a:p>
                  </a:txBody>
                  <a:tcPr marL="55424" marR="55424" marT="27712" marB="27712">
                    <a:lnL w="635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l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 b="1" kern="1200" dirty="0">
                          <a:solidFill>
                            <a:srgbClr val="1D7CA8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9. Скрытое преимущество</a:t>
                      </a:r>
                    </a:p>
                    <a:p>
                      <a:pPr algn="l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 b="0" dirty="0">
                          <a:solidFill>
                            <a:srgbClr val="1D7CA8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Выявление скрытых закономерностей;</a:t>
                      </a:r>
                    </a:p>
                    <a:p>
                      <a:pPr algn="l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 b="0" dirty="0">
                          <a:solidFill>
                            <a:srgbClr val="1D7CA8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Работа через </a:t>
                      </a:r>
                      <a:r>
                        <a:rPr lang="en-US" sz="1400" b="0" dirty="0">
                          <a:solidFill>
                            <a:srgbClr val="1D7CA8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GSM</a:t>
                      </a:r>
                      <a:r>
                        <a:rPr lang="ru-RU" sz="1400" b="0" dirty="0">
                          <a:solidFill>
                            <a:srgbClr val="1D7CA8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,сигнал</a:t>
                      </a:r>
                      <a:r>
                        <a:rPr lang="ru-RU" sz="1400" b="0" baseline="0" dirty="0">
                          <a:solidFill>
                            <a:srgbClr val="1D7CA8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 передается сразу на сервер.</a:t>
                      </a:r>
                      <a:endParaRPr lang="ru-RU" sz="1400" b="0" dirty="0">
                        <a:solidFill>
                          <a:srgbClr val="1D7CA8"/>
                        </a:solidFill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55424" marR="55424" marT="27712" marB="27712">
                    <a:lnL w="635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 rowSpan="3">
                  <a:txBody>
                    <a:bodyPr/>
                    <a:lstStyle/>
                    <a:p>
                      <a:pPr marL="342900" indent="-342900" algn="l">
                        <a:lnSpc>
                          <a:spcPct val="107000"/>
                        </a:lnSpc>
                        <a:spcAft>
                          <a:spcPts val="0"/>
                        </a:spcAft>
                        <a:buAutoNum type="arabicPeriod"/>
                      </a:pPr>
                      <a:r>
                        <a:rPr lang="ru-RU" sz="1600" b="1" kern="1200" dirty="0">
                          <a:solidFill>
                            <a:srgbClr val="1D7CA8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Сегменты клиентов</a:t>
                      </a:r>
                    </a:p>
                    <a:p>
                      <a:pPr algn="l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 b="0" dirty="0">
                          <a:solidFill>
                            <a:srgbClr val="1D7CA8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 ОАО</a:t>
                      </a:r>
                      <a:r>
                        <a:rPr lang="ru-RU" sz="1600" b="0" baseline="0" dirty="0">
                          <a:solidFill>
                            <a:srgbClr val="1D7CA8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 «РЖД»</a:t>
                      </a:r>
                    </a:p>
                  </a:txBody>
                  <a:tcPr marL="55424" marR="55424" marT="27712" marB="27712">
                    <a:lnL w="635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141975293"/>
                  </a:ext>
                </a:extLst>
              </a:tr>
              <a:tr h="730025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pPr algn="l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 b="1" kern="1200" dirty="0">
                          <a:solidFill>
                            <a:srgbClr val="1D7CA8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8. Ключевые ресурсы</a:t>
                      </a:r>
                    </a:p>
                    <a:p>
                      <a:pPr algn="l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solidFill>
                            <a:srgbClr val="1D7CA8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Физические</a:t>
                      </a:r>
                    </a:p>
                    <a:p>
                      <a:pPr algn="l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solidFill>
                            <a:srgbClr val="1D7CA8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Интеллектуальные</a:t>
                      </a:r>
                    </a:p>
                    <a:p>
                      <a:pPr algn="l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solidFill>
                            <a:srgbClr val="1D7CA8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Человеческие (трудовые)</a:t>
                      </a:r>
                      <a:r>
                        <a:rPr lang="ru-RU" sz="1600" baseline="0" dirty="0">
                          <a:solidFill>
                            <a:srgbClr val="1D7CA8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endParaRPr lang="ru-RU" sz="1600" dirty="0">
                        <a:solidFill>
                          <a:srgbClr val="1D7CA8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  <a:p>
                      <a:pPr algn="l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solidFill>
                            <a:srgbClr val="1D7CA8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Финансовые</a:t>
                      </a:r>
                    </a:p>
                    <a:p>
                      <a:pPr algn="l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solidFill>
                            <a:srgbClr val="1D7CA8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Материальные (МК, БП)</a:t>
                      </a:r>
                    </a:p>
                  </a:txBody>
                  <a:tcPr marL="55424" marR="55424" marT="27712" marB="27712">
                    <a:lnL w="635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69381429"/>
                  </a:ext>
                </a:extLst>
              </a:tr>
              <a:tr h="2153551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algn="l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ru-RU" sz="1200" dirty="0">
                        <a:solidFill>
                          <a:srgbClr val="1D7CA8"/>
                        </a:solidFill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55424" marR="55424" marT="27712" marB="27712">
                    <a:lnL w="635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800" b="1" dirty="0">
                          <a:solidFill>
                            <a:srgbClr val="1D7CA8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5. Каналы</a:t>
                      </a:r>
                    </a:p>
                    <a:p>
                      <a:pPr algn="l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ru-RU" sz="1800" b="1" dirty="0">
                        <a:solidFill>
                          <a:srgbClr val="1D7CA8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  <a:p>
                      <a:pPr algn="l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800" dirty="0">
                          <a:solidFill>
                            <a:srgbClr val="1D7CA8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Прямой</a:t>
                      </a:r>
                      <a:r>
                        <a:rPr lang="ru-RU" sz="1800" baseline="0" dirty="0">
                          <a:solidFill>
                            <a:srgbClr val="1D7CA8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контакт с предприятием;</a:t>
                      </a:r>
                    </a:p>
                    <a:p>
                      <a:pPr algn="l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800" dirty="0">
                          <a:solidFill>
                            <a:srgbClr val="1D7CA8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Выставки;</a:t>
                      </a:r>
                    </a:p>
                    <a:p>
                      <a:pPr algn="l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800" dirty="0">
                          <a:solidFill>
                            <a:srgbClr val="1D7CA8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Форумы.</a:t>
                      </a:r>
                    </a:p>
                    <a:p>
                      <a:pPr algn="l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ru-RU" sz="1200" dirty="0">
                        <a:solidFill>
                          <a:srgbClr val="1D7CA8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55424" marR="55424" marT="27712" marB="27712">
                    <a:lnL w="635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6026749"/>
                  </a:ext>
                </a:extLst>
              </a:tr>
              <a:tr h="1808221">
                <a:tc gridSpan="2">
                  <a:txBody>
                    <a:bodyPr/>
                    <a:lstStyle/>
                    <a:p>
                      <a:pPr algn="l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2400" b="1" kern="1200" dirty="0">
                          <a:solidFill>
                            <a:srgbClr val="1D7CA8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7. Структура издержек</a:t>
                      </a:r>
                    </a:p>
                    <a:p>
                      <a:pPr algn="l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2400" dirty="0">
                          <a:solidFill>
                            <a:srgbClr val="1D7CA8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Производство;</a:t>
                      </a:r>
                    </a:p>
                    <a:p>
                      <a:pPr algn="l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2400" dirty="0">
                          <a:solidFill>
                            <a:srgbClr val="1D7CA8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Сертификация.</a:t>
                      </a:r>
                    </a:p>
                  </a:txBody>
                  <a:tcPr marL="55424" marR="55424" marT="27712" marB="27712">
                    <a:lnL w="635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pPr algn="l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2400" b="1" kern="1200" dirty="0">
                          <a:solidFill>
                            <a:srgbClr val="1D7CA8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6. Потоки доходов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2400" dirty="0" err="1">
                          <a:solidFill>
                            <a:srgbClr val="1D7CA8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Грантовая</a:t>
                      </a:r>
                      <a:r>
                        <a:rPr lang="ru-RU" sz="2400" baseline="0" dirty="0">
                          <a:solidFill>
                            <a:srgbClr val="1D7CA8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ru-RU" sz="2400" dirty="0">
                          <a:solidFill>
                            <a:srgbClr val="1D7CA8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поддержка,</a:t>
                      </a:r>
                      <a:r>
                        <a:rPr lang="ru-RU" sz="2400" baseline="0" dirty="0">
                          <a:solidFill>
                            <a:srgbClr val="1D7CA8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продажи продукта.</a:t>
                      </a:r>
                      <a:endParaRPr lang="ru-RU" sz="2400" dirty="0">
                        <a:solidFill>
                          <a:srgbClr val="FF0000"/>
                        </a:solidFill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55424" marR="55424" marT="27712" marB="27712">
                    <a:lnL w="635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73248768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32316986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1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1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Прямоугольник 12"/>
          <p:cNvSpPr/>
          <p:nvPr/>
        </p:nvSpPr>
        <p:spPr>
          <a:xfrm>
            <a:off x="442913" y="363639"/>
            <a:ext cx="4959366" cy="79248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sz="3000" b="1" dirty="0">
                <a:solidFill>
                  <a:srgbClr val="1D7CA8"/>
                </a:solidFill>
                <a:latin typeface="Arial Black" panose="020B0A04020102020204" pitchFamily="34" charset="0"/>
                <a:cs typeface="Arial" panose="020B0604020202020204" pitchFamily="34" charset="0"/>
              </a:rPr>
              <a:t>Текущие результаты</a:t>
            </a:r>
          </a:p>
        </p:txBody>
      </p:sp>
      <p:sp>
        <p:nvSpPr>
          <p:cNvPr id="3" name="Номер слайда 2"/>
          <p:cNvSpPr>
            <a:spLocks noGrp="1"/>
          </p:cNvSpPr>
          <p:nvPr>
            <p:ph type="sldNum" sz="quarter" idx="12"/>
          </p:nvPr>
        </p:nvSpPr>
        <p:spPr/>
        <p:txBody>
          <a:bodyPr vert="horz" lIns="91440" tIns="45720" rIns="91440" bIns="45720" rtlCol="0" anchor="ctr"/>
          <a:lstStyle/>
          <a:p>
            <a:fld id="{82365940-FB3E-434A-872B-69B83B7E6D97}" type="slidenum">
              <a:rPr lang="ru-RU">
                <a:solidFill>
                  <a:srgbClr val="1D7CA8"/>
                </a:solidFill>
              </a:rPr>
              <a:pPr/>
              <a:t>7</a:t>
            </a:fld>
            <a:endParaRPr lang="ru-RU">
              <a:solidFill>
                <a:srgbClr val="1D7CA8"/>
              </a:solidFill>
            </a:endParaRPr>
          </a:p>
        </p:txBody>
      </p:sp>
      <p:sp>
        <p:nvSpPr>
          <p:cNvPr id="7" name="Объект 2">
            <a:extLst>
              <a:ext uri="{FF2B5EF4-FFF2-40B4-BE49-F238E27FC236}">
                <a16:creationId xmlns:a16="http://schemas.microsoft.com/office/drawing/2014/main" id="{02F12A56-07F4-E94A-BCF3-B2B0046C09BE}"/>
              </a:ext>
            </a:extLst>
          </p:cNvPr>
          <p:cNvSpPr txBox="1">
            <a:spLocks/>
          </p:cNvSpPr>
          <p:nvPr/>
        </p:nvSpPr>
        <p:spPr>
          <a:xfrm>
            <a:off x="442914" y="1397839"/>
            <a:ext cx="10992002" cy="2230264"/>
          </a:xfrm>
          <a:prstGeom prst="rect">
            <a:avLst/>
          </a:prstGeom>
          <a:ln>
            <a:noFill/>
          </a:ln>
        </p:spPr>
        <p:txBody>
          <a:bodyPr lIns="68580" tIns="34290" rIns="68580" bIns="34290">
            <a:no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353137" lvl="2" indent="-342900">
              <a:spcBef>
                <a:spcPts val="600"/>
              </a:spcBef>
              <a:spcAft>
                <a:spcPts val="600"/>
              </a:spcAft>
              <a:buClr>
                <a:srgbClr val="0084B4"/>
              </a:buClr>
              <a:buSzPct val="100000"/>
            </a:pPr>
            <a:r>
              <a:rPr lang="ru-RU" sz="2200" i="1" dirty="0">
                <a:solidFill>
                  <a:srgbClr val="1D7CA8"/>
                </a:solidFill>
                <a:latin typeface="Arial" panose="020B0604020202020204" pitchFamily="34" charset="0"/>
                <a:ea typeface="Tahoma" panose="020B0604030504040204" pitchFamily="34" charset="0"/>
                <a:cs typeface="Arial" panose="020B0604020202020204" pitchFamily="34" charset="0"/>
                <a:sym typeface="Calibri"/>
              </a:rPr>
              <a:t>Разработана идея и концепция,</a:t>
            </a:r>
          </a:p>
          <a:p>
            <a:pPr marL="353137" lvl="2" indent="-342900">
              <a:spcBef>
                <a:spcPts val="600"/>
              </a:spcBef>
              <a:spcAft>
                <a:spcPts val="600"/>
              </a:spcAft>
              <a:buClr>
                <a:srgbClr val="0084B4"/>
              </a:buClr>
              <a:buSzPct val="100000"/>
            </a:pPr>
            <a:r>
              <a:rPr lang="ru-RU" sz="2200" i="1" dirty="0">
                <a:solidFill>
                  <a:srgbClr val="1D7CA8"/>
                </a:solidFill>
                <a:latin typeface="Arial" panose="020B0604020202020204" pitchFamily="34" charset="0"/>
                <a:ea typeface="Tahoma" panose="020B0604030504040204" pitchFamily="34" charset="0"/>
                <a:cs typeface="Arial" panose="020B0604020202020204" pitchFamily="34" charset="0"/>
                <a:sym typeface="Calibri"/>
              </a:rPr>
              <a:t>Изучен процесс работы со звуковыми файлами и их </a:t>
            </a:r>
            <a:r>
              <a:rPr lang="ru-RU" sz="2200" i="1" dirty="0" err="1">
                <a:solidFill>
                  <a:srgbClr val="1D7CA8"/>
                </a:solidFill>
                <a:latin typeface="Arial" panose="020B0604020202020204" pitchFamily="34" charset="0"/>
                <a:ea typeface="Tahoma" panose="020B0604030504040204" pitchFamily="34" charset="0"/>
                <a:cs typeface="Arial" panose="020B0604020202020204" pitchFamily="34" charset="0"/>
                <a:sym typeface="Calibri"/>
              </a:rPr>
              <a:t>спектограммами</a:t>
            </a:r>
            <a:r>
              <a:rPr lang="ru-RU" sz="2200" i="1" dirty="0">
                <a:solidFill>
                  <a:srgbClr val="1D7CA8"/>
                </a:solidFill>
                <a:latin typeface="Arial" panose="020B0604020202020204" pitchFamily="34" charset="0"/>
                <a:ea typeface="Tahoma" panose="020B0604030504040204" pitchFamily="34" charset="0"/>
                <a:cs typeface="Arial" panose="020B0604020202020204" pitchFamily="34" charset="0"/>
                <a:sym typeface="Calibri"/>
              </a:rPr>
              <a:t>,</a:t>
            </a:r>
          </a:p>
          <a:p>
            <a:pPr marL="353137" lvl="2" indent="-342900">
              <a:spcBef>
                <a:spcPts val="600"/>
              </a:spcBef>
              <a:spcAft>
                <a:spcPts val="600"/>
              </a:spcAft>
              <a:buClr>
                <a:srgbClr val="0084B4"/>
              </a:buClr>
              <a:buSzPct val="100000"/>
            </a:pPr>
            <a:r>
              <a:rPr lang="ru-RU" sz="2200" i="1" dirty="0">
                <a:solidFill>
                  <a:srgbClr val="1D7CA8"/>
                </a:solidFill>
                <a:latin typeface="Arial" panose="020B0604020202020204" pitchFamily="34" charset="0"/>
                <a:ea typeface="Tahoma" panose="020B0604030504040204" pitchFamily="34" charset="0"/>
                <a:cs typeface="Arial" panose="020B0604020202020204" pitchFamily="34" charset="0"/>
                <a:sym typeface="Calibri"/>
              </a:rPr>
              <a:t>Спроектирована структура и работа устройства,</a:t>
            </a:r>
          </a:p>
          <a:p>
            <a:pPr marL="353137" lvl="2" indent="-342900">
              <a:spcBef>
                <a:spcPts val="600"/>
              </a:spcBef>
              <a:spcAft>
                <a:spcPts val="600"/>
              </a:spcAft>
              <a:buClr>
                <a:srgbClr val="0084B4"/>
              </a:buClr>
              <a:buSzPct val="100000"/>
            </a:pPr>
            <a:r>
              <a:rPr lang="ru-RU" sz="2200" i="1" dirty="0">
                <a:solidFill>
                  <a:srgbClr val="1D7CA8"/>
                </a:solidFill>
                <a:latin typeface="Arial" panose="020B0604020202020204" pitchFamily="34" charset="0"/>
                <a:ea typeface="Tahoma" panose="020B0604030504040204" pitchFamily="34" charset="0"/>
                <a:cs typeface="Arial" panose="020B0604020202020204" pitchFamily="34" charset="0"/>
                <a:sym typeface="Calibri"/>
              </a:rPr>
              <a:t>Создан прототип нейронной сети,.</a:t>
            </a:r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21340" y="3299552"/>
            <a:ext cx="5722144" cy="2796448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4" name="Рисунок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292646" y="3299552"/>
            <a:ext cx="5722144" cy="2796448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294369436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000"/>
                            </p:stCondLst>
                            <p:childTnLst>
                              <p:par>
                                <p:cTn id="21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Прямоугольник 12"/>
          <p:cNvSpPr/>
          <p:nvPr/>
        </p:nvSpPr>
        <p:spPr>
          <a:xfrm>
            <a:off x="557349" y="368300"/>
            <a:ext cx="4429760" cy="79248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sz="3000" b="1" dirty="0">
                <a:solidFill>
                  <a:srgbClr val="1D7CA8"/>
                </a:solidFill>
                <a:latin typeface="Arial Black" panose="020B0A04020102020204" pitchFamily="34" charset="0"/>
                <a:cs typeface="Arial" panose="020B0604020202020204" pitchFamily="34" charset="0"/>
              </a:rPr>
              <a:t>Команда</a:t>
            </a:r>
          </a:p>
        </p:txBody>
      </p:sp>
      <p:sp>
        <p:nvSpPr>
          <p:cNvPr id="3" name="Номер слайда 2"/>
          <p:cNvSpPr>
            <a:spLocks noGrp="1"/>
          </p:cNvSpPr>
          <p:nvPr>
            <p:ph type="sldNum" sz="quarter" idx="12"/>
          </p:nvPr>
        </p:nvSpPr>
        <p:spPr/>
        <p:txBody>
          <a:bodyPr vert="horz" lIns="91440" tIns="45720" rIns="91440" bIns="45720" rtlCol="0" anchor="ctr"/>
          <a:lstStyle/>
          <a:p>
            <a:fld id="{82365940-FB3E-434A-872B-69B83B7E6D97}" type="slidenum">
              <a:rPr lang="ru-RU">
                <a:solidFill>
                  <a:srgbClr val="1D7CA8"/>
                </a:solidFill>
              </a:rPr>
              <a:pPr/>
              <a:t>8</a:t>
            </a:fld>
            <a:endParaRPr lang="ru-RU">
              <a:solidFill>
                <a:srgbClr val="1D7CA8"/>
              </a:solidFill>
            </a:endParaRPr>
          </a:p>
        </p:txBody>
      </p:sp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9FC28020-EABB-5DA4-5C8A-152ED6F6FD0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610719" y="1160780"/>
            <a:ext cx="3943823" cy="4023063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1E2CF7EF-D2A9-FA59-666A-498212F68E1F}"/>
              </a:ext>
            </a:extLst>
          </p:cNvPr>
          <p:cNvSpPr txBox="1"/>
          <p:nvPr/>
        </p:nvSpPr>
        <p:spPr>
          <a:xfrm>
            <a:off x="2477904" y="5546728"/>
            <a:ext cx="1807847" cy="461665"/>
          </a:xfrm>
          <a:prstGeom prst="rect">
            <a:avLst/>
          </a:prstGeom>
          <a:noFill/>
          <a:ln w="3175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ru-RU" sz="2400" dirty="0"/>
              <a:t>Демина А.С.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394AF8E0-E928-1EC5-450E-C0BA160AC260}"/>
              </a:ext>
            </a:extLst>
          </p:cNvPr>
          <p:cNvSpPr txBox="1"/>
          <p:nvPr/>
        </p:nvSpPr>
        <p:spPr>
          <a:xfrm>
            <a:off x="7569326" y="5630979"/>
            <a:ext cx="2026608" cy="461665"/>
          </a:xfrm>
          <a:prstGeom prst="rect">
            <a:avLst/>
          </a:prstGeom>
          <a:noFill/>
          <a:ln w="3175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ru-RU" sz="2400" dirty="0"/>
              <a:t>Кудьяров И.А.</a:t>
            </a:r>
          </a:p>
        </p:txBody>
      </p:sp>
      <p:pic>
        <p:nvPicPr>
          <p:cNvPr id="2" name="Рисунок 1">
            <a:extLst>
              <a:ext uri="{FF2B5EF4-FFF2-40B4-BE49-F238E27FC236}">
                <a16:creationId xmlns:a16="http://schemas.microsoft.com/office/drawing/2014/main" id="{43104AB0-B3AD-1424-D4F1-F9399593ED7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354935" y="1160780"/>
            <a:ext cx="4053787" cy="4082285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362431869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0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3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500"/>
                            </p:stCondLst>
                            <p:childTnLst>
                              <p:par>
                                <p:cTn id="15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0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/>
      <p:bldP spid="5" grpId="0" animBg="1"/>
      <p:bldP spid="6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Номер слайда 2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</p:spPr>
        <p:txBody>
          <a:bodyPr vert="horz" lIns="91440" tIns="45720" rIns="91440" bIns="45720" rtlCol="0" anchor="ctr"/>
          <a:lstStyle/>
          <a:p>
            <a:fld id="{82365940-FB3E-434A-872B-69B83B7E6D97}" type="slidenum">
              <a:rPr lang="ru-RU">
                <a:solidFill>
                  <a:srgbClr val="1D7CA8"/>
                </a:solidFill>
              </a:rPr>
              <a:pPr/>
              <a:t>9</a:t>
            </a:fld>
            <a:endParaRPr lang="ru-RU">
              <a:solidFill>
                <a:srgbClr val="1D7CA8"/>
              </a:solidFill>
            </a:endParaRPr>
          </a:p>
        </p:txBody>
      </p:sp>
      <p:grpSp>
        <p:nvGrpSpPr>
          <p:cNvPr id="3" name="Группа 2">
            <a:extLst>
              <a:ext uri="{FF2B5EF4-FFF2-40B4-BE49-F238E27FC236}">
                <a16:creationId xmlns:a16="http://schemas.microsoft.com/office/drawing/2014/main" id="{D09BDF30-414E-0337-C11B-819E694E1638}"/>
              </a:ext>
            </a:extLst>
          </p:cNvPr>
          <p:cNvGrpSpPr/>
          <p:nvPr/>
        </p:nvGrpSpPr>
        <p:grpSpPr>
          <a:xfrm>
            <a:off x="6848475" y="1678242"/>
            <a:ext cx="4505325" cy="2108888"/>
            <a:chOff x="6916954" y="3871527"/>
            <a:chExt cx="4505325" cy="2108888"/>
          </a:xfrm>
        </p:grpSpPr>
        <p:sp>
          <p:nvSpPr>
            <p:cNvPr id="4" name="Прямоугольник: скругленные углы 3">
              <a:extLst>
                <a:ext uri="{FF2B5EF4-FFF2-40B4-BE49-F238E27FC236}">
                  <a16:creationId xmlns:a16="http://schemas.microsoft.com/office/drawing/2014/main" id="{CFA9D1B2-9D2A-B419-3826-29285CEDE8C0}"/>
                </a:ext>
              </a:extLst>
            </p:cNvPr>
            <p:cNvSpPr/>
            <p:nvPr/>
          </p:nvSpPr>
          <p:spPr>
            <a:xfrm>
              <a:off x="6916954" y="3871527"/>
              <a:ext cx="4505325" cy="2108888"/>
            </a:xfrm>
            <a:prstGeom prst="roundRect">
              <a:avLst/>
            </a:prstGeom>
          </p:spPr>
          <p:style>
            <a:lnRef idx="2">
              <a:schemeClr val="accent5"/>
            </a:lnRef>
            <a:fillRef idx="1">
              <a:schemeClr val="lt1"/>
            </a:fillRef>
            <a:effectRef idx="0">
              <a:schemeClr val="accent5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pic>
          <p:nvPicPr>
            <p:cNvPr id="5" name="Рисунок 4">
              <a:extLst>
                <a:ext uri="{FF2B5EF4-FFF2-40B4-BE49-F238E27FC236}">
                  <a16:creationId xmlns:a16="http://schemas.microsoft.com/office/drawing/2014/main" id="{9CC69EA8-99FE-4893-26EE-1A529D1E89BE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075018" y="3972080"/>
              <a:ext cx="4009278" cy="1938723"/>
            </a:xfrm>
            <a:prstGeom prst="rect">
              <a:avLst/>
            </a:prstGeom>
            <a:ln>
              <a:noFill/>
            </a:ln>
            <a:effectLst>
              <a:outerShdw blurRad="292100" dist="139700" dir="2700000" algn="tl" rotWithShape="0">
                <a:srgbClr val="333333">
                  <a:alpha val="65000"/>
                </a:srgbClr>
              </a:outerShdw>
            </a:effectLst>
          </p:spPr>
        </p:pic>
      </p:grpSp>
      <p:sp>
        <p:nvSpPr>
          <p:cNvPr id="7" name="TextBox 6">
            <a:extLst>
              <a:ext uri="{FF2B5EF4-FFF2-40B4-BE49-F238E27FC236}">
                <a16:creationId xmlns:a16="http://schemas.microsoft.com/office/drawing/2014/main" id="{3DA406E1-16C8-6D20-4A9E-B0B297373016}"/>
              </a:ext>
            </a:extLst>
          </p:cNvPr>
          <p:cNvSpPr txBox="1"/>
          <p:nvPr/>
        </p:nvSpPr>
        <p:spPr>
          <a:xfrm>
            <a:off x="838200" y="1859340"/>
            <a:ext cx="4945442" cy="1569660"/>
          </a:xfrm>
          <a:prstGeom prst="rect">
            <a:avLst/>
          </a:prstGeom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r>
              <a:rPr lang="ru-RU" sz="2400" i="1" dirty="0">
                <a:solidFill>
                  <a:srgbClr val="1D7CA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Интеллектуальная система диагностики подвижного состава на основе анализа спектрограммы звука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355695C8-3DC4-4AAD-1B80-C563DD816D23}"/>
              </a:ext>
            </a:extLst>
          </p:cNvPr>
          <p:cNvSpPr txBox="1"/>
          <p:nvPr/>
        </p:nvSpPr>
        <p:spPr>
          <a:xfrm>
            <a:off x="838200" y="3767925"/>
            <a:ext cx="4945442" cy="461665"/>
          </a:xfrm>
          <a:prstGeom prst="rect">
            <a:avLst/>
          </a:prstGeom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r>
              <a:rPr lang="ru-RU" sz="2400" i="1" dirty="0">
                <a:solidFill>
                  <a:srgbClr val="1D7CA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Спикер</a:t>
            </a:r>
            <a:r>
              <a:rPr lang="en-US" sz="2400" i="1" dirty="0">
                <a:solidFill>
                  <a:srgbClr val="1D7CA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: </a:t>
            </a:r>
            <a:r>
              <a:rPr lang="ru-RU" sz="2400" i="1" dirty="0">
                <a:solidFill>
                  <a:srgbClr val="1D7CA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Демина Анна Сергеевна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94F2B668-78E2-ACA0-0D5D-FB560A452F97}"/>
              </a:ext>
            </a:extLst>
          </p:cNvPr>
          <p:cNvSpPr txBox="1"/>
          <p:nvPr/>
        </p:nvSpPr>
        <p:spPr>
          <a:xfrm>
            <a:off x="838200" y="4337682"/>
            <a:ext cx="4945442" cy="461665"/>
          </a:xfrm>
          <a:prstGeom prst="rect">
            <a:avLst/>
          </a:prstGeom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r>
              <a:rPr lang="ru-RU" sz="2400" i="1" dirty="0">
                <a:solidFill>
                  <a:srgbClr val="1D7CA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Лидер</a:t>
            </a:r>
            <a:r>
              <a:rPr lang="en-US" sz="2400" i="1" dirty="0">
                <a:solidFill>
                  <a:srgbClr val="1D7CA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: </a:t>
            </a:r>
            <a:r>
              <a:rPr lang="ru-RU" sz="2400" i="1" dirty="0">
                <a:solidFill>
                  <a:srgbClr val="1D7CA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Демина Анна Сергеевна</a:t>
            </a:r>
          </a:p>
        </p:txBody>
      </p:sp>
    </p:spTree>
    <p:extLst>
      <p:ext uri="{BB962C8B-B14F-4D97-AF65-F5344CB8AC3E}">
        <p14:creationId xmlns:p14="http://schemas.microsoft.com/office/powerpoint/2010/main" val="1940717786"/>
      </p:ext>
    </p:extLst>
  </p:cSld>
  <p:clrMapOvr>
    <a:masterClrMapping/>
  </p:clrMapOvr>
</p:sld>
</file>

<file path=ppt/theme/theme1.xml><?xml version="1.0" encoding="utf-8"?>
<a:theme xmlns:a="http://schemas.openxmlformats.org/drawingml/2006/main" name="Crop">
  <a:themeElements>
    <a:clrScheme name="Crop">
      <a:dk1>
        <a:sysClr val="windowText" lastClr="000000"/>
      </a:dk1>
      <a:lt1>
        <a:sysClr val="window" lastClr="FFFFFF"/>
      </a:lt1>
      <a:dk2>
        <a:srgbClr val="191B0E"/>
      </a:dk2>
      <a:lt2>
        <a:srgbClr val="EFEDE3"/>
      </a:lt2>
      <a:accent1>
        <a:srgbClr val="8C8D86"/>
      </a:accent1>
      <a:accent2>
        <a:srgbClr val="E6C069"/>
      </a:accent2>
      <a:accent3>
        <a:srgbClr val="897B61"/>
      </a:accent3>
      <a:accent4>
        <a:srgbClr val="8DAB8E"/>
      </a:accent4>
      <a:accent5>
        <a:srgbClr val="77A2BB"/>
      </a:accent5>
      <a:accent6>
        <a:srgbClr val="E28394"/>
      </a:accent6>
      <a:hlink>
        <a:srgbClr val="77A2BB"/>
      </a:hlink>
      <a:folHlink>
        <a:srgbClr val="957A99"/>
      </a:folHlink>
    </a:clrScheme>
    <a:fontScheme name="Crop">
      <a:majorFont>
        <a:latin typeface="Franklin Gothic Book" panose="020B0503020102020204"/>
        <a:ea typeface=""/>
        <a:cs typeface=""/>
        <a:font script="Jpan" typeface="メイリオ"/>
        <a:font script="Hang" typeface="돋움"/>
        <a:font script="Hans" typeface="华文楷体"/>
        <a:font script="Hant" typeface="微軟正黑體"/>
        <a:font script="Arab" typeface="Tahoma"/>
        <a:font script="Hebr" typeface="Aharoni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Franklin Gothic Book" panose="020B0503020102020204"/>
        <a:ea typeface=""/>
        <a:cs typeface=""/>
        <a:font script="Jpan" typeface="メイリオ"/>
        <a:font script="Hang" typeface="돋움"/>
        <a:font script="Hans" typeface="华文楷体"/>
        <a:font script="Hant" typeface="微軟正黑體"/>
        <a:font script="Arab" typeface="Tahoma"/>
        <a:font script="Hebr" typeface="Aharoni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Crop">
      <a:fillStyleLst>
        <a:solidFill>
          <a:schemeClr val="phClr"/>
        </a:solidFill>
        <a:gradFill rotWithShape="1">
          <a:gsLst>
            <a:gs pos="0">
              <a:schemeClr val="phClr">
                <a:tint val="67000"/>
                <a:satMod val="105000"/>
                <a:lumMod val="110000"/>
              </a:schemeClr>
            </a:gs>
            <a:gs pos="50000">
              <a:schemeClr val="phClr">
                <a:tint val="73000"/>
                <a:satMod val="103000"/>
                <a:lumMod val="105000"/>
              </a:schemeClr>
            </a:gs>
            <a:gs pos="100000">
              <a:schemeClr val="phClr">
                <a:tint val="81000"/>
                <a:satMod val="109000"/>
                <a:lumMod val="105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4000"/>
                <a:satMod val="103000"/>
                <a:lumMod val="102000"/>
              </a:schemeClr>
            </a:gs>
            <a:gs pos="50000">
              <a:schemeClr val="phClr">
                <a:shade val="100000"/>
                <a:satMod val="110000"/>
                <a:lumMod val="100000"/>
              </a:schemeClr>
            </a:gs>
            <a:gs pos="100000">
              <a:schemeClr val="phClr">
                <a:shade val="78000"/>
                <a:satMod val="120000"/>
                <a:lumMod val="99000"/>
              </a:schemeClr>
            </a:gs>
          </a:gsLst>
          <a:lin ang="5400000" scaled="0"/>
        </a:gradFill>
      </a:fillStyleLst>
      <a:lnStyleLst>
        <a:ln w="6350" cap="flat" cmpd="sng" algn="in">
          <a:solidFill>
            <a:schemeClr val="phClr"/>
          </a:solidFill>
          <a:prstDash val="solid"/>
        </a:ln>
        <a:ln w="34925" cap="flat" cmpd="sng" algn="in">
          <a:solidFill>
            <a:schemeClr val="phClr"/>
          </a:solidFill>
          <a:prstDash val="solid"/>
        </a:ln>
        <a:ln w="19050" cap="flat" cmpd="sng" algn="in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35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hade val="98000"/>
                <a:satMod val="150000"/>
                <a:lumMod val="102000"/>
              </a:schemeClr>
            </a:gs>
            <a:gs pos="50000">
              <a:schemeClr val="phClr">
                <a:tint val="98000"/>
                <a:shade val="90000"/>
                <a:satMod val="13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Crop" id="{EC9488ED-E761-4D60-9AC4-764D1FE2C171}" vid="{CE19780C-D67D-4C13-9DE9-A52BC3BA51B4}"/>
    </a:ext>
  </a:extLst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TM10001105[[fn=Уголки]]</Template>
  <TotalTime>12200</TotalTime>
  <Words>476</Words>
  <Application>Microsoft Office PowerPoint</Application>
  <PresentationFormat>Widescreen</PresentationFormat>
  <Paragraphs>130</Paragraphs>
  <Slides>9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9</vt:i4>
      </vt:variant>
    </vt:vector>
  </HeadingPairs>
  <TitlesOfParts>
    <vt:vector size="16" baseType="lpstr">
      <vt:lpstr>Arial Black</vt:lpstr>
      <vt:lpstr>Montserrat Light</vt:lpstr>
      <vt:lpstr>Calibri</vt:lpstr>
      <vt:lpstr>Franklin Gothic Book</vt:lpstr>
      <vt:lpstr>Arial</vt:lpstr>
      <vt:lpstr>Cambria Math</vt:lpstr>
      <vt:lpstr>Crop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HP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Урок технологии в детском технопарке «Кванториуме»</dc:title>
  <dc:creator>user</dc:creator>
  <cp:lastModifiedBy>LicrimoVor LicrimoVor</cp:lastModifiedBy>
  <cp:revision>709</cp:revision>
  <dcterms:created xsi:type="dcterms:W3CDTF">2017-01-30T07:16:04Z</dcterms:created>
  <dcterms:modified xsi:type="dcterms:W3CDTF">2023-12-07T01:48:58Z</dcterms:modified>
</cp:coreProperties>
</file>