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00FF"/>
    <a:srgbClr val="B5D8E1"/>
    <a:srgbClr val="FBB3C1"/>
    <a:srgbClr val="FCAF17"/>
    <a:srgbClr val="FD493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84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4"/>
  <c:chart>
    <c:title>
      <c:layout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 поставщиков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Поставщики из Москвы и Московской области</c:v>
                </c:pt>
                <c:pt idx="1">
                  <c:v>Поставщики из других регионов</c:v>
                </c:pt>
                <c:pt idx="2">
                  <c:v>Поставщики из других стран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</c:v>
                </c:pt>
                <c:pt idx="1">
                  <c:v>0.4</c:v>
                </c:pt>
                <c:pt idx="2">
                  <c:v>0.5</c:v>
                </c:pt>
              </c:numCache>
            </c:numRef>
          </c:val>
        </c:ser>
        <c:axId val="57677696"/>
        <c:axId val="57679232"/>
      </c:barChart>
      <c:catAx>
        <c:axId val="5767769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7679232"/>
        <c:crosses val="autoZero"/>
        <c:auto val="1"/>
        <c:lblAlgn val="ctr"/>
        <c:lblOffset val="100"/>
      </c:catAx>
      <c:valAx>
        <c:axId val="57679232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76776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pPr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ilroy-Regular" panose="00000500000000000000" pitchFamily="2" charset="0"/>
              </a:rPr>
              <a:t>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 smtClean="0"/>
              <a:t>«ЭКОСИСТЕМНЫЕ ТЕХНОЛОГИИ АКВАПОНИКИ ДЛЯ СИТИФЕРМЕРСТВА»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МГУТУ им. К.Г. Разумовского (ПКУ)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6625" y="442363"/>
            <a:ext cx="2617012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79" t="19657" r="33809" b="11340"/>
          <a:stretch/>
        </p:blipFill>
        <p:spPr>
          <a:xfrm>
            <a:off x="974322" y="574374"/>
            <a:ext cx="136004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xmlns="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xmlns="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xmlns="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xmlns="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https://fb.ru/misc/i/gallery/35123/23421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6768" y="2860275"/>
            <a:ext cx="6002448" cy="3997725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897628" y="1297477"/>
            <a:ext cx="10346106" cy="1691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Выращивание лекарственных растений на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аквапонике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возможно в условиях города. Аквапоника может решить вопрос экономически выгодного выращивания с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минимализацией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отходов экологически чистых лекарственных растений.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Аквапонные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установки можно расположить в подвале или на чердаке офисных зданий, необходимо только обеспечить помещение вентиляцией и ультрафиолетовыми лампами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8194" name="Picture 2" descr="https://www.pngplay.com/wp-content/uploads/6/Farmer-Agriculture-Transparent-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9318" y="2453488"/>
            <a:ext cx="5872681" cy="4404511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465827" y="1026544"/>
            <a:ext cx="6659592" cy="13716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Выращивание экологически чистой продукции максимально близко к покупателю и с уменьшением затрат, по сравнению с традиционным выращиванием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7493" y="3126277"/>
            <a:ext cx="6659592" cy="1371600"/>
          </a:xfrm>
          <a:prstGeom prst="roundRect">
            <a:avLst/>
          </a:prstGeom>
          <a:solidFill>
            <a:schemeClr val="bg1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9F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Ареалы дикорастущих лекарственных растений, в наше время, достаточно сократились. Для сохранения генофонда таких растений даже рассматривается запрет их сбора в природе</a:t>
            </a:r>
            <a:endParaRPr lang="ru-RU" b="1" dirty="0" smtClean="0">
              <a:solidFill>
                <a:srgbClr val="9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2" descr="https://catherineasquithgallery.com/uploads/posts/2023-02/1676547192_catherineasquithgallery-com-p-kartinka-zelenii-fon-s-listochkami-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4693" y="0"/>
            <a:ext cx="4487307" cy="3471333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6603842" y="2245605"/>
            <a:ext cx="55881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Данный бизнес достаточно прост тем, что требует минимум обслуживания и минимум вложений, растениям не нужны удобрения и полив, все обитатели системы максимально автономны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1446" y="223746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Аквапоника представляет собой симбиоз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аквакультуры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выращивания растений. К растениям в данной установке поступает вода из резервуара с гидробионтами, продукты жизнедеятельности которых насыщают растения необходимыми питательными веществами. Благодаря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аквапонике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становится реальным получение экологически чистой продукции с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минимализацией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отходов производства, так как в отличии от других подобных систем, она не предусматривает использования минеральных удобрений, пестицидов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44"/>
          <p:cNvSpPr/>
          <p:nvPr/>
        </p:nvSpPr>
        <p:spPr>
          <a:xfrm>
            <a:off x="335787" y="1081112"/>
            <a:ext cx="1205145" cy="1137155"/>
          </a:xfrm>
          <a:custGeom>
            <a:avLst/>
            <a:gdLst/>
            <a:ahLst/>
            <a:cxnLst/>
            <a:rect l="l" t="t" r="r" b="b"/>
            <a:pathLst>
              <a:path w="431800" h="429895">
                <a:moveTo>
                  <a:pt x="431545" y="0"/>
                </a:moveTo>
                <a:lnTo>
                  <a:pt x="0" y="0"/>
                </a:lnTo>
                <a:lnTo>
                  <a:pt x="0" y="429552"/>
                </a:lnTo>
                <a:lnTo>
                  <a:pt x="431545" y="429552"/>
                </a:lnTo>
                <a:lnTo>
                  <a:pt x="431545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69"/>
          <p:cNvSpPr/>
          <p:nvPr/>
        </p:nvSpPr>
        <p:spPr>
          <a:xfrm>
            <a:off x="345056" y="1173192"/>
            <a:ext cx="1155939" cy="9747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38"/>
          <p:cNvSpPr/>
          <p:nvPr/>
        </p:nvSpPr>
        <p:spPr>
          <a:xfrm>
            <a:off x="336430" y="1095555"/>
            <a:ext cx="163903" cy="3959524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329434" y="5061248"/>
            <a:ext cx="6053314" cy="1158397"/>
          </a:xfrm>
          <a:custGeom>
            <a:avLst/>
            <a:gdLst/>
            <a:ahLst/>
            <a:cxnLst/>
            <a:rect l="l" t="t" r="r" b="b"/>
            <a:pathLst>
              <a:path w="1527809" h="432435">
                <a:moveTo>
                  <a:pt x="1311782" y="0"/>
                </a:moveTo>
                <a:lnTo>
                  <a:pt x="0" y="0"/>
                </a:lnTo>
                <a:lnTo>
                  <a:pt x="216026" y="216014"/>
                </a:lnTo>
                <a:lnTo>
                  <a:pt x="0" y="432041"/>
                </a:lnTo>
                <a:lnTo>
                  <a:pt x="1311782" y="432041"/>
                </a:lnTo>
                <a:lnTo>
                  <a:pt x="1527809" y="216014"/>
                </a:lnTo>
                <a:lnTo>
                  <a:pt x="1311782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pPr algn="ctr"/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ject 44"/>
          <p:cNvSpPr/>
          <p:nvPr/>
        </p:nvSpPr>
        <p:spPr>
          <a:xfrm>
            <a:off x="6592654" y="1131912"/>
            <a:ext cx="1205145" cy="1137155"/>
          </a:xfrm>
          <a:custGeom>
            <a:avLst/>
            <a:gdLst/>
            <a:ahLst/>
            <a:cxnLst/>
            <a:rect l="l" t="t" r="r" b="b"/>
            <a:pathLst>
              <a:path w="431800" h="429895">
                <a:moveTo>
                  <a:pt x="431545" y="0"/>
                </a:moveTo>
                <a:lnTo>
                  <a:pt x="0" y="0"/>
                </a:lnTo>
                <a:lnTo>
                  <a:pt x="0" y="429552"/>
                </a:lnTo>
                <a:lnTo>
                  <a:pt x="431545" y="429552"/>
                </a:lnTo>
                <a:lnTo>
                  <a:pt x="431545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38"/>
          <p:cNvSpPr/>
          <p:nvPr/>
        </p:nvSpPr>
        <p:spPr>
          <a:xfrm>
            <a:off x="6610230" y="1146356"/>
            <a:ext cx="163903" cy="3959524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66"/>
          <p:cNvSpPr/>
          <p:nvPr/>
        </p:nvSpPr>
        <p:spPr>
          <a:xfrm>
            <a:off x="6731000" y="1261534"/>
            <a:ext cx="905933" cy="897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3"/>
          <p:cNvSpPr/>
          <p:nvPr/>
        </p:nvSpPr>
        <p:spPr>
          <a:xfrm>
            <a:off x="6587420" y="5103582"/>
            <a:ext cx="5604580" cy="1158397"/>
          </a:xfrm>
          <a:custGeom>
            <a:avLst/>
            <a:gdLst/>
            <a:ahLst/>
            <a:cxnLst/>
            <a:rect l="l" t="t" r="r" b="b"/>
            <a:pathLst>
              <a:path w="1527809" h="432435">
                <a:moveTo>
                  <a:pt x="1311782" y="0"/>
                </a:moveTo>
                <a:lnTo>
                  <a:pt x="0" y="0"/>
                </a:lnTo>
                <a:lnTo>
                  <a:pt x="216026" y="216014"/>
                </a:lnTo>
                <a:lnTo>
                  <a:pt x="0" y="432041"/>
                </a:lnTo>
                <a:lnTo>
                  <a:pt x="1311782" y="432041"/>
                </a:lnTo>
                <a:lnTo>
                  <a:pt x="1527809" y="216014"/>
                </a:lnTo>
                <a:lnTo>
                  <a:pt x="1311782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100667" y="5290235"/>
            <a:ext cx="485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Выращиваться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аквапонике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будут совместно </a:t>
            </a:r>
            <a:r>
              <a:rPr lang="ru-RU" b="1" dirty="0" smtClean="0">
                <a:solidFill>
                  <a:srgbClr val="9F00FF"/>
                </a:solidFill>
                <a:latin typeface="Times New Roman" pitchFamily="18" charset="0"/>
                <a:cs typeface="Times New Roman" pitchFamily="18" charset="0"/>
              </a:rPr>
              <a:t>лекарственные </a:t>
            </a:r>
            <a:r>
              <a:rPr lang="ru-RU" b="1" dirty="0" err="1" smtClean="0">
                <a:solidFill>
                  <a:srgbClr val="9F00FF"/>
                </a:solidFill>
                <a:latin typeface="Times New Roman" pitchFamily="18" charset="0"/>
                <a:cs typeface="Times New Roman" pitchFamily="18" charset="0"/>
              </a:rPr>
              <a:t>ратения</a:t>
            </a:r>
            <a:r>
              <a:rPr lang="ru-RU" b="1" dirty="0" smtClean="0">
                <a:solidFill>
                  <a:srgbClr val="9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solidFill>
                  <a:srgbClr val="9F00FF"/>
                </a:solidFill>
                <a:latin typeface="Times New Roman" pitchFamily="18" charset="0"/>
                <a:cs typeface="Times New Roman" pitchFamily="18" charset="0"/>
              </a:rPr>
              <a:t> креветка Розенберга</a:t>
            </a:r>
            <a:endParaRPr lang="ru-RU" b="1" dirty="0">
              <a:solidFill>
                <a:srgbClr val="9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272867" y="5230969"/>
            <a:ext cx="4546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Промежуток времени от готового продукта до покупателя максимально сокращён из-за выращивания в городе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d-kvadrat.ru/upload/images/images/882/882f5b5cb7a5c332289fe19735053d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1600" y="3536558"/>
            <a:ext cx="4470400" cy="3321442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aphicFrame>
        <p:nvGraphicFramePr>
          <p:cNvPr id="17" name="Диаграмма 16"/>
          <p:cNvGraphicFramePr/>
          <p:nvPr/>
        </p:nvGraphicFramePr>
        <p:xfrm>
          <a:off x="237067" y="2311401"/>
          <a:ext cx="6265334" cy="3869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126999" y="965200"/>
            <a:ext cx="6629401" cy="1193800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данный момент в Москве и Московской области существуют локальные производители креветки Розенберга, большая часть поставляется из других регионов или из-за рубежа, что можно наблюдать на графике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9933" y="2286000"/>
            <a:ext cx="5808134" cy="1397000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Большая часть лекарственных растений в Москве и Московской области продаётся в сушёном виде, продажа  свежих лекарственных растений кране мала и зависит от сезонных факторов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5122" name="Picture 2" descr="https://pdc19projectfairfaxca2017.files.wordpress.com/2017/08/system-with-plants-for-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3733" y="3327400"/>
            <a:ext cx="9838267" cy="3530599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92826" y="1382144"/>
            <a:ext cx="6659592" cy="1564256"/>
          </a:xfrm>
          <a:prstGeom prst="roundRect">
            <a:avLst/>
          </a:prstGeom>
          <a:solidFill>
            <a:srgbClr val="FBB3C1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F00FF"/>
                </a:solidFill>
                <a:latin typeface="Times New Roman" pitchFamily="18" charset="0"/>
                <a:cs typeface="Times New Roman" pitchFamily="18" charset="0"/>
              </a:rPr>
              <a:t>Основными конкурентами являются производители лекарственных растений и рыбной продукции, но на данный момент конкурентов выращивания на выбранной технологии лекарственных растений и креветки Розенберга нет</a:t>
            </a:r>
            <a:endParaRPr lang="ru-RU" b="1" dirty="0">
              <a:solidFill>
                <a:srgbClr val="9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0" descr="https://m.media-amazon.com/images/I/71ZKserT8TL._AC_UL960_QL65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63466" y="3905742"/>
            <a:ext cx="3928533" cy="2952258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4098" name="Picture 2" descr="https://spangarsk.ru/files/a20/a20a0a9db31c27f84de221ea8c13e35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5077" y="1176867"/>
            <a:ext cx="3185494" cy="222938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413000" y="1855800"/>
            <a:ext cx="25484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F00FF"/>
                </a:solidFill>
                <a:latin typeface="Arial Black" pitchFamily="34" charset="0"/>
                <a:cs typeface="Times New Roman" pitchFamily="18" charset="0"/>
              </a:rPr>
              <a:t>Производители </a:t>
            </a:r>
            <a:r>
              <a:rPr lang="ru-RU" dirty="0" err="1" smtClean="0">
                <a:solidFill>
                  <a:srgbClr val="9F00FF"/>
                </a:solidFill>
                <a:latin typeface="Arial Black" pitchFamily="34" charset="0"/>
                <a:cs typeface="Times New Roman" pitchFamily="18" charset="0"/>
              </a:rPr>
              <a:t>БАДов</a:t>
            </a:r>
            <a:r>
              <a:rPr lang="ru-RU" dirty="0" smtClean="0">
                <a:solidFill>
                  <a:srgbClr val="9F00FF"/>
                </a:solidFill>
                <a:latin typeface="Arial Black" pitchFamily="34" charset="0"/>
                <a:cs typeface="Times New Roman" pitchFamily="18" charset="0"/>
              </a:rPr>
              <a:t> и лекарственной косметики</a:t>
            </a:r>
            <a:endParaRPr lang="ru-RU" dirty="0">
              <a:solidFill>
                <a:srgbClr val="9F00FF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8" name="object 38"/>
          <p:cNvSpPr/>
          <p:nvPr/>
        </p:nvSpPr>
        <p:spPr>
          <a:xfrm>
            <a:off x="211667" y="948267"/>
            <a:ext cx="93932" cy="2624666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38"/>
          <p:cNvSpPr/>
          <p:nvPr/>
        </p:nvSpPr>
        <p:spPr>
          <a:xfrm rot="5400000">
            <a:off x="2386761" y="1490972"/>
            <a:ext cx="238744" cy="4436533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100" name="Picture 4" descr="https://i.pinimg.com/originals/fe/b8/28/feb828ffef6ce6b5bdbb4e1170b2aa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799" y="3652309"/>
            <a:ext cx="2499634" cy="2088092"/>
          </a:xfrm>
          <a:prstGeom prst="rect">
            <a:avLst/>
          </a:prstGeom>
          <a:noFill/>
        </p:spPr>
      </p:pic>
      <p:sp>
        <p:nvSpPr>
          <p:cNvPr id="23" name="object 38"/>
          <p:cNvSpPr/>
          <p:nvPr/>
        </p:nvSpPr>
        <p:spPr>
          <a:xfrm>
            <a:off x="211667" y="3652489"/>
            <a:ext cx="51598" cy="2595912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38"/>
          <p:cNvSpPr/>
          <p:nvPr/>
        </p:nvSpPr>
        <p:spPr>
          <a:xfrm rot="5400000">
            <a:off x="2378294" y="4149508"/>
            <a:ext cx="238744" cy="4436533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016197" y="4565134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9F00FF"/>
                </a:solidFill>
                <a:latin typeface="Arial Black" pitchFamily="34" charset="0"/>
              </a:rPr>
              <a:t>Рестораны</a:t>
            </a:r>
            <a:endParaRPr lang="ru-RU" dirty="0">
              <a:solidFill>
                <a:srgbClr val="9F00FF"/>
              </a:solidFill>
              <a:latin typeface="Arial Black" pitchFamily="34" charset="0"/>
            </a:endParaRPr>
          </a:p>
        </p:txBody>
      </p:sp>
      <p:pic>
        <p:nvPicPr>
          <p:cNvPr id="4102" name="Picture 6" descr="https://pictures.pibig.info/uploads/posts/2023-04/1680435031_pictures-pibig-info-p-donskie-produkti-risunok-vkontakte-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3631" y="1020764"/>
            <a:ext cx="3214875" cy="2856970"/>
          </a:xfrm>
          <a:prstGeom prst="rect">
            <a:avLst/>
          </a:prstGeom>
          <a:noFill/>
        </p:spPr>
      </p:pic>
      <p:sp>
        <p:nvSpPr>
          <p:cNvPr id="26" name="object 38"/>
          <p:cNvSpPr/>
          <p:nvPr/>
        </p:nvSpPr>
        <p:spPr>
          <a:xfrm>
            <a:off x="5799667" y="922867"/>
            <a:ext cx="93932" cy="2624666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38"/>
          <p:cNvSpPr/>
          <p:nvPr/>
        </p:nvSpPr>
        <p:spPr>
          <a:xfrm rot="5400000">
            <a:off x="7983229" y="1482506"/>
            <a:ext cx="238744" cy="4436533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27"/>
                </a:moveTo>
                <a:lnTo>
                  <a:pt x="0" y="0"/>
                </a:lnTo>
              </a:path>
            </a:pathLst>
          </a:custGeom>
          <a:ln w="12700">
            <a:solidFill>
              <a:srgbClr val="B5D8E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TextBox 27"/>
          <p:cNvSpPr txBox="1"/>
          <p:nvPr/>
        </p:nvSpPr>
        <p:spPr>
          <a:xfrm>
            <a:off x="8737600" y="1811866"/>
            <a:ext cx="1642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F00FF"/>
                </a:solidFill>
                <a:latin typeface="Arial Black" pitchFamily="34" charset="0"/>
              </a:rPr>
              <a:t>Торговые сети</a:t>
            </a:r>
            <a:endParaRPr lang="ru-RU" dirty="0">
              <a:solidFill>
                <a:srgbClr val="9F00FF"/>
              </a:solidFill>
              <a:latin typeface="Arial Black" pitchFamily="34" charset="0"/>
            </a:endParaRPr>
          </a:p>
        </p:txBody>
      </p:sp>
      <p:sp>
        <p:nvSpPr>
          <p:cNvPr id="4106" name="AutoShape 10" descr="https://www.jojonomic.com/wp-content/uploads/2021/01/25.-Sistem3-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3076" name="Picture 4" descr="https://sun9-10.userapi.com/impg/VXZ5Gaa5YnzOGDnQBwqM-sbGyhhtYzthJvn4Kw/YHvifpiCHH8.jpg?size=1280x266&amp;quality=95&amp;sign=138a0038fc1ed37824bc037bcc7ac211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497" y="1312753"/>
            <a:ext cx="11769505" cy="3720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universalpure.com/wp-content/uploads/2018/08/bigstock-Clean-water-and-water-bubbles-2613131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055533"/>
            <a:ext cx="12192001" cy="2802467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140200" y="1062335"/>
            <a:ext cx="805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Потребителю будет удобно если затраты на доставку товара снизятся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Экологически чистый товар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Максимальная автономность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Простота технологии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292600" y="3175001"/>
            <a:ext cx="789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Поломка оборудования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Отключение электричества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неподходящего грунта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7" name="object 23"/>
          <p:cNvSpPr/>
          <p:nvPr/>
        </p:nvSpPr>
        <p:spPr>
          <a:xfrm>
            <a:off x="237067" y="1208914"/>
            <a:ext cx="3979333" cy="1158397"/>
          </a:xfrm>
          <a:custGeom>
            <a:avLst/>
            <a:gdLst/>
            <a:ahLst/>
            <a:cxnLst/>
            <a:rect l="l" t="t" r="r" b="b"/>
            <a:pathLst>
              <a:path w="1527809" h="432435">
                <a:moveTo>
                  <a:pt x="1311782" y="0"/>
                </a:moveTo>
                <a:lnTo>
                  <a:pt x="0" y="0"/>
                </a:lnTo>
                <a:lnTo>
                  <a:pt x="216026" y="216014"/>
                </a:lnTo>
                <a:lnTo>
                  <a:pt x="0" y="432041"/>
                </a:lnTo>
                <a:lnTo>
                  <a:pt x="1311782" y="432041"/>
                </a:lnTo>
                <a:lnTo>
                  <a:pt x="1527809" y="216014"/>
                </a:lnTo>
                <a:lnTo>
                  <a:pt x="1311782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pPr algn="ctr"/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bject 23"/>
          <p:cNvSpPr/>
          <p:nvPr/>
        </p:nvSpPr>
        <p:spPr>
          <a:xfrm>
            <a:off x="313268" y="3164714"/>
            <a:ext cx="3979333" cy="1158397"/>
          </a:xfrm>
          <a:custGeom>
            <a:avLst/>
            <a:gdLst/>
            <a:ahLst/>
            <a:cxnLst/>
            <a:rect l="l" t="t" r="r" b="b"/>
            <a:pathLst>
              <a:path w="1527809" h="432435">
                <a:moveTo>
                  <a:pt x="1311782" y="0"/>
                </a:moveTo>
                <a:lnTo>
                  <a:pt x="0" y="0"/>
                </a:lnTo>
                <a:lnTo>
                  <a:pt x="216026" y="216014"/>
                </a:lnTo>
                <a:lnTo>
                  <a:pt x="0" y="432041"/>
                </a:lnTo>
                <a:lnTo>
                  <a:pt x="1311782" y="432041"/>
                </a:lnTo>
                <a:lnTo>
                  <a:pt x="1527809" y="216014"/>
                </a:lnTo>
                <a:lnTo>
                  <a:pt x="1311782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pPr algn="ctr"/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26067" y="1608667"/>
            <a:ext cx="2226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F00FF"/>
                </a:solidFill>
                <a:latin typeface="Arial Black" pitchFamily="34" charset="0"/>
                <a:cs typeface="Times New Roman" pitchFamily="18" charset="0"/>
              </a:rPr>
              <a:t>Возможности</a:t>
            </a:r>
            <a:endParaRPr lang="ru-RU" b="1" dirty="0">
              <a:solidFill>
                <a:srgbClr val="9F00FF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70000" y="3623732"/>
            <a:ext cx="2226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F00FF"/>
                </a:solidFill>
                <a:latin typeface="Arial Black" pitchFamily="34" charset="0"/>
                <a:cs typeface="Times New Roman" pitchFamily="18" charset="0"/>
              </a:rPr>
              <a:t>Риски</a:t>
            </a:r>
            <a:endParaRPr lang="ru-RU" b="1" dirty="0">
              <a:solidFill>
                <a:srgbClr val="9F00FF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54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 descr="https://i.pinimg.com/originals/d5/cc/1e/d5cc1ec49f9162857201a347d03f15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8800" y="4160254"/>
            <a:ext cx="3633327" cy="2697746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0" y="1168400"/>
            <a:ext cx="12192000" cy="397934"/>
          </a:xfrm>
          <a:prstGeom prst="rect">
            <a:avLst/>
          </a:prstGeom>
          <a:solidFill>
            <a:srgbClr val="B5D8E1"/>
          </a:solidFill>
          <a:ln>
            <a:solidFill>
              <a:srgbClr val="B5D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9F00FF"/>
                </a:solidFill>
                <a:latin typeface="Arial Black" pitchFamily="34" charset="0"/>
              </a:rPr>
              <a:t>Участники проекта</a:t>
            </a:r>
            <a:endParaRPr lang="ru-RU" dirty="0">
              <a:solidFill>
                <a:srgbClr val="9F00FF"/>
              </a:solidFill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446867"/>
            <a:ext cx="12192000" cy="397934"/>
          </a:xfrm>
          <a:prstGeom prst="rect">
            <a:avLst/>
          </a:prstGeom>
          <a:solidFill>
            <a:srgbClr val="B5D8E1"/>
          </a:solidFill>
          <a:ln>
            <a:solidFill>
              <a:srgbClr val="B5D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9F00FF"/>
                </a:solidFill>
                <a:latin typeface="Arial Black" pitchFamily="34" charset="0"/>
              </a:rPr>
              <a:t>Научный руководитель</a:t>
            </a:r>
            <a:endParaRPr lang="ru-RU" dirty="0">
              <a:solidFill>
                <a:srgbClr val="9F00FF"/>
              </a:solidFill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582678"/>
            <a:ext cx="12192000" cy="397934"/>
          </a:xfrm>
          <a:prstGeom prst="rect">
            <a:avLst/>
          </a:prstGeom>
          <a:solidFill>
            <a:srgbClr val="B5D8E1"/>
          </a:solidFill>
          <a:ln>
            <a:solidFill>
              <a:srgbClr val="B5D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9F00FF"/>
                </a:solidFill>
                <a:latin typeface="Arial Black" pitchFamily="34" charset="0"/>
              </a:rPr>
              <a:t>Тьютор</a:t>
            </a:r>
            <a:endParaRPr lang="ru-RU" dirty="0">
              <a:solidFill>
                <a:srgbClr val="9F00FF"/>
              </a:solidFill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66522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Калюжная О.Д.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Прокошин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А.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2994168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Пономарёв А.К.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0" y="4133334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Спиридонов А.Ю.</a:t>
            </a:r>
          </a:p>
        </p:txBody>
      </p:sp>
    </p:spTree>
    <p:extLst>
      <p:ext uri="{BB962C8B-B14F-4D97-AF65-F5344CB8AC3E}">
        <p14:creationId xmlns:p14="http://schemas.microsoft.com/office/powerpoint/2010/main" xmlns="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375</Words>
  <Application>Microsoft Office PowerPoint</Application>
  <PresentationFormat>Произвольный</PresentationFormat>
  <Paragraphs>52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Ольга</cp:lastModifiedBy>
  <cp:revision>31</cp:revision>
  <dcterms:created xsi:type="dcterms:W3CDTF">2023-10-12T18:43:30Z</dcterms:created>
  <dcterms:modified xsi:type="dcterms:W3CDTF">2023-11-22T09:36:54Z</dcterms:modified>
</cp:coreProperties>
</file>