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12"/>
  </p:notesMasterIdLst>
  <p:sldIdLst>
    <p:sldId id="257" r:id="rId2"/>
    <p:sldId id="258" r:id="rId3"/>
    <p:sldId id="259" r:id="rId4"/>
    <p:sldId id="260" r:id="rId5"/>
    <p:sldId id="261" r:id="rId6"/>
    <p:sldId id="263" r:id="rId7"/>
    <p:sldId id="264" r:id="rId8"/>
    <p:sldId id="265" r:id="rId9"/>
    <p:sldId id="266" r:id="rId10"/>
    <p:sldId id="262" r:id="rId1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5FF"/>
    <a:srgbClr val="C8E7FF"/>
    <a:srgbClr val="BF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463" autoAdjust="0"/>
  </p:normalViewPr>
  <p:slideViewPr>
    <p:cSldViewPr snapToGrid="0">
      <p:cViewPr varScale="1">
        <p:scale>
          <a:sx n="146" d="100"/>
          <a:sy n="146" d="100"/>
        </p:scale>
        <p:origin x="51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Google Shape;3;n"/>
          <p:cNvSpPr>
            <a:spLocks noGrp="1" noRot="1" noChangeAspect="1" noEditPoints="1"/>
          </p:cNvSpPr>
          <p:nvPr>
            <p:ph type="sldImg" idx="2"/>
          </p:nvPr>
        </p:nvSpPr>
        <p:spPr>
          <a:xfrm>
            <a:off x="381300" y="685800"/>
            <a:ext cx="6096075" cy="3429000"/>
          </a:xfrm>
          <a:custGeom>
            <a:avLst/>
            <a:gdLst/>
            <a:ahLst/>
            <a:cxnLst/>
            <a:rect l="l" t="t" r="r" b="b"/>
            <a:pathLst>
              <a:path w="120000" h="12000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p:spPr>
        <p:txBody>
          <a:bodyPr/>
          <a:lstStyle/>
          <a:p>
            <a:endParaRPr/>
          </a:p>
        </p:txBody>
      </p:sp>
      <p:sp>
        <p:nvSpPr>
          <p:cNvPr id="4" name="Google Shape;4;n"/>
          <p:cNvSpPr>
            <a:spLocks noGrp="1" noEditPoints="1"/>
          </p:cNvSpPr>
          <p:nvPr>
            <p:ph type="body" idx="1"/>
          </p:nvPr>
        </p:nvSpPr>
        <p:spPr>
          <a:xfrm>
            <a:off x="685800" y="4343400"/>
            <a:ext cx="5486400" cy="4114800"/>
          </a:xfrm>
          <a:prstGeom prst="rect">
            <a:avLst/>
          </a:prstGeom>
          <a:noFill/>
          <a:ln>
            <a:noFill/>
          </a:ln>
        </p:spPr>
        <p:txBody>
          <a:bodyPr wrap="square" lIns="91425" tIns="91425" rIns="91425" bIns="91425" anchor="t">
            <a:noAutofit/>
          </a:bodyPr>
          <a:lstStyle>
            <a:lvl1pPr marL="45720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endParaRPr/>
          </a:p>
        </p:txBody>
      </p:sp>
    </p:spTree>
  </p:cSld>
  <p:clrMap bg1="lt1" tx1="dk1" bg2="dk2" tx2="lt2" accent1="accent1" accent2="accent2" accent3="accent3" accent4="accent4" accent5="accent5" accent6="accent6" hlink="hlink" folHlink="folHlink"/>
  <p:hf sldNum="0" hdr="0" ftr="0" dt="0"/>
  <p:notesStyle>
    <a:lvl1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I8yR2ZVy5DTYRL2LU6x8u6SMIoL468aMmEEJc3rRjfA/edit?usp=drive_li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otion.so/intensive2035/e16bcedd0635425083043cee40507eff?pvs=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otion.so/intensive2035/08ff407807a14bdd940722bd2c2f5fe5?pvs=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Google Shape;57;p:notes"/>
          <p:cNvSpPr>
            <a:spLocks noGrp="1" noRot="1" noChangeAspect="1" noEditPoints="1"/>
          </p:cNvSpPr>
          <p:nvPr>
            <p:ph type="sldImg" idx="2"/>
          </p:nvPr>
        </p:nvSpPr>
        <p:spPr>
          <a:xfrm>
            <a:off x="381000" y="685800"/>
            <a:ext cx="6096000" cy="3429000"/>
          </a:xfrm>
          <a:custGeom>
            <a:avLst/>
            <a:gdLst/>
            <a:ahLst/>
            <a:cxnLst/>
            <a:rect l="l" t="t" r="r" b="b"/>
            <a:pathLst>
              <a:path w="120000" h="120000">
                <a:moveTo>
                  <a:pt x="0" y="0"/>
                </a:moveTo>
                <a:lnTo>
                  <a:pt x="120000" y="0"/>
                </a:lnTo>
                <a:lnTo>
                  <a:pt x="120000" y="120000"/>
                </a:lnTo>
                <a:lnTo>
                  <a:pt x="0" y="120000"/>
                </a:lnTo>
                <a:lnTo>
                  <a:pt x="0" y="0"/>
                </a:lnTo>
                <a:close/>
              </a:path>
            </a:pathLst>
          </a:custGeom>
        </p:spPr>
        <p:txBody>
          <a:bodyPr/>
          <a:lstStyle/>
          <a:p>
            <a:endParaRPr/>
          </a:p>
        </p:txBody>
      </p:sp>
      <p:sp>
        <p:nvSpPr>
          <p:cNvPr id="58" name="Google Shape;58;p: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В презентации вы можете использовать любой дизайн, который вам нравится. Шаблон предназначен для копирования!</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На титульном слайде укажите: </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 название вашего проекта</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 ваш вуз (принятую аббревиатуру)</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 тип разработки (он должен быть указан по умолчанию)</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Этот шаблон создан для команд с инициативной разработкой. Это значит, что шаблон подходит для команд, которые придумали свою проектную идею самостоятельно. Если ваша команда работает над заказной задачей, воспользуйтесь другим шаблоном </a:t>
            </a:r>
            <a:r>
              <a:rPr lang="ru" u="sng">
                <a:solidFill>
                  <a:srgbClr val="1155CC"/>
                </a:solidFill>
                <a:hlinkClick r:id="rId3"/>
              </a:rPr>
              <a:t>Шаблон К1 Заказная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 name="Google Shape;88;g25b67986b4d_0_20:notes"/>
          <p:cNvSpPr>
            <a:spLocks noGrp="1" noRot="1" noChangeAspect="1" noEditPoints="1"/>
          </p:cNvSpPr>
          <p:nvPr>
            <p:ph type="sldImg" idx="2"/>
          </p:nvPr>
        </p:nvSpPr>
        <p:spPr>
          <a:xfrm>
            <a:off x="381000" y="685800"/>
            <a:ext cx="6096000" cy="3429000"/>
          </a:xfrm>
          <a:custGeom>
            <a:avLst/>
            <a:gdLst/>
            <a:ahLst/>
            <a:cxnLst/>
            <a:rect l="l" t="t" r="r" b="b"/>
            <a:pathLst>
              <a:path w="120000" h="120000">
                <a:moveTo>
                  <a:pt x="0" y="0"/>
                </a:moveTo>
                <a:lnTo>
                  <a:pt x="120000" y="0"/>
                </a:lnTo>
                <a:lnTo>
                  <a:pt x="120000" y="120000"/>
                </a:lnTo>
                <a:lnTo>
                  <a:pt x="0" y="120000"/>
                </a:lnTo>
                <a:lnTo>
                  <a:pt x="0" y="0"/>
                </a:lnTo>
                <a:close/>
              </a:path>
            </a:pathLst>
          </a:custGeom>
        </p:spPr>
        <p:txBody>
          <a:bodyPr/>
          <a:lstStyle/>
          <a:p>
            <a:endParaRPr/>
          </a:p>
        </p:txBody>
      </p:sp>
      <p:sp>
        <p:nvSpPr>
          <p:cNvPr id="89" name="Google Shape;89;g25b67986b4d_0_20: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spcBef>
                <a:spcPts val="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Слайд с командой — это ваш способ представиться и показать, что вы способны справиться с поставленной задачей.</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Обычно здесь размещают фотографии, указывают, как кого зовут, должность в проекте</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Уместно рассказать о каких-то компетенциях и достижениях (если они у вас есть). Главное, чтобы эти они имели отношение к тому, что вы делаете. </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r>
              <a:rPr lang="ru" i="1" dirty="0">
                <a:solidFill>
                  <a:schemeClr val="dk1"/>
                </a:solidFill>
                <a:latin typeface="Nunito"/>
                <a:ea typeface="Nunito"/>
                <a:cs typeface="Nunito"/>
                <a:sym typeface="Nunito"/>
              </a:rPr>
              <a:t>Например, в вашей команде есть участник, который помимо прочего работает фитнес-тренером. Если ваш проект связан, например, со спортивным питанием или мобильным приложением для спортсменов, то это большой плюс. Если же проект связан с компьютерным зрением или вы разрабатываете компьютерную игру — это не имеет значение и лучше этот факт опустить.   </a:t>
            </a:r>
            <a:endParaRPr i="1"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Но ни в коем случае ничего не придумывайте и не вводите ваших зрителей в заблуждение!</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Google Shape;64;g25b67986b4d_0_0:notes"/>
          <p:cNvSpPr>
            <a:spLocks noGrp="1" noRot="1" noChangeAspect="1" noEditPoints="1"/>
          </p:cNvSpPr>
          <p:nvPr>
            <p:ph type="sldImg" idx="2"/>
          </p:nvPr>
        </p:nvSpPr>
        <p:spPr>
          <a:xfrm>
            <a:off x="381000" y="685800"/>
            <a:ext cx="6096000" cy="3429000"/>
          </a:xfrm>
          <a:custGeom>
            <a:avLst/>
            <a:gdLst/>
            <a:ahLst/>
            <a:cxnLst/>
            <a:rect l="l" t="t" r="r" b="b"/>
            <a:pathLst>
              <a:path w="120000" h="120000">
                <a:moveTo>
                  <a:pt x="0" y="0"/>
                </a:moveTo>
                <a:lnTo>
                  <a:pt x="120000" y="0"/>
                </a:lnTo>
                <a:lnTo>
                  <a:pt x="120000" y="120000"/>
                </a:lnTo>
                <a:lnTo>
                  <a:pt x="0" y="120000"/>
                </a:lnTo>
                <a:lnTo>
                  <a:pt x="0" y="0"/>
                </a:lnTo>
                <a:close/>
              </a:path>
            </a:pathLst>
          </a:custGeom>
        </p:spPr>
        <p:txBody>
          <a:bodyPr/>
          <a:lstStyle/>
          <a:p>
            <a:endParaRPr/>
          </a:p>
        </p:txBody>
      </p:sp>
      <p:sp>
        <p:nvSpPr>
          <p:cNvPr id="65" name="Google Shape;65;g25b67986b4d_0_0: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dirty="0">
                <a:solidFill>
                  <a:schemeClr val="dk1"/>
                </a:solidFill>
                <a:highlight>
                  <a:srgbClr val="FFFF00"/>
                </a:highlight>
                <a:latin typeface="Nunito"/>
                <a:ea typeface="Nunito"/>
                <a:cs typeface="Nunito"/>
                <a:sym typeface="Nunito"/>
              </a:rPr>
              <a:t>Перед заполнением слайда обратите внимание на статьи о заполнении паспорта проектной идеи и об ошибках при его заполнении</a:t>
            </a:r>
            <a:endParaRPr dirty="0">
              <a:solidFill>
                <a:schemeClr val="dk1"/>
              </a:solidFill>
              <a:highlight>
                <a:srgbClr val="FFFF00"/>
              </a:highlight>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Как заполнять паспорт проекта </a:t>
            </a:r>
            <a:r>
              <a:rPr lang="ru" u="sng" dirty="0">
                <a:solidFill>
                  <a:srgbClr val="1155CC"/>
                </a:solidFill>
                <a:latin typeface="Nunito"/>
                <a:ea typeface="Nunito"/>
                <a:cs typeface="Nunito"/>
                <a:sym typeface="Nunito"/>
                <a:hlinkClick r:id="rId3"/>
              </a:rPr>
              <a:t>https://www.notion.so/intensive2035/e16bcedd0635425083043cee40507eff?pvs=4</a:t>
            </a:r>
            <a:r>
              <a:rPr lang="ru" dirty="0">
                <a:solidFill>
                  <a:schemeClr val="dk1"/>
                </a:solidFill>
                <a:latin typeface="Nunito"/>
                <a:ea typeface="Nunito"/>
                <a:cs typeface="Nunito"/>
                <a:sym typeface="Nunito"/>
              </a:rPr>
              <a:t> </a:t>
            </a:r>
            <a:endParaRPr dirty="0">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Ошибки при заполнении паспорта проекта </a:t>
            </a:r>
            <a:r>
              <a:rPr lang="ru" u="sng" dirty="0">
                <a:solidFill>
                  <a:srgbClr val="1155CC"/>
                </a:solidFill>
                <a:latin typeface="Nunito"/>
                <a:ea typeface="Nunito"/>
                <a:cs typeface="Nunito"/>
                <a:sym typeface="Nunito"/>
                <a:hlinkClick r:id="rId4"/>
              </a:rPr>
              <a:t>https://www.notion.so/intensive2035/08ff407807a14bdd940722bd2c2f5fe5?pvs=4</a:t>
            </a:r>
            <a:r>
              <a:rPr lang="ru" dirty="0">
                <a:solidFill>
                  <a:schemeClr val="dk1"/>
                </a:solidFill>
                <a:latin typeface="Nunito"/>
                <a:ea typeface="Nunito"/>
                <a:cs typeface="Nunito"/>
                <a:sym typeface="Nunito"/>
              </a:rPr>
              <a:t> </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Проблема, которую вы решаете, не существует в вакууме.</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Должен быть кто-то, кто от неё страдает, иначе это не проблема. В качестве пользователя мы предлагаем выбрать группу людей, для которых эта проблема актуальна. Например, в группу могут входить люди определенной профессии или рода деятельности, жители района или города, потребители какого-то товара или услуги, владельцы какой-то собственности и так далее.</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Проблема возникает не на пустом месте.</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А тогда, когда пользователь совершает некоторые действия, чтобы прийти к желаемому результату. Масштабы действия могут быть разные: от продажи квартиры и выбора учебного заведения до заполнения формы на сайте или выброса мусора.</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Так или иначе, при совершении этого действия что-то идёт не так, пользователь сталкивается с каким-то неудобством, барьером, которое либо вообще не даёт совершить это действие, либо затрудняет его, делает неприятным.</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Хороший индикатор: пользователь вынужден тратить дополнительное время, деньги, нервы, здоровье, чтобы решить свою первоначальную задачу.</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120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Обратите внимание, что задача часто всё же решается, хоть и не самым оптимальным способом. Как раз в этом месте вы можете предложить более оптимальное решение, то есть, менее затратное по деньгам, времени или нервам. Именно решение вам и предстоит разработать в ходе интенсива.</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 name="Google Shape;70;g25b67986b4d_0_5:notes"/>
          <p:cNvSpPr>
            <a:spLocks noGrp="1" noRot="1" noChangeAspect="1" noEditPoints="1"/>
          </p:cNvSpPr>
          <p:nvPr>
            <p:ph type="sldImg" idx="2"/>
          </p:nvPr>
        </p:nvSpPr>
        <p:spPr>
          <a:xfrm>
            <a:off x="381000" y="685800"/>
            <a:ext cx="6096000" cy="3429000"/>
          </a:xfrm>
          <a:custGeom>
            <a:avLst/>
            <a:gdLst/>
            <a:ahLst/>
            <a:cxnLst/>
            <a:rect l="l" t="t" r="r" b="b"/>
            <a:pathLst>
              <a:path w="120000" h="120000">
                <a:moveTo>
                  <a:pt x="0" y="0"/>
                </a:moveTo>
                <a:lnTo>
                  <a:pt x="120000" y="0"/>
                </a:lnTo>
                <a:lnTo>
                  <a:pt x="120000" y="120000"/>
                </a:lnTo>
                <a:lnTo>
                  <a:pt x="0" y="120000"/>
                </a:lnTo>
                <a:lnTo>
                  <a:pt x="0" y="0"/>
                </a:lnTo>
                <a:close/>
              </a:path>
            </a:pathLst>
          </a:custGeom>
        </p:spPr>
        <p:txBody>
          <a:bodyPr/>
          <a:lstStyle/>
          <a:p>
            <a:endParaRPr/>
          </a:p>
        </p:txBody>
      </p:sp>
      <p:sp>
        <p:nvSpPr>
          <p:cNvPr id="71" name="Google Shape;71;g25b67986b4d_0_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spcBef>
                <a:spcPts val="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Поиск аналогов своего продукта/услуги помогает команде позаимствовать чужие удачные решения для внедрения в собственный продукт, а также даёт базовое представление о рынке и о том, что сейчас на нём востребовано.</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Аналоги продукта бываю полными (прямые конкуренты) и частичными (косвенные конкуренты).</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r>
              <a:rPr lang="ru" b="1" dirty="0">
                <a:solidFill>
                  <a:schemeClr val="dk1"/>
                </a:solidFill>
                <a:latin typeface="Nunito"/>
                <a:ea typeface="Nunito"/>
                <a:cs typeface="Nunito"/>
                <a:sym typeface="Nunito"/>
              </a:rPr>
              <a:t>Полные аналоги</a:t>
            </a:r>
            <a:r>
              <a:rPr lang="ru" dirty="0">
                <a:solidFill>
                  <a:schemeClr val="dk1"/>
                </a:solidFill>
                <a:latin typeface="Nunito"/>
                <a:ea typeface="Nunito"/>
                <a:cs typeface="Nunito"/>
                <a:sym typeface="Nunito"/>
              </a:rPr>
              <a:t> (прямые конкуренты) — это продукты, которые похожи на ваш, ориентированы на ту же аудиторию и решают те же задачи, что и ваш продукт. Например, полными аналогами машины марки Kia будут машины Skoda и Volkswagen.</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b="1" dirty="0">
                <a:solidFill>
                  <a:schemeClr val="dk1"/>
                </a:solidFill>
                <a:latin typeface="Nunito"/>
                <a:ea typeface="Nunito"/>
                <a:cs typeface="Nunito"/>
                <a:sym typeface="Nunito"/>
              </a:rPr>
              <a:t>Частичными аналогами</a:t>
            </a:r>
            <a:r>
              <a:rPr lang="ru" dirty="0">
                <a:solidFill>
                  <a:schemeClr val="dk1"/>
                </a:solidFill>
                <a:latin typeface="Nunito"/>
                <a:ea typeface="Nunito"/>
                <a:cs typeface="Nunito"/>
                <a:sym typeface="Nunito"/>
              </a:rPr>
              <a:t> (косвенными конкурентами) могут быть либо продукты, которые не похожи на ваш, но решают ту же проблему клиентов, либо схожие с вашим продукты, ориентированные на другую целевую аудиторию. Например, энергетические напитки — это частичные аналоги кофе, потому что они решают ту же задачу сохранения бодрости. Магазины профессиональной косметики — косвенные конкуренты салонов красоты, так как они вынуждают клиентов проводить себе процедуры самостоятельно, но при этом экономят им деньги. Косвенными конкурентами так же стоит считать иностранные продукты или услуги, не представленные в России, то есть ориентированные на другую целевую аудиторию. Важно посмотреть и их, так как они показывают перспективы развития технологического направления в России в дальнейшем.</a:t>
            </a:r>
            <a:endParaRPr dirty="0">
              <a:solidFill>
                <a:schemeClr val="dk1"/>
              </a:solidFill>
              <a:latin typeface="Nunito"/>
              <a:ea typeface="Nunito"/>
              <a:cs typeface="Nunito"/>
              <a:sym typeface="Nunito"/>
            </a:endParaRPr>
          </a:p>
          <a:p>
            <a:pPr marL="457200" indent="0" algn="l" rtl="0">
              <a:spcBef>
                <a:spcPts val="1200"/>
              </a:spcBef>
              <a:spcAft>
                <a:spcPts val="0"/>
              </a:spcAft>
              <a:buClr>
                <a:schemeClr val="dk1"/>
              </a:buClr>
              <a:buSzPts val="1100"/>
              <a:buFont typeface="Arial" panose="020B0604020202020204" pitchFamily="34" charset="0"/>
              <a:buNone/>
            </a:pPr>
            <a:r>
              <a:rPr lang="ru" dirty="0">
                <a:solidFill>
                  <a:schemeClr val="dk1"/>
                </a:solidFill>
                <a:latin typeface="Nunito"/>
                <a:ea typeface="Nunito"/>
                <a:cs typeface="Nunito"/>
                <a:sym typeface="Nunito"/>
              </a:rPr>
              <a:t>Как и с остальными слайдами, мы не ограничиваем вас в шаблоне. Вы можете изложить результаты в виде сравнительной таблицы, где ваш проект сравнивается с аналогичными по каким-то параметрам или свойствам. Главное, чтобы было понятно, </a:t>
            </a:r>
            <a:r>
              <a:rPr lang="ru" b="1" dirty="0">
                <a:solidFill>
                  <a:schemeClr val="dk1"/>
                </a:solidFill>
                <a:latin typeface="Nunito"/>
                <a:ea typeface="Nunito"/>
                <a:cs typeface="Nunito"/>
                <a:sym typeface="Nunito"/>
              </a:rPr>
              <a:t>чем ваш проект отличается от аналогов, в чем превосходит их и как это помогает решать заявленную проблему.</a:t>
            </a:r>
            <a:endParaRPr dirty="0">
              <a:solidFill>
                <a:schemeClr val="dk1"/>
              </a:solidFill>
              <a:latin typeface="Nunito"/>
              <a:ea typeface="Nunito"/>
              <a:cs typeface="Nunito"/>
              <a:sym typeface="Nunito"/>
            </a:endParaRPr>
          </a:p>
          <a:p>
            <a:pPr mar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Google Shape;76;g25b67986b4d_0_10:notes"/>
          <p:cNvSpPr>
            <a:spLocks noGrp="1" noRot="1" noChangeAspect="1" noEditPoints="1"/>
          </p:cNvSpPr>
          <p:nvPr>
            <p:ph type="sldImg" idx="2"/>
          </p:nvPr>
        </p:nvSpPr>
        <p:spPr>
          <a:xfrm>
            <a:off x="381000" y="685800"/>
            <a:ext cx="6096000" cy="3429000"/>
          </a:xfrm>
          <a:custGeom>
            <a:avLst/>
            <a:gdLst/>
            <a:ahLst/>
            <a:cxnLst/>
            <a:rect l="l" t="t" r="r" b="b"/>
            <a:pathLst>
              <a:path w="120000" h="120000">
                <a:moveTo>
                  <a:pt x="0" y="0"/>
                </a:moveTo>
                <a:lnTo>
                  <a:pt x="120000" y="0"/>
                </a:lnTo>
                <a:lnTo>
                  <a:pt x="120000" y="120000"/>
                </a:lnTo>
                <a:lnTo>
                  <a:pt x="0" y="120000"/>
                </a:lnTo>
                <a:lnTo>
                  <a:pt x="0" y="0"/>
                </a:lnTo>
                <a:close/>
              </a:path>
            </a:pathLst>
          </a:custGeom>
        </p:spPr>
        <p:txBody>
          <a:bodyPr/>
          <a:lstStyle/>
          <a:p>
            <a:endParaRPr/>
          </a:p>
        </p:txBody>
      </p:sp>
      <p:sp>
        <p:nvSpPr>
          <p:cNvPr id="77" name="Google Shape;77;g25b67986b4d_0_10: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Мы используем такой шаблон формулировки решения, но не настаиваем на нем: </a:t>
            </a:r>
            <a:endParaRPr>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r>
              <a:rPr lang="ru" i="1">
                <a:solidFill>
                  <a:schemeClr val="dk1"/>
                </a:solidFill>
                <a:latin typeface="Nunito"/>
                <a:ea typeface="Nunito"/>
                <a:cs typeface="Nunito"/>
                <a:sym typeface="Nunito"/>
              </a:rPr>
              <a:t>Для &lt;пользователей&gt;, которым нужно &lt;цель/желание потребность пользователя&gt;, Наш &lt;вид решения&gt; будет выполнять &lt;главную функцию&gt;. В отличие от &lt;альтернатив&gt;, наш продукт лучше тем, что &lt;описание преимуществ&gt;.</a:t>
            </a:r>
            <a:endParaRPr i="1">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endParaRPr>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Так или иначе, из описания вашего решения должно быть понятно следующее:</a:t>
            </a:r>
            <a:endParaRPr>
              <a:solidFill>
                <a:schemeClr val="dk1"/>
              </a:solidFill>
              <a:latin typeface="Nunito"/>
              <a:ea typeface="Nunito"/>
              <a:cs typeface="Nunito"/>
              <a:sym typeface="Nunito"/>
            </a:endParaRPr>
          </a:p>
          <a:p>
            <a:pPr marL="91440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чья проблема решается</a:t>
            </a:r>
            <a:endParaRPr>
              <a:solidFill>
                <a:schemeClr val="dk1"/>
              </a:solidFill>
              <a:latin typeface="Nunito"/>
              <a:ea typeface="Nunito"/>
              <a:cs typeface="Nunito"/>
              <a:sym typeface="Nunito"/>
            </a:endParaRPr>
          </a:p>
          <a:p>
            <a:pPr marL="91440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это за проблема</a:t>
            </a:r>
            <a:endParaRPr>
              <a:solidFill>
                <a:schemeClr val="dk1"/>
              </a:solidFill>
              <a:latin typeface="Nunito"/>
              <a:ea typeface="Nunito"/>
              <a:cs typeface="Nunito"/>
              <a:sym typeface="Nunito"/>
            </a:endParaRPr>
          </a:p>
          <a:p>
            <a:pPr marL="91440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представляет собой ваше решение</a:t>
            </a:r>
            <a:endParaRPr>
              <a:solidFill>
                <a:schemeClr val="dk1"/>
              </a:solidFill>
              <a:latin typeface="Nunito"/>
              <a:ea typeface="Nunito"/>
              <a:cs typeface="Nunito"/>
              <a:sym typeface="Nunito"/>
            </a:endParaRPr>
          </a:p>
          <a:p>
            <a:pPr marL="91440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чем оно лучше аналогичных</a:t>
            </a:r>
            <a:endParaRPr>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endParaRPr>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Например</a:t>
            </a:r>
            <a:endParaRPr>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Для </a:t>
            </a:r>
            <a:r>
              <a:rPr lang="ru" b="1">
                <a:solidFill>
                  <a:schemeClr val="dk1"/>
                </a:solidFill>
                <a:latin typeface="Nunito"/>
                <a:ea typeface="Nunito"/>
                <a:cs typeface="Nunito"/>
                <a:sym typeface="Nunito"/>
              </a:rPr>
              <a:t>&lt;мам с колясками&gt;</a:t>
            </a:r>
            <a:r>
              <a:rPr lang="ru">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которым нужно </a:t>
            </a:r>
            <a:r>
              <a:rPr lang="ru" b="1">
                <a:solidFill>
                  <a:schemeClr val="dk1"/>
                </a:solidFill>
                <a:latin typeface="Nunito"/>
                <a:ea typeface="Nunito"/>
                <a:cs typeface="Nunito"/>
                <a:sym typeface="Nunito"/>
              </a:rPr>
              <a:t>&lt;два раза в день гулять с ребенком&gt;</a:t>
            </a:r>
            <a:r>
              <a:rPr lang="ru">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наше </a:t>
            </a:r>
            <a:r>
              <a:rPr lang="ru" b="1">
                <a:solidFill>
                  <a:schemeClr val="dk1"/>
                </a:solidFill>
                <a:latin typeface="Nunito"/>
                <a:ea typeface="Nunito"/>
                <a:cs typeface="Nunito"/>
                <a:sym typeface="Nunito"/>
              </a:rPr>
              <a:t>&lt;мобильное приложение&gt;</a:t>
            </a:r>
            <a:endParaRPr b="1">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будет </a:t>
            </a:r>
            <a:r>
              <a:rPr lang="ru" b="1">
                <a:solidFill>
                  <a:schemeClr val="dk1"/>
                </a:solidFill>
                <a:latin typeface="Nunito"/>
                <a:ea typeface="Nunito"/>
                <a:cs typeface="Nunito"/>
                <a:sym typeface="Nunito"/>
              </a:rPr>
              <a:t>&lt;строить удобные и интересные пешеходные маршруты прогулок&gt;.</a:t>
            </a:r>
            <a:endParaRPr b="1">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В отличие от </a:t>
            </a:r>
            <a:r>
              <a:rPr lang="ru" b="1">
                <a:solidFill>
                  <a:schemeClr val="dk1"/>
                </a:solidFill>
                <a:latin typeface="Nunito"/>
                <a:ea typeface="Nunito"/>
                <a:cs typeface="Nunito"/>
                <a:sym typeface="Nunito"/>
              </a:rPr>
              <a:t>&lt;Яндекс.Карт, Google Maps и 2Gis&gt;</a:t>
            </a:r>
            <a:r>
              <a:rPr lang="ru">
                <a:solidFill>
                  <a:schemeClr val="dk1"/>
                </a:solidFill>
                <a:latin typeface="Nunito"/>
                <a:ea typeface="Nunito"/>
                <a:cs typeface="Nunito"/>
                <a:sym typeface="Nunito"/>
              </a:rPr>
              <a:t>, наше приложение будет лучше тем,</a:t>
            </a:r>
            <a:endParaRPr>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что </a:t>
            </a:r>
            <a:r>
              <a:rPr lang="ru" b="1">
                <a:solidFill>
                  <a:schemeClr val="dk1"/>
                </a:solidFill>
                <a:latin typeface="Nunito"/>
                <a:ea typeface="Nunito"/>
                <a:cs typeface="Nunito"/>
                <a:sym typeface="Nunito"/>
              </a:rPr>
              <a:t>&lt;оно будет учитывать все пандусы, лестницы, бордюры и подземные переходы и не будет предлагать мамам с колясками идти туда, где невозможно нормально пройти пешеходу&gt;.</a:t>
            </a:r>
            <a:endParaRPr b="1">
              <a:solidFill>
                <a:schemeClr val="dk1"/>
              </a:solidFill>
              <a:latin typeface="Nunito"/>
              <a:ea typeface="Nunito"/>
              <a:cs typeface="Nunito"/>
              <a:sym typeface="Nunito"/>
            </a:endParaRPr>
          </a:p>
          <a:p>
            <a:pPr marL="0" indent="0" algn="l" rtl="0">
              <a:spcBef>
                <a:spcPts val="1200"/>
              </a:spcBef>
              <a:spcAft>
                <a:spcPts val="0"/>
              </a:spcAft>
              <a:buNone/>
            </a:pPr>
            <a:endParaRPr b="1">
              <a:solidFill>
                <a:schemeClr val="dk1"/>
              </a:solidFill>
              <a:latin typeface="Nunito"/>
              <a:ea typeface="Nunito"/>
              <a:cs typeface="Nunito"/>
              <a:sym typeface="Nuni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gdLst/>
            <a:ahLst/>
            <a:cxnLst/>
            <a:rect l="l" t="t" r="r" b="b"/>
            <a:pathLst>
              <a:path w="120000" h="120000">
                <a:moveTo>
                  <a:pt x="0" y="0"/>
                </a:moveTo>
                <a:lnTo>
                  <a:pt x="120000" y="0"/>
                </a:lnTo>
                <a:lnTo>
                  <a:pt x="120000" y="120000"/>
                </a:lnTo>
                <a:lnTo>
                  <a:pt x="0" y="120000"/>
                </a:lnTo>
                <a:lnTo>
                  <a:pt x="0" y="0"/>
                </a:lnTo>
                <a:close/>
              </a:path>
            </a:pathLst>
          </a:custGeom>
        </p:spPr>
        <p:txBody>
          <a:bodyPr/>
          <a:lstStyle/>
          <a:p>
            <a:endParaRPr/>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gdLst/>
            <a:ahLst/>
            <a:cxnLst/>
            <a:rect l="l" t="t" r="r" b="b"/>
            <a:pathLst>
              <a:path w="120000" h="120000">
                <a:moveTo>
                  <a:pt x="0" y="0"/>
                </a:moveTo>
                <a:lnTo>
                  <a:pt x="120000" y="0"/>
                </a:lnTo>
                <a:lnTo>
                  <a:pt x="120000" y="120000"/>
                </a:lnTo>
                <a:lnTo>
                  <a:pt x="0" y="120000"/>
                </a:lnTo>
                <a:lnTo>
                  <a:pt x="0" y="0"/>
                </a:lnTo>
                <a:close/>
              </a:path>
            </a:pathLst>
          </a:custGeom>
        </p:spPr>
        <p:txBody>
          <a:bodyPr/>
          <a:lstStyle/>
          <a:p>
            <a:endParaRPr/>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gdLst/>
            <a:ahLst/>
            <a:cxnLst/>
            <a:rect l="l" t="t" r="r" b="b"/>
            <a:pathLst>
              <a:path w="120000" h="120000">
                <a:moveTo>
                  <a:pt x="0" y="0"/>
                </a:moveTo>
                <a:lnTo>
                  <a:pt x="120000" y="0"/>
                </a:lnTo>
                <a:lnTo>
                  <a:pt x="120000" y="120000"/>
                </a:lnTo>
                <a:lnTo>
                  <a:pt x="0" y="120000"/>
                </a:lnTo>
                <a:lnTo>
                  <a:pt x="0" y="0"/>
                </a:lnTo>
                <a:close/>
              </a:path>
            </a:pathLst>
          </a:custGeom>
        </p:spPr>
        <p:txBody>
          <a:bodyPr/>
          <a:lstStyle/>
          <a:p>
            <a:endParaRPr/>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gdLst/>
            <a:ahLst/>
            <a:cxnLst/>
            <a:rect l="l" t="t" r="r" b="b"/>
            <a:pathLst>
              <a:path w="120000" h="120000">
                <a:moveTo>
                  <a:pt x="0" y="0"/>
                </a:moveTo>
                <a:lnTo>
                  <a:pt x="120000" y="0"/>
                </a:lnTo>
                <a:lnTo>
                  <a:pt x="120000" y="120000"/>
                </a:lnTo>
                <a:lnTo>
                  <a:pt x="0" y="120000"/>
                </a:lnTo>
                <a:lnTo>
                  <a:pt x="0" y="0"/>
                </a:lnTo>
                <a:close/>
              </a:path>
            </a:pathLst>
          </a:custGeom>
        </p:spPr>
        <p:txBody>
          <a:bodyPr/>
          <a:lstStyle/>
          <a:p>
            <a:endParaRPr/>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gdLst/>
            <a:ahLst/>
            <a:cxnLst/>
            <a:rect l="l" t="t" r="r" b="b"/>
            <a:pathLst>
              <a:path w="120000" h="120000">
                <a:moveTo>
                  <a:pt x="0" y="0"/>
                </a:moveTo>
                <a:lnTo>
                  <a:pt x="120000" y="0"/>
                </a:lnTo>
                <a:lnTo>
                  <a:pt x="120000" y="120000"/>
                </a:lnTo>
                <a:lnTo>
                  <a:pt x="0" y="120000"/>
                </a:lnTo>
                <a:lnTo>
                  <a:pt x="0" y="0"/>
                </a:lnTo>
                <a:close/>
              </a:path>
            </a:pathLst>
          </a:custGeom>
        </p:spPr>
        <p:txBody>
          <a:bodyPr/>
          <a:lstStyle/>
          <a:p>
            <a:endParaRPr/>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anose="020B0604020202020204" pitchFamily="34" charset="0"/>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1779"/>
            <a:ext cx="9144000" cy="5150270"/>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Freeform 5"/>
            <p:cNvSpPr>
              <a:spLocks noEditPoints="1"/>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noEditPoints="1"/>
          </p:cNvSpPr>
          <p:nvPr>
            <p:ph type="ctrTitle"/>
          </p:nvPr>
        </p:nvSpPr>
        <p:spPr>
          <a:xfrm>
            <a:off x="866216" y="1574800"/>
            <a:ext cx="6619244" cy="2008236"/>
          </a:xfrm>
        </p:spPr>
        <p:txBody>
          <a:bodyPr anchor="b"/>
          <a:lstStyle>
            <a:lvl1pPr>
              <a:defRPr sz="4050"/>
            </a:lvl1pPr>
          </a:lstStyle>
          <a:p>
            <a:r>
              <a:rPr lang="ru-RU"/>
              <a:t>Образец заголовка</a:t>
            </a:r>
            <a:endParaRPr lang="en-US" dirty="0"/>
          </a:p>
        </p:txBody>
      </p:sp>
      <p:sp>
        <p:nvSpPr>
          <p:cNvPr id="3" name="Subtitle 2"/>
          <p:cNvSpPr>
            <a:spLocks noGrp="1" noEditPoints="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ru-RU"/>
              <a:t>Образец подзаголовка</a:t>
            </a:r>
            <a:endParaRPr lang="en-US" dirty="0"/>
          </a:p>
        </p:txBody>
      </p:sp>
      <p:sp>
        <p:nvSpPr>
          <p:cNvPr id="4" name="Date Placeholder 3"/>
          <p:cNvSpPr>
            <a:spLocks noGrp="1" noEditPoints="1"/>
          </p:cNvSpPr>
          <p:nvPr>
            <p:ph type="dt" sz="half" idx="10"/>
          </p:nvPr>
        </p:nvSpPr>
        <p:spPr>
          <a:xfrm rot="5400000">
            <a:off x="7567043" y="1344168"/>
            <a:ext cx="742949" cy="228599"/>
          </a:xfrm>
        </p:spPr>
        <p:txBody>
          <a:bodyPr anchor="t"/>
          <a:lstStyle>
            <a:lvl1pPr algn="l">
              <a:defRPr b="0" i="0">
                <a:solidFill>
                  <a:schemeClr val="bg1"/>
                </a:solidFill>
              </a:defRPr>
            </a:lvl1pPr>
          </a:lstStyle>
          <a:p>
            <a:fld id="{5923F103-BC34-4FE4-A40E-EDDEECFDA5D0}" type="datetimeFigureOut">
              <a:rPr lang="en-US" smtClean="0"/>
              <a:t>5/30/2025</a:t>
            </a:fld>
            <a:endParaRPr lang="en-US" dirty="0"/>
          </a:p>
        </p:txBody>
      </p:sp>
      <p:sp>
        <p:nvSpPr>
          <p:cNvPr id="5" name="Footer Placeholder 4"/>
          <p:cNvSpPr>
            <a:spLocks noGrp="1" noEditPoints="1"/>
          </p:cNvSpPr>
          <p:nvPr>
            <p:ph type="ftr" sz="quarter" idx="11"/>
          </p:nvPr>
        </p:nvSpPr>
        <p:spPr>
          <a:xfrm rot="5400000">
            <a:off x="6719695" y="2420115"/>
            <a:ext cx="2894846" cy="228601"/>
          </a:xfrm>
        </p:spPr>
        <p:txBody>
          <a:bodyPr/>
          <a:lstStyle>
            <a:lvl1pPr>
              <a:defRPr b="0" i="0">
                <a:solidFill>
                  <a:schemeClr val="bg1"/>
                </a:solidFill>
              </a:defRPr>
            </a:lvl1pPr>
          </a:lstStyle>
          <a:p>
            <a:endParaRPr lang="en-US" dirty="0"/>
          </a:p>
        </p:txBody>
      </p:sp>
      <p:sp>
        <p:nvSpPr>
          <p:cNvPr id="10" name="Rectangle 9"/>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noEditPoints="1"/>
          </p:cNvSpPr>
          <p:nvPr>
            <p:ph type="sldNum" sz="quarter" idx="12"/>
          </p:nvPr>
        </p:nvSpPr>
        <p:spPr>
          <a:xfrm>
            <a:off x="7763257" y="219457"/>
            <a:ext cx="628649" cy="575765"/>
          </a:xfrm>
        </p:spPr>
        <p:txBody>
          <a:bodyPr/>
          <a:lstStyle>
            <a:lvl1pPr>
              <a:defRPr sz="2100" b="0" i="0">
                <a:latin typeface="+mj-lt"/>
              </a:defRPr>
            </a:lvl1p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9" name="Group 18"/>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9" name="Freeform 5"/>
            <p:cNvSpPr/>
            <p:nvPr/>
          </p:nvSpPr>
          <p:spPr bwMode="gray">
            <a:xfrm rot="10800000">
              <a:off x="459506" y="321130"/>
              <a:ext cx="11277600" cy="4533900"/>
            </a:xfrm>
            <a:custGeom>
              <a:avLst/>
              <a:gdLst/>
              <a:ahLst/>
              <a:cxn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a:p>
          </p:txBody>
        </p:sp>
        <p:sp>
          <p:nvSpPr>
            <p:cNvPr id="12" name="Freeform 5"/>
            <p:cNvSpPr>
              <a:spLocks noEditPoints="1"/>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noEditPoints="1"/>
          </p:cNvSpPr>
          <p:nvPr>
            <p:ph type="title"/>
          </p:nvPr>
        </p:nvSpPr>
        <p:spPr>
          <a:xfrm>
            <a:off x="866217" y="3725005"/>
            <a:ext cx="6619243"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noEditPoints="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Вставка рисунка</a:t>
            </a:r>
            <a:endParaRPr lang="en-US" dirty="0"/>
          </a:p>
        </p:txBody>
      </p:sp>
      <p:sp>
        <p:nvSpPr>
          <p:cNvPr id="4" name="Text Placeholder 3"/>
          <p:cNvSpPr>
            <a:spLocks noGrp="1" noEditPoints="1"/>
          </p:cNvSpPr>
          <p:nvPr>
            <p:ph type="body" sz="half" idx="2"/>
          </p:nvPr>
        </p:nvSpPr>
        <p:spPr bwMode="gray">
          <a:xfrm>
            <a:off x="866217" y="4152499"/>
            <a:ext cx="6619242" cy="370284"/>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noEditPoints="1"/>
          </p:cNvSpPr>
          <p:nvPr>
            <p:ph type="dt" sz="half" idx="10"/>
          </p:nvPr>
        </p:nvSpPr>
        <p:spPr/>
        <p:txBody>
          <a:bodyPr/>
          <a:lstStyle/>
          <a:p>
            <a:fld id="{923A1CC3-2375-41D4-9E03-427CAF2A4C1A}" type="datetimeFigureOut">
              <a:rPr lang="en-US" smtClean="0"/>
              <a:t>5/30/2025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Slide Number Placeholder 6"/>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12" name="Group 11"/>
          <p:cNvGrpSpPr/>
          <p:nvPr/>
        </p:nvGrpSpPr>
        <p:grpSpPr>
          <a:xfrm>
            <a:off x="0" y="-1779"/>
            <a:ext cx="9144000" cy="5150270"/>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a:endParaRPr/>
            </a:p>
          </p:txBody>
        </p:sp>
        <p:sp>
          <p:nvSpPr>
            <p:cNvPr id="11" name="Freeform 5"/>
            <p:cNvSpPr>
              <a:spLocks noEditPoints="1"/>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noEditPoints="1"/>
          </p:cNvSpPr>
          <p:nvPr>
            <p:ph type="title"/>
          </p:nvPr>
        </p:nvSpPr>
        <p:spPr>
          <a:xfrm>
            <a:off x="866216" y="797562"/>
            <a:ext cx="6619244" cy="1034816"/>
          </a:xfrm>
        </p:spPr>
        <p:txBody>
          <a:bodyPr/>
          <a:lstStyle>
            <a:lvl1pPr>
              <a:defRPr sz="3000"/>
            </a:lvl1pPr>
          </a:lstStyle>
          <a:p>
            <a:r>
              <a:rPr lang="ru-RU"/>
              <a:t>Образец заголовка</a:t>
            </a:r>
            <a:endParaRPr lang="en-US" dirty="0"/>
          </a:p>
        </p:txBody>
      </p:sp>
      <p:sp>
        <p:nvSpPr>
          <p:cNvPr id="8" name="Text Placeholder 3"/>
          <p:cNvSpPr>
            <a:spLocks noGrp="1" noEditPoints="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noEditPoints="1"/>
          </p:cNvSpPr>
          <p:nvPr>
            <p:ph type="dt" sz="half" idx="10"/>
          </p:nvPr>
        </p:nvSpPr>
        <p:spPr/>
        <p:txBody>
          <a:bodyPr/>
          <a:lstStyle/>
          <a:p>
            <a:fld id="{AFF16868-8199-4C2C-A5B1-63AEE139F88E}"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7" name="Group 6"/>
          <p:cNvGrpSpPr/>
          <p:nvPr/>
        </p:nvGrpSpPr>
        <p:grpSpPr>
          <a:xfrm>
            <a:off x="0" y="-1779"/>
            <a:ext cx="9144000" cy="5150270"/>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6" name="Freeform 5"/>
            <p:cNvSpPr>
              <a:spLocks noEditPoints="1"/>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13" name="TextBox 12"/>
          <p:cNvSpPr txBox="1"/>
          <p:nvPr/>
        </p:nvSpPr>
        <p:spPr>
          <a:xfrm>
            <a:off x="7289579" y="1973862"/>
            <a:ext cx="601434" cy="1200329"/>
          </a:xfrm>
          <a:prstGeom prst="rect">
            <a:avLst/>
          </a:prstGeom>
          <a:noFill/>
        </p:spPr>
        <p:txBody>
          <a:bodyPr wrap="square" rtlCol="0">
            <a:spAutoFit/>
          </a:bodyPr>
          <a:lstStyle>
            <a:lvl1pPr algn="r">
              <a:defRPr sz="12200" b="0" i="0">
                <a:solidFill>
                  <a:schemeClr val="accent1"/>
                </a:solidFill>
                <a:latin typeface="Arial" panose="020B0604020202020204" pitchFamily="34" charset="0"/>
                <a:cs typeface="Arial" panose="020B0604020202020204" pitchFamily="34" charset="0"/>
              </a:defRPr>
            </a:lvl1pPr>
          </a:lstStyle>
          <a:p>
            <a:r>
              <a:rPr lang="en-US" sz="7200" dirty="0"/>
              <a:t>”</a:t>
            </a:r>
          </a:p>
        </p:txBody>
      </p:sp>
      <p:sp>
        <p:nvSpPr>
          <p:cNvPr id="9" name="TextBox 8"/>
          <p:cNvSpPr txBox="1"/>
          <p:nvPr/>
        </p:nvSpPr>
        <p:spPr>
          <a:xfrm>
            <a:off x="673721" y="443320"/>
            <a:ext cx="601434" cy="1200329"/>
          </a:xfrm>
          <a:prstGeom prst="rect">
            <a:avLst/>
          </a:prstGeom>
          <a:noFill/>
        </p:spPr>
        <p:txBody>
          <a:bodyPr wrap="square" rtlCol="0">
            <a:spAutoFit/>
          </a:bodyPr>
          <a:lstStyle>
            <a:lvl1pPr algn="r">
              <a:defRPr sz="12200" b="0" i="0">
                <a:solidFill>
                  <a:schemeClr val="accent1"/>
                </a:solidFill>
                <a:latin typeface="Arial" panose="020B0604020202020204" pitchFamily="34" charset="0"/>
                <a:cs typeface="Arial" panose="020B0604020202020204" pitchFamily="34" charset="0"/>
              </a:defRPr>
            </a:lvl1pPr>
          </a:lstStyle>
          <a:p>
            <a:r>
              <a:rPr lang="en-US" sz="7200" dirty="0"/>
              <a:t>“</a:t>
            </a:r>
          </a:p>
        </p:txBody>
      </p:sp>
      <p:sp>
        <p:nvSpPr>
          <p:cNvPr id="2" name="Title 1"/>
          <p:cNvSpPr>
            <a:spLocks noGrp="1" noEditPoints="1"/>
          </p:cNvSpPr>
          <p:nvPr>
            <p:ph type="title"/>
          </p:nvPr>
        </p:nvSpPr>
        <p:spPr>
          <a:xfrm>
            <a:off x="1186408" y="735388"/>
            <a:ext cx="6340430" cy="2023687"/>
          </a:xfrm>
        </p:spPr>
        <p:txBody>
          <a:bodyPr/>
          <a:lstStyle>
            <a:lvl1pPr>
              <a:defRPr sz="3000"/>
            </a:lvl1pPr>
          </a:lstStyle>
          <a:p>
            <a:r>
              <a:rPr lang="ru-RU"/>
              <a:t>Образец заголовка</a:t>
            </a:r>
            <a:endParaRPr lang="en-US" dirty="0"/>
          </a:p>
        </p:txBody>
      </p:sp>
      <p:sp>
        <p:nvSpPr>
          <p:cNvPr id="14" name="Text Placeholder 3"/>
          <p:cNvSpPr>
            <a:spLocks noGrp="1" noEditPoints="1"/>
          </p:cNvSpPr>
          <p:nvPr>
            <p:ph type="body" sz="half" idx="13"/>
          </p:nvPr>
        </p:nvSpPr>
        <p:spPr bwMode="gray">
          <a:xfrm>
            <a:off x="1459459" y="2759074"/>
            <a:ext cx="5794329" cy="256631"/>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0" name="Text Placeholder 3"/>
          <p:cNvSpPr>
            <a:spLocks noGrp="1" noEditPoints="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noEditPoints="1"/>
          </p:cNvSpPr>
          <p:nvPr>
            <p:ph type="dt" sz="half" idx="10"/>
          </p:nvPr>
        </p:nvSpPr>
        <p:spPr/>
        <p:txBody>
          <a:bodyPr/>
          <a:lstStyle/>
          <a:p>
            <a:fld id="{AAD9FF7F-6988-44CC-821B-644E70CD2F73}"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32" name="Rectangle 3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18" name="Group 17"/>
          <p:cNvGrpSpPr/>
          <p:nvPr/>
        </p:nvGrpSpPr>
        <p:grpSpPr>
          <a:xfrm>
            <a:off x="0" y="-1779"/>
            <a:ext cx="9144000" cy="5150270"/>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1" name="Freeform 5"/>
            <p:cNvSpPr>
              <a:spLocks noEditPoints="1"/>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noEditPoints="1"/>
          </p:cNvSpPr>
          <p:nvPr>
            <p:ph type="title"/>
          </p:nvPr>
        </p:nvSpPr>
        <p:spPr>
          <a:xfrm>
            <a:off x="866216" y="1778000"/>
            <a:ext cx="6619245" cy="1366886"/>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noEditPoints="1"/>
          </p:cNvSpPr>
          <p:nvPr>
            <p:ph type="body" idx="1"/>
          </p:nvPr>
        </p:nvSpPr>
        <p:spPr>
          <a:xfrm>
            <a:off x="866216" y="3774801"/>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noEditPoints="1"/>
          </p:cNvSpPr>
          <p:nvPr>
            <p:ph type="dt" sz="half" idx="10"/>
          </p:nvPr>
        </p:nvSpPr>
        <p:spPr/>
        <p:txBody>
          <a:bodyPr/>
          <a:lstStyle/>
          <a:p>
            <a:fld id="{5C12C299-16B2-4475-990D-751901EACC14}"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12" name="Rectangle 1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lvl1pPr>
              <a:defRPr sz="2700"/>
            </a:lvl1pPr>
          </a:lstStyle>
          <a:p>
            <a:r>
              <a:rPr lang="ru-RU"/>
              <a:t>Образец заголовка</a:t>
            </a:r>
            <a:endParaRPr lang="en-US" dirty="0"/>
          </a:p>
        </p:txBody>
      </p:sp>
      <p:sp>
        <p:nvSpPr>
          <p:cNvPr id="3" name="Text Placeholder 2"/>
          <p:cNvSpPr>
            <a:spLocks noGrp="1" noEditPoints="1"/>
          </p:cNvSpPr>
          <p:nvPr>
            <p:ph type="body" idx="1"/>
          </p:nvPr>
        </p:nvSpPr>
        <p:spPr>
          <a:xfrm>
            <a:off x="866216" y="1962974"/>
            <a:ext cx="2346876"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6" name="Text Placeholder 3"/>
          <p:cNvSpPr>
            <a:spLocks noGrp="1" noEditPoints="1"/>
          </p:cNvSpPr>
          <p:nvPr>
            <p:ph type="body" sz="half" idx="15"/>
          </p:nvPr>
        </p:nvSpPr>
        <p:spPr>
          <a:xfrm>
            <a:off x="866216" y="2395171"/>
            <a:ext cx="2346876" cy="21251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noEditPoints="1"/>
          </p:cNvSpPr>
          <p:nvPr>
            <p:ph type="body" sz="quarter" idx="3"/>
          </p:nvPr>
        </p:nvSpPr>
        <p:spPr>
          <a:xfrm>
            <a:off x="3384541" y="1952626"/>
            <a:ext cx="235903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9" name="Text Placeholder 3"/>
          <p:cNvSpPr>
            <a:spLocks noGrp="1" noEditPoints="1"/>
          </p:cNvSpPr>
          <p:nvPr>
            <p:ph type="body" sz="half" idx="16"/>
          </p:nvPr>
        </p:nvSpPr>
        <p:spPr>
          <a:xfrm>
            <a:off x="3384541" y="2395171"/>
            <a:ext cx="2359035" cy="21251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noEditPoints="1"/>
          </p:cNvSpPr>
          <p:nvPr>
            <p:ph type="body" sz="quarter" idx="13"/>
          </p:nvPr>
        </p:nvSpPr>
        <p:spPr>
          <a:xfrm>
            <a:off x="5915025" y="1962975"/>
            <a:ext cx="2370772" cy="43219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0" name="Text Placeholder 3"/>
          <p:cNvSpPr>
            <a:spLocks noGrp="1" noEditPoints="1"/>
          </p:cNvSpPr>
          <p:nvPr>
            <p:ph type="body" sz="half" idx="17"/>
          </p:nvPr>
        </p:nvSpPr>
        <p:spPr>
          <a:xfrm>
            <a:off x="5915026" y="2395171"/>
            <a:ext cx="2373539" cy="212512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22" name="Straight Connector 21"/>
          <p:cNvCxnSpPr/>
          <p:nvPr/>
        </p:nvCxnSpPr>
        <p:spPr>
          <a:xfrm>
            <a:off x="3302978" y="1927225"/>
            <a:ext cx="0" cy="2619374"/>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1927225"/>
            <a:ext cx="0" cy="2619374"/>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noEditPoints="1"/>
          </p:cNvSpPr>
          <p:nvPr>
            <p:ph type="dt" sz="half" idx="10"/>
          </p:nvPr>
        </p:nvSpPr>
        <p:spPr/>
        <p:txBody>
          <a:bodyPr/>
          <a:lstStyle/>
          <a:p>
            <a:fld id="{9FE86839-B9D8-4651-8783-F325ECE74E65}" type="datetimeFigureOut">
              <a:rPr lang="en-US" smtClean="0"/>
              <a:t>5/30/2025</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lvl1pPr>
              <a:defRPr sz="2700"/>
            </a:lvl1pPr>
          </a:lstStyle>
          <a:p>
            <a:r>
              <a:rPr lang="ru-RU"/>
              <a:t>Образец заголовка</a:t>
            </a:r>
            <a:endParaRPr lang="en-US" dirty="0"/>
          </a:p>
        </p:txBody>
      </p:sp>
      <p:sp>
        <p:nvSpPr>
          <p:cNvPr id="3" name="Text Placeholder 2"/>
          <p:cNvSpPr>
            <a:spLocks noGrp="1" noEditPoints="1"/>
          </p:cNvSpPr>
          <p:nvPr>
            <p:ph type="body" idx="1"/>
          </p:nvPr>
        </p:nvSpPr>
        <p:spPr>
          <a:xfrm>
            <a:off x="866215"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9" name="Picture Placeholder 2"/>
          <p:cNvSpPr>
            <a:spLocks noGrp="1" noChangeAspect="1" noEditPoints="1"/>
          </p:cNvSpPr>
          <p:nvPr>
            <p:ph type="pic" idx="15"/>
          </p:nvPr>
        </p:nvSpPr>
        <p:spPr>
          <a:xfrm>
            <a:off x="1000914"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Вставка рисунка</a:t>
            </a:r>
            <a:endParaRPr lang="en-US" dirty="0"/>
          </a:p>
        </p:txBody>
      </p:sp>
      <p:sp>
        <p:nvSpPr>
          <p:cNvPr id="22" name="Text Placeholder 3"/>
          <p:cNvSpPr>
            <a:spLocks noGrp="1" noEditPoints="1"/>
          </p:cNvSpPr>
          <p:nvPr>
            <p:ph type="body" sz="half" idx="18"/>
          </p:nvPr>
        </p:nvSpPr>
        <p:spPr>
          <a:xfrm>
            <a:off x="866215" y="3831831"/>
            <a:ext cx="2287828" cy="6884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noEditPoints="1"/>
          </p:cNvSpPr>
          <p:nvPr>
            <p:ph type="body" sz="quarter" idx="3"/>
          </p:nvPr>
        </p:nvSpPr>
        <p:spPr>
          <a:xfrm>
            <a:off x="3429403" y="3399635"/>
            <a:ext cx="2285075" cy="48836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0" name="Picture Placeholder 2"/>
          <p:cNvSpPr>
            <a:spLocks noGrp="1" noChangeAspect="1" noEditPoints="1"/>
          </p:cNvSpPr>
          <p:nvPr>
            <p:ph type="pic" idx="21"/>
          </p:nvPr>
        </p:nvSpPr>
        <p:spPr>
          <a:xfrm>
            <a:off x="3561348" y="1952625"/>
            <a:ext cx="2018431"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Вставка рисунка</a:t>
            </a:r>
            <a:endParaRPr lang="en-US" dirty="0"/>
          </a:p>
        </p:txBody>
      </p:sp>
      <p:sp>
        <p:nvSpPr>
          <p:cNvPr id="23" name="Text Placeholder 3"/>
          <p:cNvSpPr>
            <a:spLocks noGrp="1" noEditPoints="1"/>
          </p:cNvSpPr>
          <p:nvPr>
            <p:ph type="body" sz="half" idx="19"/>
          </p:nvPr>
        </p:nvSpPr>
        <p:spPr>
          <a:xfrm>
            <a:off x="3426649" y="3888002"/>
            <a:ext cx="2287829" cy="6322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noEditPoints="1"/>
          </p:cNvSpPr>
          <p:nvPr>
            <p:ph type="body" sz="quarter" idx="13"/>
          </p:nvPr>
        </p:nvSpPr>
        <p:spPr>
          <a:xfrm>
            <a:off x="5987575" y="3399635"/>
            <a:ext cx="2287829" cy="48836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1" name="Picture Placeholder 2"/>
          <p:cNvSpPr>
            <a:spLocks noGrp="1" noChangeAspect="1" noEditPoints="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Вставка рисунка</a:t>
            </a:r>
            <a:endParaRPr lang="en-US" dirty="0"/>
          </a:p>
        </p:txBody>
      </p:sp>
      <p:sp>
        <p:nvSpPr>
          <p:cNvPr id="24" name="Text Placeholder 3"/>
          <p:cNvSpPr>
            <a:spLocks noGrp="1" noEditPoints="1"/>
          </p:cNvSpPr>
          <p:nvPr>
            <p:ph type="body" sz="half" idx="20"/>
          </p:nvPr>
        </p:nvSpPr>
        <p:spPr>
          <a:xfrm>
            <a:off x="5987576" y="3888001"/>
            <a:ext cx="2287828" cy="6322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17" name="Straight Connector 16"/>
          <p:cNvCxnSpPr/>
          <p:nvPr/>
        </p:nvCxnSpPr>
        <p:spPr>
          <a:xfrm>
            <a:off x="3291115" y="1952625"/>
            <a:ext cx="0" cy="263819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1952625"/>
            <a:ext cx="0" cy="26193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noEditPoints="1"/>
          </p:cNvSpPr>
          <p:nvPr>
            <p:ph type="dt" sz="half" idx="10"/>
          </p:nvPr>
        </p:nvSpPr>
        <p:spPr/>
        <p:txBody>
          <a:bodyPr/>
          <a:lstStyle/>
          <a:p>
            <a:fld id="{FD484F64-32F6-45C5-931F-ADC1662401D0}" type="datetimeFigureOut">
              <a:rPr lang="en-US" smtClean="0"/>
              <a:t>5/30/2025</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66215" y="730251"/>
            <a:ext cx="6619245" cy="530223"/>
          </a:xfrm>
        </p:spPr>
        <p:txBody>
          <a:bodyPr/>
          <a:lstStyle/>
          <a:p>
            <a:r>
              <a:rPr lang="ru-RU"/>
              <a:t>Образец заголовка</a:t>
            </a:r>
            <a:endParaRPr lang="en-US" dirty="0"/>
          </a:p>
        </p:txBody>
      </p:sp>
      <p:sp>
        <p:nvSpPr>
          <p:cNvPr id="3" name="Vertical Text Placeholder 2"/>
          <p:cNvSpPr>
            <a:spLocks noGrp="1" noEditPoints="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noEditPoints="1"/>
          </p:cNvSpPr>
          <p:nvPr>
            <p:ph type="dt" sz="half" idx="10"/>
          </p:nvPr>
        </p:nvSpPr>
        <p:spPr/>
        <p:txBody>
          <a:bodyPr/>
          <a:lstStyle/>
          <a:p>
            <a:fld id="{53086D93-FCAC-47E0-A2EE-787E62CA814C}"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19" name="Group 18"/>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2" name="Freeform 5"/>
            <p:cNvSpPr>
              <a:spLocks noEditPoints="1"/>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Vertical Title 1"/>
          <p:cNvSpPr>
            <a:spLocks noGrp="1" noEditPoints="1"/>
          </p:cNvSpPr>
          <p:nvPr>
            <p:ph type="title" orient="vert"/>
          </p:nvPr>
        </p:nvSpPr>
        <p:spPr>
          <a:xfrm>
            <a:off x="6432567" y="958851"/>
            <a:ext cx="1060450" cy="3561442"/>
          </a:xfrm>
        </p:spPr>
        <p:txBody>
          <a:bodyPr vert="eaVert" anchor="b"/>
          <a:lstStyle/>
          <a:p>
            <a:r>
              <a:rPr lang="ru-RU"/>
              <a:t>Образец заголовка</a:t>
            </a:r>
            <a:endParaRPr lang="en-US" dirty="0"/>
          </a:p>
        </p:txBody>
      </p:sp>
      <p:sp>
        <p:nvSpPr>
          <p:cNvPr id="3" name="Vertical Text Placeholder 2"/>
          <p:cNvSpPr>
            <a:spLocks noGrp="1" noEditPoints="1"/>
          </p:cNvSpPr>
          <p:nvPr>
            <p:ph type="body" orient="vert" idx="1"/>
          </p:nvPr>
        </p:nvSpPr>
        <p:spPr>
          <a:xfrm>
            <a:off x="866215" y="958851"/>
            <a:ext cx="4685660" cy="356144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noEditPoints="1"/>
          </p:cNvSpPr>
          <p:nvPr>
            <p:ph type="dt" sz="half" idx="10"/>
          </p:nvPr>
        </p:nvSpPr>
        <p:spPr/>
        <p:txBody>
          <a:bodyPr/>
          <a:lstStyle/>
          <a:p>
            <a:fld id="{CDA879A6-0FD0-4734-A311-86BFCA472E6E}"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7" name="Google Shape;17;p4"/>
          <p:cNvSpPr>
            <a:spLocks noGrp="1" noEditPoints="1"/>
          </p:cNvSpPr>
          <p:nvPr>
            <p:ph type="title"/>
          </p:nvPr>
        </p:nvSpPr>
        <p:spPr>
          <a:xfrm>
            <a:off x="311700" y="445025"/>
            <a:ext cx="8520600" cy="572700"/>
          </a:xfrm>
          <a:prstGeom prst="rect">
            <a:avLst/>
          </a:prstGeom>
        </p:spPr>
        <p:txBody>
          <a:bodyPr wrap="square" lIns="91425" tIns="91425" rIns="91425" bIns="91425" anchor="t">
            <a:normAutofit/>
          </a:bodyPr>
          <a:lstStyle>
            <a:lvl1pPr>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endParaRPr/>
          </a:p>
        </p:txBody>
      </p:sp>
      <p:sp>
        <p:nvSpPr>
          <p:cNvPr id="18" name="Google Shape;18;p4"/>
          <p:cNvSpPr>
            <a:spLocks noGrp="1" noEditPoints="1"/>
          </p:cNvSpPr>
          <p:nvPr>
            <p:ph type="body" idx="1"/>
          </p:nvPr>
        </p:nvSpPr>
        <p:spPr>
          <a:xfrm>
            <a:off x="311700" y="1152475"/>
            <a:ext cx="8520600" cy="3416400"/>
          </a:xfrm>
          <a:prstGeom prst="rect">
            <a:avLst/>
          </a:prstGeom>
        </p:spPr>
        <p:txBody>
          <a:bodyPr wrap="square" lIns="91425" tIns="91425" rIns="91425" bIns="91425" anchor="t">
            <a:normAutofit/>
          </a:bodyPr>
          <a:lstStyle>
            <a:lvl1pPr marL="457200" indent="-342900">
              <a:spcBef>
                <a:spcPts val="0"/>
              </a:spcBef>
              <a:spcAft>
                <a:spcPts val="0"/>
              </a:spcAft>
              <a:buSzPts val="1800"/>
              <a:buChar char="●"/>
            </a:lvl1pPr>
            <a:lvl2pPr marL="914400" lvl="1" indent="-317500">
              <a:spcBef>
                <a:spcPts val="0"/>
              </a:spcBef>
              <a:spcAft>
                <a:spcPts val="0"/>
              </a:spcAft>
              <a:buSzPts val="1400"/>
              <a:buChar char="○"/>
            </a:lvl2pPr>
            <a:lvl3pPr marL="1371600" lvl="2" indent="-317500">
              <a:spcBef>
                <a:spcPts val="0"/>
              </a:spcBef>
              <a:spcAft>
                <a:spcPts val="0"/>
              </a:spcAft>
              <a:buSzPts val="1400"/>
              <a:buChar char="■"/>
            </a:lvl3pPr>
            <a:lvl4pPr marL="1828800" lvl="3" indent="-317500">
              <a:spcBef>
                <a:spcPts val="0"/>
              </a:spcBef>
              <a:spcAft>
                <a:spcPts val="0"/>
              </a:spcAft>
              <a:buSzPts val="1400"/>
              <a:buChar char="●"/>
            </a:lvl4pPr>
            <a:lvl5pPr marL="2286000" lvl="4" indent="-317500">
              <a:spcBef>
                <a:spcPts val="0"/>
              </a:spcBef>
              <a:spcAft>
                <a:spcPts val="0"/>
              </a:spcAft>
              <a:buSzPts val="1400"/>
              <a:buChar char="○"/>
            </a:lvl5pPr>
            <a:lvl6pPr marL="2743200" lvl="5" indent="-317500">
              <a:spcBef>
                <a:spcPts val="0"/>
              </a:spcBef>
              <a:spcAft>
                <a:spcPts val="0"/>
              </a:spcAft>
              <a:buSzPts val="1400"/>
              <a:buChar char="■"/>
            </a:lvl6pPr>
            <a:lvl7pPr marL="3200400" lvl="6" indent="-317500">
              <a:spcBef>
                <a:spcPts val="0"/>
              </a:spcBef>
              <a:spcAft>
                <a:spcPts val="0"/>
              </a:spcAft>
              <a:buSzPts val="1400"/>
              <a:buChar char="●"/>
            </a:lvl7pPr>
            <a:lvl8pPr marL="3657600" lvl="7" indent="-317500">
              <a:spcBef>
                <a:spcPts val="0"/>
              </a:spcBef>
              <a:spcAft>
                <a:spcPts val="0"/>
              </a:spcAft>
              <a:buSzPts val="1400"/>
              <a:buChar char="○"/>
            </a:lvl8pPr>
            <a:lvl9pPr marL="4114800" lvl="8" indent="-317500">
              <a:spcBef>
                <a:spcPts val="0"/>
              </a:spcBef>
              <a:spcAft>
                <a:spcPts val="0"/>
              </a:spcAft>
              <a:buSzPts val="1400"/>
              <a:buChar char="■"/>
            </a:lvl9pPr>
          </a:lstStyle>
          <a:p>
            <a:pPr lvl="0"/>
            <a:endParaRPr/>
          </a:p>
        </p:txBody>
      </p:sp>
      <p:sp>
        <p:nvSpPr>
          <p:cNvPr id="19" name="Google Shape;19;p4"/>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a:t>Образец заголовка</a:t>
            </a:r>
            <a:endParaRPr lang="en-US" dirty="0"/>
          </a:p>
        </p:txBody>
      </p:sp>
      <p:sp>
        <p:nvSpPr>
          <p:cNvPr id="3" name="Content Placeholder 2"/>
          <p:cNvSpPr>
            <a:spLocks noGrp="1" noEditPoints="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noEditPoints="1"/>
          </p:cNvSpPr>
          <p:nvPr>
            <p:ph type="dt" sz="half" idx="10"/>
          </p:nvPr>
        </p:nvSpPr>
        <p:spPr/>
        <p:txBody>
          <a:bodyPr/>
          <a:lstStyle/>
          <a:p>
            <a:fld id="{19C9CA7B-DFD4-44B5-8C60-D14B8CD1FB59}"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3" name="Group 12"/>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2" name="Freeform 5"/>
            <p:cNvSpPr>
              <a:spLocks noEditPoints="1"/>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noEditPoints="1"/>
          </p:cNvSpPr>
          <p:nvPr>
            <p:ph type="title"/>
          </p:nvPr>
        </p:nvSpPr>
        <p:spPr>
          <a:xfrm>
            <a:off x="866218" y="2008234"/>
            <a:ext cx="3263267" cy="1712868"/>
          </a:xfrm>
        </p:spPr>
        <p:txBody>
          <a:bodyPr anchor="ctr"/>
          <a:lstStyle>
            <a:lvl1pPr algn="l">
              <a:defRPr sz="3000" b="0" cap="none"/>
            </a:lvl1pPr>
          </a:lstStyle>
          <a:p>
            <a:r>
              <a:rPr lang="ru-RU"/>
              <a:t>Образец заголовка</a:t>
            </a:r>
            <a:endParaRPr lang="en-US" dirty="0"/>
          </a:p>
        </p:txBody>
      </p:sp>
      <p:sp>
        <p:nvSpPr>
          <p:cNvPr id="3" name="Text Placeholder 2"/>
          <p:cNvSpPr>
            <a:spLocks noGrp="1" noEditPoints="1"/>
          </p:cNvSpPr>
          <p:nvPr>
            <p:ph type="body" idx="1"/>
          </p:nvPr>
        </p:nvSpPr>
        <p:spPr>
          <a:xfrm>
            <a:off x="5171669" y="2008234"/>
            <a:ext cx="2816534" cy="1712867"/>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noEditPoints="1"/>
          </p:cNvSpPr>
          <p:nvPr>
            <p:ph type="dt" sz="half" idx="10"/>
          </p:nvPr>
        </p:nvSpPr>
        <p:spPr/>
        <p:txBody>
          <a:bodyPr/>
          <a:lstStyle/>
          <a:p>
            <a:fld id="{F34E6425-0181-43F2-84FC-787E803FD2F8}"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a:t>Образец заголовка</a:t>
            </a:r>
            <a:endParaRPr lang="en-US" dirty="0"/>
          </a:p>
        </p:txBody>
      </p:sp>
      <p:sp>
        <p:nvSpPr>
          <p:cNvPr id="3" name="Content Placeholder 2"/>
          <p:cNvSpPr>
            <a:spLocks noGrp="1" noEditPoints="1"/>
          </p:cNvSpPr>
          <p:nvPr>
            <p:ph sz="half" idx="1"/>
          </p:nvPr>
        </p:nvSpPr>
        <p:spPr>
          <a:xfrm>
            <a:off x="866215" y="1952625"/>
            <a:ext cx="3618869" cy="256222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noEditPoints="1"/>
          </p:cNvSpPr>
          <p:nvPr>
            <p:ph sz="half" idx="2"/>
          </p:nvPr>
        </p:nvSpPr>
        <p:spPr>
          <a:xfrm>
            <a:off x="4656535" y="1952625"/>
            <a:ext cx="3618869" cy="256222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noEditPoints="1"/>
          </p:cNvSpPr>
          <p:nvPr>
            <p:ph type="dt" sz="half" idx="10"/>
          </p:nvPr>
        </p:nvSpPr>
        <p:spPr/>
        <p:txBody>
          <a:bodyPr/>
          <a:lstStyle/>
          <a:p>
            <a:fld id="{3BDB8791-F1B0-41E7-B7FD-A781E65C4266}" type="datetimeFigureOut">
              <a:rPr lang="en-US" smtClean="0"/>
              <a:t>5/30/2025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a:t>Образец заголовка</a:t>
            </a:r>
            <a:endParaRPr lang="en-US" dirty="0"/>
          </a:p>
        </p:txBody>
      </p:sp>
      <p:sp>
        <p:nvSpPr>
          <p:cNvPr id="3" name="Text Placeholder 2"/>
          <p:cNvSpPr>
            <a:spLocks noGrp="1" noEditPoints="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noEditPoints="1"/>
          </p:cNvSpPr>
          <p:nvPr>
            <p:ph sz="half" idx="2"/>
          </p:nvPr>
        </p:nvSpPr>
        <p:spPr>
          <a:xfrm>
            <a:off x="866215" y="2384822"/>
            <a:ext cx="3618869" cy="213002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noEditPoints="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noEditPoints="1"/>
          </p:cNvSpPr>
          <p:nvPr>
            <p:ph sz="quarter" idx="4"/>
          </p:nvPr>
        </p:nvSpPr>
        <p:spPr>
          <a:xfrm>
            <a:off x="4656533" y="2384822"/>
            <a:ext cx="3618869" cy="213002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noEditPoints="1"/>
          </p:cNvSpPr>
          <p:nvPr>
            <p:ph type="dt" sz="half" idx="10"/>
          </p:nvPr>
        </p:nvSpPr>
        <p:spPr/>
        <p:txBody>
          <a:bodyPr/>
          <a:lstStyle/>
          <a:p>
            <a:fld id="{5FDD63B2-E120-4ED8-B27B-C685F510A5FE}" type="datetimeFigureOut">
              <a:rPr lang="en-US" smtClean="0"/>
              <a:t>5/30/2025</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a:t>Образец заголовка</a:t>
            </a:r>
            <a:endParaRPr lang="en-US" dirty="0"/>
          </a:p>
        </p:txBody>
      </p:sp>
      <p:sp>
        <p:nvSpPr>
          <p:cNvPr id="3" name="Date Placeholder 2"/>
          <p:cNvSpPr>
            <a:spLocks noGrp="1" noEditPoints="1"/>
          </p:cNvSpPr>
          <p:nvPr>
            <p:ph type="dt" sz="half" idx="10"/>
          </p:nvPr>
        </p:nvSpPr>
        <p:spPr/>
        <p:txBody>
          <a:bodyPr/>
          <a:lstStyle/>
          <a:p>
            <a:fld id="{7AA18ACC-A947-437B-A130-35BD54FDF1E9}" type="datetimeFigureOut">
              <a:rPr lang="en-US" smtClean="0"/>
              <a:t>5/30/2025</a:t>
            </a:fld>
            <a:endParaRPr lang="en-US" dirty="0"/>
          </a:p>
        </p:txBody>
      </p:sp>
      <p:sp>
        <p:nvSpPr>
          <p:cNvPr id="4" name="Footer Placeholder 3"/>
          <p:cNvSpPr>
            <a:spLocks noGrp="1" noEditPoints="1"/>
          </p:cNvSpPr>
          <p:nvPr>
            <p:ph type="ftr" sz="quarter" idx="11"/>
          </p:nvPr>
        </p:nvSpPr>
        <p:spPr/>
        <p:txBody>
          <a:bodyPr/>
          <a:lstStyle/>
          <a:p>
            <a:endParaRPr lang="en-US" dirty="0"/>
          </a:p>
        </p:txBody>
      </p:sp>
      <p:sp>
        <p:nvSpPr>
          <p:cNvPr id="5" name="Slide Number Placeholder 4"/>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7C8D7E02-BCB8-4D50-A234-369438C08659}" type="datetimeFigureOut">
              <a:rPr lang="en-US" smtClean="0"/>
              <a:t>5/30/2025</a:t>
            </a:fld>
            <a:endParaRPr lang="en-US" dirty="0"/>
          </a:p>
        </p:txBody>
      </p:sp>
      <p:sp>
        <p:nvSpPr>
          <p:cNvPr id="3" name="Footer Placeholder 2"/>
          <p:cNvSpPr>
            <a:spLocks noGrp="1" noEditPoints="1"/>
          </p:cNvSpPr>
          <p:nvPr>
            <p:ph type="ftr" sz="quarter" idx="11"/>
          </p:nvPr>
        </p:nvSpPr>
        <p:spPr/>
        <p:txBody>
          <a:bodyPr/>
          <a:lstStyle/>
          <a:p>
            <a:endParaRPr lang="en-US" dirty="0"/>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4" name="Slide Number Placeholder 3"/>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4" name="Group 13"/>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3" name="Freeform 5"/>
            <p:cNvSpPr>
              <a:spLocks noEditPoints="1"/>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noEditPoints="1"/>
          </p:cNvSpPr>
          <p:nvPr>
            <p:ph type="title"/>
          </p:nvPr>
        </p:nvSpPr>
        <p:spPr>
          <a:xfrm>
            <a:off x="866216" y="971550"/>
            <a:ext cx="2094869" cy="1200150"/>
          </a:xfrm>
        </p:spPr>
        <p:txBody>
          <a:bodyPr anchor="b"/>
          <a:lstStyle>
            <a:lvl1pPr algn="l">
              <a:defRPr sz="1800" b="0"/>
            </a:lvl1pPr>
          </a:lstStyle>
          <a:p>
            <a:r>
              <a:rPr lang="ru-RU"/>
              <a:t>Образец заголовка</a:t>
            </a:r>
            <a:endParaRPr lang="en-US" dirty="0"/>
          </a:p>
        </p:txBody>
      </p:sp>
      <p:sp>
        <p:nvSpPr>
          <p:cNvPr id="3" name="Content Placeholder 2"/>
          <p:cNvSpPr>
            <a:spLocks noGrp="1" noEditPoints="1"/>
          </p:cNvSpPr>
          <p:nvPr>
            <p:ph idx="1"/>
          </p:nvPr>
        </p:nvSpPr>
        <p:spPr>
          <a:xfrm>
            <a:off x="4335860" y="1085850"/>
            <a:ext cx="3892549" cy="3429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noEditPoints="1"/>
          </p:cNvSpPr>
          <p:nvPr>
            <p:ph type="body" sz="half" idx="2"/>
          </p:nvPr>
        </p:nvSpPr>
        <p:spPr bwMode="gray">
          <a:xfrm>
            <a:off x="866216" y="2171701"/>
            <a:ext cx="2094869" cy="234695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noEditPoints="1"/>
          </p:cNvSpPr>
          <p:nvPr>
            <p:ph type="dt" sz="half" idx="10"/>
          </p:nvPr>
        </p:nvSpPr>
        <p:spPr/>
        <p:txBody>
          <a:bodyPr/>
          <a:lstStyle/>
          <a:p>
            <a:fld id="{76E86A4C-8E40-4F87-A4F0-01A0687C5742}" type="datetimeFigureOut">
              <a:rPr lang="en-US" smtClean="0"/>
              <a:t>5/30/2025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Slide Number Placeholder 6"/>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20" name="Group 19"/>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13" name="Freeform 5"/>
            <p:cNvSpPr>
              <a:spLocks noEditPoints="1"/>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noEditPoints="1"/>
          </p:cNvSpPr>
          <p:nvPr>
            <p:ph type="title"/>
          </p:nvPr>
        </p:nvSpPr>
        <p:spPr>
          <a:xfrm>
            <a:off x="865430" y="1269999"/>
            <a:ext cx="2895195" cy="1301751"/>
          </a:xfrm>
        </p:spPr>
        <p:txBody>
          <a:bodyPr anchor="b">
            <a:normAutofit/>
          </a:bodyPr>
          <a:lstStyle>
            <a:lvl1pPr algn="l">
              <a:defRPr sz="2700" b="0"/>
            </a:lvl1pPr>
          </a:lstStyle>
          <a:p>
            <a:r>
              <a:rPr lang="ru-RU"/>
              <a:t>Образец заголовка</a:t>
            </a:r>
            <a:endParaRPr lang="en-US" dirty="0"/>
          </a:p>
        </p:txBody>
      </p:sp>
      <p:sp>
        <p:nvSpPr>
          <p:cNvPr id="3" name="Picture Placeholder 2"/>
          <p:cNvSpPr>
            <a:spLocks noGrp="1" noChangeAspect="1" noEditPoints="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Вставка рисунка</a:t>
            </a:r>
            <a:endParaRPr lang="en-US" dirty="0"/>
          </a:p>
        </p:txBody>
      </p:sp>
      <p:sp>
        <p:nvSpPr>
          <p:cNvPr id="4" name="Text Placeholder 3"/>
          <p:cNvSpPr>
            <a:spLocks noGrp="1" noEditPoints="1"/>
          </p:cNvSpPr>
          <p:nvPr>
            <p:ph type="body" sz="half" idx="2"/>
          </p:nvPr>
        </p:nvSpPr>
        <p:spPr bwMode="gray">
          <a:xfrm>
            <a:off x="866216" y="2743200"/>
            <a:ext cx="2894409" cy="10287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noEditPoints="1"/>
          </p:cNvSpPr>
          <p:nvPr>
            <p:ph type="dt" sz="half" idx="10"/>
          </p:nvPr>
        </p:nvSpPr>
        <p:spPr/>
        <p:txBody>
          <a:bodyPr/>
          <a:lstStyle/>
          <a:p>
            <a:fld id="{35E72C73-2D91-4E12-BA25-F0AA0C03599B}" type="datetimeFigureOut">
              <a:rPr lang="en-US" smtClean="0"/>
              <a:t>5/30/2025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Slide Number Placeholder 6"/>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1779"/>
            <a:ext cx="9144000" cy="5150270"/>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20" name="Freeform 5"/>
            <p:cNvSpPr/>
            <p:nvPr/>
          </p:nvSpPr>
          <p:spPr bwMode="gray">
            <a:xfrm>
              <a:off x="459506" y="1866405"/>
              <a:ext cx="11277600" cy="4533900"/>
            </a:xfrm>
            <a:custGeom>
              <a:avLst/>
              <a:gdLst/>
              <a:ahLst/>
              <a:cxn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a:p>
          </p:txBody>
        </p:sp>
        <p:sp>
          <p:nvSpPr>
            <p:cNvPr id="21" name="Freeform 5"/>
            <p:cNvSpPr>
              <a:spLocks noEditPoints="1"/>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Placeholder 1"/>
          <p:cNvSpPr>
            <a:spLocks noGrp="1" noEditPoints="1"/>
          </p:cNvSpPr>
          <p:nvPr>
            <p:ph type="title"/>
          </p:nvPr>
        </p:nvSpPr>
        <p:spPr bwMode="gray">
          <a:xfrm>
            <a:off x="866215" y="730251"/>
            <a:ext cx="6571060" cy="530223"/>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noEditPoints="1"/>
          </p:cNvSpPr>
          <p:nvPr>
            <p:ph type="body" idx="1"/>
          </p:nvPr>
        </p:nvSpPr>
        <p:spPr>
          <a:xfrm>
            <a:off x="866216" y="1952625"/>
            <a:ext cx="6571059" cy="25622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noEditPoints="1"/>
          </p:cNvSpPr>
          <p:nvPr>
            <p:ph type="dt" sz="half" idx="2"/>
          </p:nvPr>
        </p:nvSpPr>
        <p:spPr>
          <a:xfrm>
            <a:off x="7988204" y="4795546"/>
            <a:ext cx="742949" cy="228599"/>
          </a:xfrm>
          <a:prstGeom prst="rect">
            <a:avLst/>
          </a:prstGeom>
        </p:spPr>
        <p:txBody>
          <a:bodyPr vert="horz" lIns="91440" tIns="45720" rIns="91440" bIns="45720" rtlCol="0" anchor="t"/>
          <a:lstStyle>
            <a:lvl1pPr algn="r">
              <a:defRPr sz="750" b="1" i="0">
                <a:solidFill>
                  <a:schemeClr val="accent1"/>
                </a:solidFill>
              </a:defRPr>
            </a:lvl1pPr>
          </a:lstStyle>
          <a:p>
            <a:fld id="{2BE451C3-0FF4-47C4-B829-773ADF60F88C}" type="datetimeFigureOut">
              <a:rPr lang="en-US" smtClean="0"/>
              <a:t>5/30/2025</a:t>
            </a:fld>
            <a:endParaRPr lang="en-US" dirty="0"/>
          </a:p>
        </p:txBody>
      </p:sp>
      <p:sp>
        <p:nvSpPr>
          <p:cNvPr id="5" name="Footer Placeholder 4"/>
          <p:cNvSpPr>
            <a:spLocks noGrp="1" noEditPoints="1"/>
          </p:cNvSpPr>
          <p:nvPr>
            <p:ph type="ftr" sz="quarter" idx="3"/>
          </p:nvPr>
        </p:nvSpPr>
        <p:spPr>
          <a:xfrm>
            <a:off x="396269" y="4793879"/>
            <a:ext cx="2894846" cy="228601"/>
          </a:xfrm>
          <a:prstGeom prst="rect">
            <a:avLst/>
          </a:prstGeom>
        </p:spPr>
        <p:txBody>
          <a:bodyPr vert="horz" lIns="91440" tIns="45720" rIns="91440" bIns="45720" rtlCol="0" anchor="b"/>
          <a:lstStyle>
            <a:lvl1pPr algn="l">
              <a:defRPr sz="750" b="1" i="0">
                <a:solidFill>
                  <a:schemeClr val="accent1"/>
                </a:solidFill>
                <a:latin typeface="+mn-lt"/>
              </a:defRPr>
            </a:lvl1pPr>
          </a:lstStyle>
          <a:p>
            <a:endParaRPr lang="en-US" dirty="0"/>
          </a:p>
        </p:txBody>
      </p:sp>
      <p:sp>
        <p:nvSpPr>
          <p:cNvPr id="22" name="Rectangle 2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noEditPoints="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bg1"/>
                </a:solidFill>
                <a:latin typeface="+mn-lt"/>
              </a:defRPr>
            </a:lvl1pPr>
          </a:lstStyle>
          <a:p>
            <a:pPr marL="0" indent="0" algn="r" rtl="0">
              <a:spcBef>
                <a:spcPts val="0"/>
              </a:spcBef>
              <a:spcAft>
                <a:spcPts val="0"/>
              </a:spcAft>
              <a:buNone/>
            </a:pPr>
            <a:fld id="{00000000-1234-1234-1234-123412341234}" type="slidenum">
              <a:rPr lang="ru" smtClean="0"/>
              <a:t>‹#›</a:t>
            </a:fld>
            <a:endParaRPr lang="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6.bmp"/><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EditPoints="1"/>
          </p:cNvSpPr>
          <p:nvPr>
            <p:ph type="ctrTitle"/>
          </p:nvPr>
        </p:nvSpPr>
        <p:spPr>
          <a:xfrm>
            <a:off x="311700" y="970156"/>
            <a:ext cx="8520600" cy="1666799"/>
          </a:xfrm>
        </p:spPr>
        <p:txBody>
          <a:bodyPr anchor="ctr">
            <a:normAutofit/>
          </a:bodyPr>
          <a:lstStyle/>
          <a:p>
            <a:pPr algn="ctr"/>
            <a:r>
              <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ЭКОСИСТЕМА</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РЕСПУБЛИКИ АДЫГЕЯ</a:t>
            </a:r>
          </a:p>
          <a:p>
            <a:pPr algn="ctr"/>
            <a:endPar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 name="Google Shape;61;p14"/>
          <p:cNvSpPr>
            <a:spLocks noGrp="1" noEditPoints="1"/>
          </p:cNvSpPr>
          <p:nvPr>
            <p:ph type="subTitle" idx="1"/>
          </p:nvPr>
        </p:nvSpPr>
        <p:spPr>
          <a:xfrm>
            <a:off x="311700" y="3050897"/>
            <a:ext cx="8520600" cy="792600"/>
          </a:xfrm>
          <a:prstGeom prst="rect">
            <a:avLst/>
          </a:prstGeom>
        </p:spPr>
        <p:txBody>
          <a:bodyPr wrap="square" lIns="91425" tIns="91425" rIns="91425" bIns="91425" anchor="ctr">
            <a:normAutofit/>
          </a:bodyPr>
          <a:lstStyle/>
          <a:p>
            <a:pPr marL="0" indent="0" algn="ctr"/>
            <a:r>
              <a:rPr lang="ru-RU" sz="1800" b="1" dirty="0">
                <a:solidFill>
                  <a:schemeClr val="bg1"/>
                </a:solidFill>
                <a:latin typeface="Times New Roman" panose="02020603050405020304" pitchFamily="18" charset="0"/>
                <a:cs typeface="Times New Roman" panose="02020603050405020304" pitchFamily="18" charset="0"/>
              </a:rPr>
              <a:t>Филиал ФГБОУ ВО «Майкопский государственный технологический университет» в поселке Яблоновском</a:t>
            </a:r>
            <a:endParaRPr sz="1800" b="1" dirty="0">
              <a:solidFill>
                <a:schemeClr val="bg1"/>
              </a:solidFill>
              <a:latin typeface="Times New Roman" panose="02020603050405020304" pitchFamily="18" charset="0"/>
              <a:cs typeface="Times New Roman" panose="02020603050405020304" pitchFamily="18" charset="0"/>
            </a:endParaRPr>
          </a:p>
        </p:txBody>
      </p:sp>
      <p:sp>
        <p:nvSpPr>
          <p:cNvPr id="62" name="Google Shape;62;p14"/>
          <p:cNvSpPr>
            <a:spLocks noGrp="1" noEditPoints="1"/>
          </p:cNvSpPr>
          <p:nvPr>
            <p:ph type="subTitle"/>
          </p:nvPr>
        </p:nvSpPr>
        <p:spPr>
          <a:xfrm>
            <a:off x="0" y="4164013"/>
            <a:ext cx="8521700" cy="500752"/>
          </a:xfrm>
          <a:prstGeom prst="rect">
            <a:avLst/>
          </a:prstGeom>
        </p:spPr>
        <p:txBody>
          <a:bodyPr wrap="square" lIns="91425" tIns="91425" rIns="91425" bIns="91425" anchor="t">
            <a:normAutofit fontScale="62500" lnSpcReduction="20000"/>
          </a:bodyPr>
          <a:lstStyle/>
          <a:p>
            <a:pPr marL="0" indent="0" algn="ctr" rtl="0">
              <a:spcBef>
                <a:spcPts val="0"/>
              </a:spcBef>
              <a:spcAft>
                <a:spcPts val="0"/>
              </a:spcAft>
              <a:buNone/>
            </a:pPr>
            <a:r>
              <a:rPr lang="ru" dirty="0">
                <a:solidFill>
                  <a:schemeClr val="bg1"/>
                </a:solidFill>
                <a:latin typeface="Times New Roman" panose="02020603050405020304" pitchFamily="18" charset="0"/>
                <a:cs typeface="Times New Roman" panose="02020603050405020304" pitchFamily="18" charset="0"/>
              </a:rPr>
              <a:t>Инициативная разработка</a:t>
            </a:r>
            <a:endParaRPr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Google Shape;91;p19"/>
          <p:cNvSpPr>
            <a:spLocks noGrp="1" noEditPoints="1"/>
          </p:cNvSpPr>
          <p:nvPr>
            <p:ph type="title"/>
          </p:nvPr>
        </p:nvSpPr>
        <p:spPr>
          <a:xfrm>
            <a:off x="3018762" y="47399"/>
            <a:ext cx="3106475" cy="5727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rmAutofit fontScale="90000"/>
          </a:bodyPr>
          <a:lstStyle/>
          <a:p>
            <a:pPr marL="0" indent="0" algn="ctr" rtl="0">
              <a:spcBef>
                <a:spcPts val="0"/>
              </a:spcBef>
              <a:spcAft>
                <a:spcPts val="0"/>
              </a:spcAft>
              <a:buNone/>
            </a:pPr>
            <a:r>
              <a:rPr lang="ru" b="1" dirty="0">
                <a:latin typeface="Times New Roman" panose="02020603050405020304" pitchFamily="18" charset="0"/>
                <a:ea typeface="Times New Roman" panose="02020603050405020304" pitchFamily="18" charset="0"/>
                <a:cs typeface="Times New Roman" panose="02020603050405020304" pitchFamily="18" charset="0"/>
              </a:rPr>
              <a:t>Команда проекта</a:t>
            </a:r>
            <a:endParaRPr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со скругленными углами 153"/>
          <p:cNvSpPr/>
          <p:nvPr/>
        </p:nvSpPr>
        <p:spPr>
          <a:xfrm>
            <a:off x="60154" y="2796340"/>
            <a:ext cx="1565443" cy="2310389"/>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Лидер - </a:t>
            </a:r>
            <a:endPar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1600" dirty="0" err="1">
                <a:solidFill>
                  <a:schemeClr val="bg1"/>
                </a:solidFill>
                <a:latin typeface="Times New Roman" panose="02020603050405020304" pitchFamily="18" charset="0"/>
                <a:cs typeface="Times New Roman" panose="02020603050405020304" pitchFamily="18" charset="0"/>
              </a:rPr>
              <a:t>Рудь</a:t>
            </a:r>
            <a:r>
              <a:rPr lang="ru-RU" sz="1600" dirty="0">
                <a:solidFill>
                  <a:schemeClr val="bg1"/>
                </a:solidFill>
                <a:latin typeface="Times New Roman" panose="02020603050405020304" pitchFamily="18" charset="0"/>
                <a:cs typeface="Times New Roman" panose="02020603050405020304" pitchFamily="18" charset="0"/>
              </a:rPr>
              <a:t> Владимир Михайлович, </a:t>
            </a:r>
          </a:p>
          <a:p>
            <a:pPr algn="ctr"/>
            <a:r>
              <a:rPr lang="ru-RU" sz="1600" dirty="0">
                <a:solidFill>
                  <a:schemeClr val="bg1"/>
                </a:solidFill>
                <a:latin typeface="Times New Roman" panose="02020603050405020304" pitchFamily="18" charset="0"/>
                <a:cs typeface="Times New Roman" panose="02020603050405020304" pitchFamily="18" charset="0"/>
              </a:rPr>
              <a:t>2 курс ОФО ТД</a:t>
            </a:r>
            <a:endParaRPr lang="ru-RU"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1"/>
          <p:cNvPicPr>
            <a:picLocks noChangeAspect="1"/>
          </p:cNvPicPr>
          <p:nvPr/>
        </p:nvPicPr>
        <p:blipFill>
          <a:blip r:embed="rId3"/>
          <a:srcRect l="10673" t="21591" r="8131" b="7768"/>
          <a:stretch/>
        </p:blipFill>
        <p:spPr>
          <a:xfrm>
            <a:off x="5796208" y="960443"/>
            <a:ext cx="1408878" cy="1614931"/>
          </a:xfrm>
          <a:prstGeom prst="rect">
            <a:avLst/>
          </a:prstGeom>
          <a:ln w="28575">
            <a:solidFill>
              <a:schemeClr val="accent2">
                <a:lumMod val="50000"/>
              </a:schemeClr>
            </a:solidFill>
          </a:ln>
          <a:effectLst>
            <a:outerShdw blurRad="50800" dist="38100" dir="2700000" algn="tl" rotWithShape="0">
              <a:prstClr val="black">
                <a:alpha val="40000"/>
              </a:prstClr>
            </a:outerShdw>
          </a:effectLst>
        </p:spPr>
      </p:pic>
      <p:sp>
        <p:nvSpPr>
          <p:cNvPr id="7" name="Прямоугольник со скругленными углами 153"/>
          <p:cNvSpPr/>
          <p:nvPr/>
        </p:nvSpPr>
        <p:spPr>
          <a:xfrm>
            <a:off x="1692800" y="2796338"/>
            <a:ext cx="1867379" cy="2310389"/>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bg1"/>
                </a:solidFill>
                <a:latin typeface="Times New Roman" panose="02020603050405020304" pitchFamily="18" charset="0"/>
                <a:cs typeface="Times New Roman" panose="02020603050405020304" pitchFamily="18" charset="0"/>
              </a:rPr>
              <a:t>Инновацион-ный</a:t>
            </a:r>
            <a:r>
              <a:rPr lang="ru-RU" sz="1600" b="1" dirty="0">
                <a:solidFill>
                  <a:schemeClr val="bg1"/>
                </a:solidFill>
                <a:latin typeface="Times New Roman" panose="02020603050405020304" pitchFamily="18" charset="0"/>
                <a:cs typeface="Times New Roman" panose="02020603050405020304" pitchFamily="18" charset="0"/>
              </a:rPr>
              <a:t> менеджер проекта - </a:t>
            </a:r>
            <a:r>
              <a:rPr lang="ru-RU" sz="1600" dirty="0" err="1">
                <a:solidFill>
                  <a:schemeClr val="bg1"/>
                </a:solidFill>
                <a:latin typeface="Times New Roman" panose="02020603050405020304" pitchFamily="18" charset="0"/>
                <a:cs typeface="Times New Roman" panose="02020603050405020304" pitchFamily="18" charset="0"/>
              </a:rPr>
              <a:t>Пхиденко</a:t>
            </a:r>
            <a:r>
              <a:rPr lang="ru-RU" sz="1600" dirty="0">
                <a:solidFill>
                  <a:schemeClr val="bg1"/>
                </a:solidFill>
                <a:latin typeface="Times New Roman" panose="02020603050405020304" pitchFamily="18" charset="0"/>
                <a:cs typeface="Times New Roman" panose="02020603050405020304" pitchFamily="18" charset="0"/>
              </a:rPr>
              <a:t> Даниил Григорьевич, </a:t>
            </a:r>
          </a:p>
          <a:p>
            <a:pPr algn="ctr"/>
            <a:r>
              <a:rPr lang="ru-RU" sz="1600" dirty="0">
                <a:solidFill>
                  <a:schemeClr val="bg1"/>
                </a:solidFill>
                <a:latin typeface="Times New Roman" panose="02020603050405020304" pitchFamily="18" charset="0"/>
                <a:cs typeface="Times New Roman" panose="02020603050405020304" pitchFamily="18" charset="0"/>
              </a:rPr>
              <a:t>2 курс ОФО ТД</a:t>
            </a:r>
            <a:endParaRPr lang="ru-RU"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1"/>
          <p:cNvPicPr>
            <a:picLocks noChangeAspect="1"/>
          </p:cNvPicPr>
          <p:nvPr/>
        </p:nvPicPr>
        <p:blipFill>
          <a:blip r:embed="rId4"/>
          <a:srcRect b="15959"/>
          <a:stretch/>
        </p:blipFill>
        <p:spPr>
          <a:xfrm>
            <a:off x="2099315" y="960444"/>
            <a:ext cx="1323489" cy="1614930"/>
          </a:xfrm>
          <a:prstGeom prst="rect">
            <a:avLst/>
          </a:prstGeom>
          <a:ln w="28575">
            <a:solidFill>
              <a:schemeClr val="accent2">
                <a:lumMod val="50000"/>
              </a:schemeClr>
            </a:solidFill>
          </a:ln>
          <a:effectLst>
            <a:outerShdw blurRad="50800" dist="38100" dir="8100000" algn="tr" rotWithShape="0">
              <a:prstClr val="black">
                <a:alpha val="40000"/>
              </a:prstClr>
            </a:outerShdw>
          </a:effectLst>
        </p:spPr>
      </p:pic>
      <p:sp>
        <p:nvSpPr>
          <p:cNvPr id="9" name="Прямоугольник со скругленными углами 153"/>
          <p:cNvSpPr/>
          <p:nvPr/>
        </p:nvSpPr>
        <p:spPr>
          <a:xfrm>
            <a:off x="3650204" y="2796338"/>
            <a:ext cx="1843590" cy="231038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Информацион-ное</a:t>
            </a:r>
            <a:r>
              <a:rPr lang="ru-RU" sz="1600" b="1" dirty="0">
                <a:solidFill>
                  <a:schemeClr val="bg1"/>
                </a:solidFill>
                <a:latin typeface="Times New Roman" panose="02020603050405020304" pitchFamily="18" charset="0"/>
                <a:cs typeface="Times New Roman" panose="02020603050405020304" pitchFamily="18" charset="0"/>
              </a:rPr>
              <a:t> обеспечение </a:t>
            </a:r>
          </a:p>
          <a:p>
            <a:pPr algn="ctr"/>
            <a:r>
              <a:rPr lang="ru-RU" sz="1600" b="1" dirty="0">
                <a:solidFill>
                  <a:schemeClr val="bg1"/>
                </a:solidFill>
                <a:latin typeface="Times New Roman" panose="02020603050405020304" pitchFamily="18" charset="0"/>
                <a:cs typeface="Times New Roman" panose="02020603050405020304" pitchFamily="18" charset="0"/>
              </a:rPr>
              <a:t>проекта</a:t>
            </a:r>
            <a:r>
              <a:rPr lang="ru-RU"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ru-RU"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1600" dirty="0">
                <a:solidFill>
                  <a:schemeClr val="bg1"/>
                </a:solidFill>
                <a:latin typeface="Times New Roman" panose="02020603050405020304" pitchFamily="18" charset="0"/>
                <a:cs typeface="Times New Roman" panose="02020603050405020304" pitchFamily="18" charset="0"/>
              </a:rPr>
              <a:t>Насонова Любовь Александровна, </a:t>
            </a:r>
          </a:p>
          <a:p>
            <a:pPr algn="ctr"/>
            <a:r>
              <a:rPr lang="ru-RU" sz="1600" dirty="0">
                <a:solidFill>
                  <a:schemeClr val="bg1"/>
                </a:solidFill>
                <a:latin typeface="Times New Roman" panose="02020603050405020304" pitchFamily="18" charset="0"/>
                <a:cs typeface="Times New Roman" panose="02020603050405020304" pitchFamily="18" charset="0"/>
              </a:rPr>
              <a:t>1 курс ОФО ЗУ</a:t>
            </a:r>
            <a:endParaRPr lang="ru-RU"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Прямоугольник со скругленными углами 153"/>
          <p:cNvSpPr/>
          <p:nvPr/>
        </p:nvSpPr>
        <p:spPr>
          <a:xfrm>
            <a:off x="5604294" y="2796338"/>
            <a:ext cx="1792705" cy="2310389"/>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panose="02020603050405020304" pitchFamily="18" charset="0"/>
                <a:cs typeface="Times New Roman" panose="02020603050405020304" pitchFamily="18" charset="0"/>
              </a:rPr>
              <a:t>Нормативно-правовое и техническое обеспечение проекта</a:t>
            </a:r>
            <a:r>
              <a:rPr lang="ru-RU"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Архипов Платон Николаевич, </a:t>
            </a:r>
          </a:p>
          <a:p>
            <a:pPr algn="ctr"/>
            <a:r>
              <a:rPr lang="ru-RU" sz="1600" dirty="0">
                <a:solidFill>
                  <a:schemeClr val="bg1"/>
                </a:solidFill>
                <a:latin typeface="Times New Roman" panose="02020603050405020304" pitchFamily="18" charset="0"/>
                <a:cs typeface="Times New Roman" panose="02020603050405020304" pitchFamily="18" charset="0"/>
              </a:rPr>
              <a:t>2 курс ОФО ТД</a:t>
            </a:r>
            <a:endParaRPr lang="ru-RU"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Прямоугольник со скругленными углами 153"/>
          <p:cNvSpPr/>
          <p:nvPr/>
        </p:nvSpPr>
        <p:spPr>
          <a:xfrm>
            <a:off x="7464202" y="2796339"/>
            <a:ext cx="1565443" cy="231038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Пиар-менеджер- </a:t>
            </a:r>
            <a:endPar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1600" dirty="0">
                <a:solidFill>
                  <a:schemeClr val="bg1"/>
                </a:solidFill>
                <a:latin typeface="Times New Roman" panose="02020603050405020304" pitchFamily="18" charset="0"/>
                <a:cs typeface="Times New Roman" panose="02020603050405020304" pitchFamily="18" charset="0"/>
              </a:rPr>
              <a:t>Абаев Алан </a:t>
            </a:r>
            <a:r>
              <a:rPr lang="ru-RU" sz="1600" dirty="0" err="1">
                <a:solidFill>
                  <a:schemeClr val="bg1"/>
                </a:solidFill>
                <a:latin typeface="Times New Roman" panose="02020603050405020304" pitchFamily="18" charset="0"/>
                <a:cs typeface="Times New Roman" panose="02020603050405020304" pitchFamily="18" charset="0"/>
              </a:rPr>
              <a:t>Аскерович</a:t>
            </a:r>
            <a:r>
              <a:rPr lang="ru-RU" sz="1600" dirty="0">
                <a:solidFill>
                  <a:schemeClr val="bg1"/>
                </a:solidFill>
                <a:latin typeface="Times New Roman" panose="02020603050405020304" pitchFamily="18" charset="0"/>
                <a:cs typeface="Times New Roman" panose="02020603050405020304" pitchFamily="18" charset="0"/>
              </a:rPr>
              <a:t>, </a:t>
            </a:r>
          </a:p>
          <a:p>
            <a:pPr algn="ctr"/>
            <a:r>
              <a:rPr lang="ru-RU" sz="1600" dirty="0">
                <a:solidFill>
                  <a:schemeClr val="bg1"/>
                </a:solidFill>
                <a:latin typeface="Times New Roman" panose="02020603050405020304" pitchFamily="18" charset="0"/>
                <a:cs typeface="Times New Roman" panose="02020603050405020304" pitchFamily="18" charset="0"/>
              </a:rPr>
              <a:t>3 курс ОЗФО ЗУ</a:t>
            </a:r>
            <a:endParaRPr lang="ru-RU"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2" name="Рисунок 2"/>
          <p:cNvPicPr>
            <a:picLocks noChangeAspect="1"/>
          </p:cNvPicPr>
          <p:nvPr/>
        </p:nvPicPr>
        <p:blipFill>
          <a:blip r:embed="rId5"/>
          <a:srcRect/>
          <a:stretch>
            <a:fillRect/>
          </a:stretch>
        </p:blipFill>
        <p:spPr>
          <a:xfrm>
            <a:off x="3795741" y="960443"/>
            <a:ext cx="1552517" cy="1614931"/>
          </a:xfrm>
          <a:prstGeom prst="rect">
            <a:avLst/>
          </a:prstGeom>
          <a:ln w="28575">
            <a:solidFill>
              <a:schemeClr val="accent2">
                <a:lumMod val="50000"/>
              </a:schemeClr>
            </a:solidFill>
          </a:ln>
          <a:effectLst>
            <a:outerShdw blurRad="50800" dist="38100" dir="5400000" algn="t" rotWithShape="0">
              <a:prstClr val="black">
                <a:alpha val="40000"/>
              </a:prstClr>
            </a:outerShdw>
          </a:effectLst>
        </p:spPr>
      </p:pic>
      <p:pic>
        <p:nvPicPr>
          <p:cNvPr id="93" name="Изображение 92"/>
          <p:cNvPicPr>
            <a:picLocks noChangeAspect="1"/>
          </p:cNvPicPr>
          <p:nvPr/>
        </p:nvPicPr>
        <p:blipFill>
          <a:blip r:embed="rId6"/>
          <a:srcRect/>
          <a:stretch>
            <a:fillRect/>
          </a:stretch>
        </p:blipFill>
        <p:spPr>
          <a:xfrm>
            <a:off x="7464202" y="960443"/>
            <a:ext cx="1305723" cy="1614931"/>
          </a:xfrm>
          <a:prstGeom prst="rect">
            <a:avLst/>
          </a:prstGeom>
          <a:ln w="28575">
            <a:solidFill>
              <a:schemeClr val="accent2">
                <a:lumMod val="50000"/>
              </a:schemeClr>
            </a:solidFill>
          </a:ln>
          <a:effectLst>
            <a:outerShdw blurRad="50800" dist="38100" dir="2700000" algn="tl" rotWithShape="0">
              <a:prstClr val="black">
                <a:alpha val="40000"/>
              </a:prstClr>
            </a:outerShdw>
          </a:effectLst>
        </p:spPr>
      </p:pic>
      <p:pic>
        <p:nvPicPr>
          <p:cNvPr id="94" name="Рисунок 4"/>
          <p:cNvPicPr>
            <a:picLocks noChangeAspect="1"/>
          </p:cNvPicPr>
          <p:nvPr/>
        </p:nvPicPr>
        <p:blipFill>
          <a:blip r:embed="rId7"/>
          <a:srcRect/>
          <a:stretch>
            <a:fillRect/>
          </a:stretch>
        </p:blipFill>
        <p:spPr>
          <a:xfrm>
            <a:off x="156412" y="956820"/>
            <a:ext cx="1372926" cy="1614930"/>
          </a:xfrm>
          <a:prstGeom prst="rect">
            <a:avLst/>
          </a:prstGeom>
          <a:ln w="28575">
            <a:solidFill>
              <a:schemeClr val="accent2">
                <a:lumMod val="50000"/>
              </a:schemeClr>
            </a:solidFill>
          </a:ln>
          <a:effectLst>
            <a:outerShdw blurRad="50800" dist="38100" dir="8100000" algn="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Google Shape;67;p15"/>
          <p:cNvSpPr>
            <a:spLocks noGrp="1" noEditPoints="1"/>
          </p:cNvSpPr>
          <p:nvPr>
            <p:ph type="title"/>
          </p:nvPr>
        </p:nvSpPr>
        <p:spPr>
          <a:xfrm>
            <a:off x="2384205" y="141356"/>
            <a:ext cx="4337878" cy="44450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rmAutofit fontScale="90000"/>
          </a:bodyPr>
          <a:lstStyle/>
          <a:p>
            <a:pPr marL="0" indent="0" algn="ctr" rtl="0">
              <a:spcBef>
                <a:spcPts val="0"/>
              </a:spcBef>
              <a:spcAft>
                <a:spcPts val="0"/>
              </a:spcAft>
              <a:buNone/>
            </a:pPr>
            <a:r>
              <a:rPr lang="ru" dirty="0">
                <a:solidFill>
                  <a:schemeClr val="bg1"/>
                </a:solidFill>
                <a:latin typeface="Times New Roman" panose="02020603050405020304" pitchFamily="18" charset="0"/>
                <a:cs typeface="Times New Roman" panose="02020603050405020304" pitchFamily="18" charset="0"/>
              </a:rPr>
              <a:t>Пользователь и проблема</a:t>
            </a:r>
            <a:endParaRPr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4266" y="657153"/>
            <a:ext cx="8917757" cy="63594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b="1" dirty="0">
                <a:solidFill>
                  <a:schemeClr val="bg1"/>
                </a:solidFill>
                <a:latin typeface="Times New Roman" panose="02020603050405020304" pitchFamily="18" charset="0"/>
                <a:cs typeface="Times New Roman" panose="02020603050405020304" pitchFamily="18" charset="0"/>
              </a:rPr>
              <a:t>Ц</a:t>
            </a:r>
            <a:r>
              <a:rPr lang="ru-RU" sz="1800" b="1" dirty="0">
                <a:solidFill>
                  <a:schemeClr val="bg1"/>
                </a:solidFill>
                <a:latin typeface="Times New Roman" panose="02020603050405020304" pitchFamily="18" charset="0"/>
                <a:cs typeface="Times New Roman" panose="02020603050405020304" pitchFamily="18" charset="0"/>
              </a:rPr>
              <a:t>ель проекта </a:t>
            </a:r>
            <a:r>
              <a:rPr lang="ru-RU" sz="1800" dirty="0">
                <a:solidFill>
                  <a:schemeClr val="bg1"/>
                </a:solidFill>
                <a:latin typeface="Times New Roman" panose="02020603050405020304" pitchFamily="18" charset="0"/>
                <a:cs typeface="Times New Roman" panose="02020603050405020304" pitchFamily="18" charset="0"/>
              </a:rPr>
              <a:t>- разработка практических рекомендаций развития инновационной экосистемы Республики Адыгея  в условиях устойчивого развития экономики.</a:t>
            </a:r>
          </a:p>
        </p:txBody>
      </p:sp>
      <p:sp>
        <p:nvSpPr>
          <p:cNvPr id="6" name="TextBox 5"/>
          <p:cNvSpPr txBox="1"/>
          <p:nvPr/>
        </p:nvSpPr>
        <p:spPr>
          <a:xfrm>
            <a:off x="94267" y="1613761"/>
            <a:ext cx="8917757" cy="107721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dirty="0">
                <a:solidFill>
                  <a:schemeClr val="bg1"/>
                </a:solidFill>
                <a:latin typeface="Times New Roman" panose="02020603050405020304" pitchFamily="18" charset="0"/>
                <a:cs typeface="Times New Roman" panose="02020603050405020304" pitchFamily="18" charset="0"/>
              </a:rPr>
              <a:t>Под </a:t>
            </a:r>
            <a:r>
              <a:rPr lang="ru-RU" sz="1600" b="1" dirty="0">
                <a:solidFill>
                  <a:schemeClr val="bg1"/>
                </a:solidFill>
                <a:latin typeface="Times New Roman" panose="02020603050405020304" pitchFamily="18" charset="0"/>
                <a:cs typeface="Times New Roman" panose="02020603050405020304" pitchFamily="18" charset="0"/>
              </a:rPr>
              <a:t>экономической экосистемой территории </a:t>
            </a:r>
            <a:r>
              <a:rPr lang="ru-RU" sz="1600" dirty="0">
                <a:solidFill>
                  <a:schemeClr val="bg1"/>
                </a:solidFill>
                <a:latin typeface="Times New Roman" panose="02020603050405020304" pitchFamily="18" charset="0"/>
                <a:cs typeface="Times New Roman" panose="02020603050405020304" pitchFamily="18" charset="0"/>
              </a:rPr>
              <a:t>(</a:t>
            </a:r>
            <a:r>
              <a:rPr lang="ru-RU" sz="1600" i="1" dirty="0">
                <a:solidFill>
                  <a:schemeClr val="bg1"/>
                </a:solidFill>
                <a:latin typeface="Times New Roman" panose="02020603050405020304" pitchFamily="18" charset="0"/>
                <a:cs typeface="Times New Roman" panose="02020603050405020304" pitchFamily="18" charset="0"/>
              </a:rPr>
              <a:t>далее – «экосистема»</a:t>
            </a:r>
            <a:r>
              <a:rPr lang="ru-RU" sz="1600" dirty="0">
                <a:solidFill>
                  <a:schemeClr val="bg1"/>
                </a:solidFill>
                <a:latin typeface="Times New Roman" panose="02020603050405020304" pitchFamily="18" charset="0"/>
                <a:cs typeface="Times New Roman" panose="02020603050405020304" pitchFamily="18" charset="0"/>
              </a:rPr>
              <a:t>) подразумевается система взаимодействий между всеми элементами хозяйственной деятельности, включающая территориальные органы власти, производственные предприятия, население, научные и образовательные учреждения, средства массовой информации, сферу услуг и сферу потребления.</a:t>
            </a:r>
          </a:p>
        </p:txBody>
      </p:sp>
      <p:sp>
        <p:nvSpPr>
          <p:cNvPr id="7" name="TextBox 6"/>
          <p:cNvSpPr txBox="1"/>
          <p:nvPr/>
        </p:nvSpPr>
        <p:spPr>
          <a:xfrm>
            <a:off x="94268" y="3095792"/>
            <a:ext cx="5222450" cy="181588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b="1" dirty="0">
                <a:solidFill>
                  <a:schemeClr val="bg1"/>
                </a:solidFill>
                <a:latin typeface="Times New Roman" panose="02020603050405020304" pitchFamily="18" charset="0"/>
                <a:cs typeface="Times New Roman" panose="02020603050405020304" pitchFamily="18" charset="0"/>
              </a:rPr>
              <a:t>Тип социального партнера:  </a:t>
            </a:r>
            <a:r>
              <a:rPr lang="ru-RU" sz="1600" dirty="0">
                <a:solidFill>
                  <a:schemeClr val="bg1"/>
                </a:solidFill>
                <a:latin typeface="Times New Roman" panose="02020603050405020304" pitchFamily="18" charset="0"/>
                <a:cs typeface="Times New Roman" panose="02020603050405020304" pitchFamily="18" charset="0"/>
              </a:rPr>
              <a:t>федеральные и региональные органы власти; государственные и муниципальные учреждения, предприятия, корпорации; социальные предприниматели и бизнес, реализующий программы корпоративной социальной ответственности и устойчивого развития; образовательные организации; некоммерческие организации.</a:t>
            </a:r>
          </a:p>
        </p:txBody>
      </p:sp>
      <p:sp>
        <p:nvSpPr>
          <p:cNvPr id="8" name="TextBox 7"/>
          <p:cNvSpPr txBox="1"/>
          <p:nvPr/>
        </p:nvSpPr>
        <p:spPr>
          <a:xfrm>
            <a:off x="5486400" y="3086674"/>
            <a:ext cx="3525625" cy="181588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b="1" dirty="0">
                <a:solidFill>
                  <a:schemeClr val="bg1"/>
                </a:solidFill>
                <a:latin typeface="Times New Roman" panose="02020603050405020304" pitchFamily="18" charset="0"/>
                <a:cs typeface="Times New Roman" panose="02020603050405020304" pitchFamily="18" charset="0"/>
              </a:rPr>
              <a:t>Целевая аудитория проекта - </a:t>
            </a:r>
            <a:r>
              <a:rPr lang="ru-RU" sz="1600" dirty="0">
                <a:solidFill>
                  <a:schemeClr val="bg1"/>
                </a:solidFill>
                <a:latin typeface="Times New Roman" panose="02020603050405020304" pitchFamily="18" charset="0"/>
                <a:cs typeface="Times New Roman" panose="02020603050405020304" pitchFamily="18" charset="0"/>
              </a:rPr>
              <a:t>жители Республики Адыгея всех возрастов, потенциальные инвесторы.</a:t>
            </a:r>
          </a:p>
          <a:p>
            <a:pPr algn="just"/>
            <a:r>
              <a:rPr lang="ru-RU" sz="1600" dirty="0">
                <a:solidFill>
                  <a:schemeClr val="bg1"/>
                </a:solidFill>
                <a:latin typeface="Times New Roman" panose="02020603050405020304" pitchFamily="18" charset="0"/>
                <a:cs typeface="Times New Roman" panose="02020603050405020304" pitchFamily="18" charset="0"/>
              </a:rPr>
              <a:t>организации.</a:t>
            </a:r>
          </a:p>
          <a:p>
            <a:pPr algn="just"/>
            <a:r>
              <a:rPr lang="ru-RU" sz="1600" b="1" dirty="0">
                <a:solidFill>
                  <a:schemeClr val="bg1"/>
                </a:solidFill>
                <a:latin typeface="Times New Roman" panose="02020603050405020304" pitchFamily="18" charset="0"/>
                <a:cs typeface="Times New Roman" panose="02020603050405020304" pitchFamily="18" charset="0"/>
              </a:rPr>
              <a:t>Количество </a:t>
            </a:r>
            <a:r>
              <a:rPr lang="ru-RU" sz="1600" b="1" dirty="0" err="1">
                <a:solidFill>
                  <a:schemeClr val="bg1"/>
                </a:solidFill>
                <a:latin typeface="Times New Roman" panose="02020603050405020304" pitchFamily="18" charset="0"/>
                <a:cs typeface="Times New Roman" panose="02020603050405020304" pitchFamily="18" charset="0"/>
              </a:rPr>
              <a:t>благополучателей</a:t>
            </a:r>
            <a:r>
              <a:rPr lang="ru-RU" sz="1600" b="1" dirty="0">
                <a:solidFill>
                  <a:schemeClr val="bg1"/>
                </a:solidFill>
                <a:latin typeface="Times New Roman" panose="02020603050405020304" pitchFamily="18" charset="0"/>
                <a:cs typeface="Times New Roman" panose="02020603050405020304" pitchFamily="18" charset="0"/>
              </a:rPr>
              <a:t> проекта - </a:t>
            </a:r>
            <a:r>
              <a:rPr lang="ru-RU" sz="1600" dirty="0">
                <a:solidFill>
                  <a:schemeClr val="bg1"/>
                </a:solidFill>
                <a:latin typeface="Times New Roman" panose="02020603050405020304" pitchFamily="18" charset="0"/>
                <a:cs typeface="Times New Roman" panose="02020603050405020304" pitchFamily="18" charset="0"/>
              </a:rPr>
              <a:t>более 500 тыс. жителей республики Адыгея.</a:t>
            </a:r>
          </a:p>
        </p:txBody>
      </p:sp>
      <p:sp>
        <p:nvSpPr>
          <p:cNvPr id="4" name="Стрелка вниз 3"/>
          <p:cNvSpPr/>
          <p:nvPr/>
        </p:nvSpPr>
        <p:spPr>
          <a:xfrm>
            <a:off x="4176074" y="1289063"/>
            <a:ext cx="226244" cy="281076"/>
          </a:xfrm>
          <a:prstGeom prst="down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2592371" y="2762274"/>
            <a:ext cx="226244" cy="281076"/>
          </a:xfrm>
          <a:prstGeom prst="down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249212" y="2753002"/>
            <a:ext cx="226244" cy="281076"/>
          </a:xfrm>
          <a:prstGeom prst="down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oogle Shape;73;p16"/>
          <p:cNvSpPr>
            <a:spLocks noGrp="1" noEditPoints="1"/>
          </p:cNvSpPr>
          <p:nvPr>
            <p:ph type="title"/>
          </p:nvPr>
        </p:nvSpPr>
        <p:spPr>
          <a:xfrm>
            <a:off x="1977805" y="71047"/>
            <a:ext cx="5150678" cy="4258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rmAutofit fontScale="90000"/>
          </a:bodyPr>
          <a:lstStyle/>
          <a:p>
            <a:pPr marL="0" indent="0" algn="ctr" rtl="0">
              <a:spcBef>
                <a:spcPts val="0"/>
              </a:spcBef>
              <a:spcAft>
                <a:spcPts val="0"/>
              </a:spcAft>
              <a:buNone/>
            </a:pPr>
            <a:r>
              <a:rPr lang="ru" dirty="0">
                <a:solidFill>
                  <a:schemeClr val="bg1"/>
                </a:solidFill>
                <a:latin typeface="Times New Roman" panose="02020603050405020304" pitchFamily="18" charset="0"/>
                <a:cs typeface="Times New Roman" panose="02020603050405020304" pitchFamily="18" charset="0"/>
              </a:rPr>
              <a:t>Как уже решается проблема</a:t>
            </a:r>
            <a:endParaRPr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4266" y="534602"/>
            <a:ext cx="8917757" cy="58477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600" dirty="0">
                <a:solidFill>
                  <a:schemeClr val="bg1"/>
                </a:solidFill>
                <a:latin typeface="Times New Roman" panose="02020603050405020304" pitchFamily="18" charset="0"/>
                <a:cs typeface="Times New Roman" panose="02020603050405020304" pitchFamily="18" charset="0"/>
              </a:rPr>
              <a:t>Постановление Кабинета Министров Республики Адыгея от 26 декабря 2018 года № 286 принята </a:t>
            </a:r>
            <a:r>
              <a:rPr lang="ru-RU" sz="1600" b="1" dirty="0">
                <a:solidFill>
                  <a:schemeClr val="bg1"/>
                </a:solidFill>
                <a:latin typeface="Times New Roman" panose="02020603050405020304" pitchFamily="18" charset="0"/>
                <a:cs typeface="Times New Roman" panose="02020603050405020304" pitchFamily="18" charset="0"/>
              </a:rPr>
              <a:t>Стратегия социально-экономического развития Республики Адыгея до 2030 года</a:t>
            </a:r>
            <a:r>
              <a:rPr lang="ru-RU" sz="1600" dirty="0">
                <a:solidFill>
                  <a:schemeClr val="bg1"/>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94267" y="1364089"/>
            <a:ext cx="4741684" cy="132343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dirty="0">
                <a:solidFill>
                  <a:schemeClr val="bg1"/>
                </a:solidFill>
                <a:latin typeface="Times New Roman" panose="02020603050405020304" pitchFamily="18" charset="0"/>
                <a:cs typeface="Times New Roman" panose="02020603050405020304" pitchFamily="18" charset="0"/>
              </a:rPr>
              <a:t>Главная цель разработки Стратегии - определение путей и способов обеспечения устойчивого повышения благосостояния жителей Республики Адыгея, динамичного развития экономики Республики Адыгея в долгосрочной перспективе.</a:t>
            </a:r>
          </a:p>
        </p:txBody>
      </p:sp>
      <p:sp>
        <p:nvSpPr>
          <p:cNvPr id="7" name="TextBox 6"/>
          <p:cNvSpPr txBox="1"/>
          <p:nvPr/>
        </p:nvSpPr>
        <p:spPr>
          <a:xfrm>
            <a:off x="94265" y="2927807"/>
            <a:ext cx="4741686" cy="206210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dirty="0">
                <a:solidFill>
                  <a:schemeClr val="bg1"/>
                </a:solidFill>
                <a:latin typeface="Times New Roman" panose="02020603050405020304" pitchFamily="18" charset="0"/>
                <a:cs typeface="Times New Roman" panose="02020603050405020304" pitchFamily="18" charset="0"/>
              </a:rPr>
              <a:t>При разработке Стратегии учтены основные положения документов стратегического планирования, разработанных на федеральном уровне, в том числе в части пространственного развития, национальной безопасности, культурной политики, научно-технологического развития, инновационного развития, экономической безопасности, социально-экономического развития.</a:t>
            </a:r>
          </a:p>
        </p:txBody>
      </p:sp>
      <p:sp>
        <p:nvSpPr>
          <p:cNvPr id="8" name="TextBox 7"/>
          <p:cNvSpPr txBox="1"/>
          <p:nvPr/>
        </p:nvSpPr>
        <p:spPr>
          <a:xfrm>
            <a:off x="5346567" y="1411224"/>
            <a:ext cx="3665456" cy="353943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b="1" dirty="0">
                <a:solidFill>
                  <a:schemeClr val="tx1"/>
                </a:solidFill>
                <a:latin typeface="Times New Roman" panose="02020603050405020304" pitchFamily="18" charset="0"/>
                <a:cs typeface="Times New Roman" panose="02020603050405020304" pitchFamily="18" charset="0"/>
              </a:rPr>
              <a:t>Инновационная экосистема -</a:t>
            </a:r>
            <a:r>
              <a:rPr lang="ru-RU" sz="1600" dirty="0">
                <a:solidFill>
                  <a:schemeClr val="tx1"/>
                </a:solidFill>
                <a:latin typeface="Times New Roman" panose="02020603050405020304" pitchFamily="18" charset="0"/>
                <a:cs typeface="Times New Roman" panose="02020603050405020304" pitchFamily="18" charset="0"/>
              </a:rPr>
              <a:t> интегральный методический подход, направленный на оценку и повышение конкурентоспособности республики и его отраслей специализации. Система отражает базовую идею - участие республики в борьбе за позиции в межрегиональной и глобальной конкуренции полюсов роста, в которых развиваются конкурентоспособные экономические комплексы и кластеры в отдельных отраслях промышленности, создаются условия для привлечения и удержания капиталов.</a:t>
            </a:r>
          </a:p>
        </p:txBody>
      </p:sp>
      <p:sp>
        <p:nvSpPr>
          <p:cNvPr id="2" name="Стрелка влево 1"/>
          <p:cNvSpPr/>
          <p:nvPr/>
        </p:nvSpPr>
        <p:spPr>
          <a:xfrm>
            <a:off x="4920792" y="1923072"/>
            <a:ext cx="348792" cy="282804"/>
          </a:xfrm>
          <a:prstGeom prst="leftArrow">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лево 8"/>
          <p:cNvSpPr/>
          <p:nvPr/>
        </p:nvSpPr>
        <p:spPr>
          <a:xfrm>
            <a:off x="4942783" y="3498918"/>
            <a:ext cx="348792" cy="282804"/>
          </a:xfrm>
          <a:prstGeom prst="leftArrow">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a:off x="2290713" y="1157085"/>
            <a:ext cx="174395" cy="162668"/>
          </a:xfrm>
          <a:prstGeom prst="down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2290712" y="2731047"/>
            <a:ext cx="174395" cy="162668"/>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Google Shape;79;p17"/>
          <p:cNvSpPr>
            <a:spLocks noGrp="1" noEditPoints="1"/>
          </p:cNvSpPr>
          <p:nvPr>
            <p:ph type="title"/>
          </p:nvPr>
        </p:nvSpPr>
        <p:spPr>
          <a:xfrm>
            <a:off x="3479993" y="0"/>
            <a:ext cx="1938687" cy="44156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rmAutofit fontScale="90000"/>
          </a:bodyPr>
          <a:lstStyle/>
          <a:p>
            <a:pPr marL="0" indent="0" algn="ctr" rtl="0">
              <a:spcBef>
                <a:spcPts val="0"/>
              </a:spcBef>
              <a:spcAft>
                <a:spcPts val="0"/>
              </a:spcAft>
              <a:buNone/>
            </a:pPr>
            <a:r>
              <a:rPr lang="ru" dirty="0">
                <a:solidFill>
                  <a:schemeClr val="bg1"/>
                </a:solidFill>
                <a:latin typeface="Times New Roman" panose="02020603050405020304" pitchFamily="18" charset="0"/>
                <a:cs typeface="Times New Roman" panose="02020603050405020304" pitchFamily="18" charset="0"/>
              </a:rPr>
              <a:t>Решение</a:t>
            </a:r>
            <a:endParaRPr dirty="0">
              <a:solidFill>
                <a:schemeClr val="bg1"/>
              </a:solidFill>
              <a:latin typeface="Times New Roman" panose="02020603050405020304" pitchFamily="18" charset="0"/>
              <a:cs typeface="Times New Roman" panose="02020603050405020304" pitchFamily="18" charset="0"/>
            </a:endParaRPr>
          </a:p>
        </p:txBody>
      </p:sp>
      <p:sp>
        <p:nvSpPr>
          <p:cNvPr id="80" name="Google Shape;80;p17"/>
          <p:cNvSpPr>
            <a:spLocks noGrp="1" noEditPoints="1"/>
          </p:cNvSpPr>
          <p:nvPr>
            <p:ph type="body" idx="1"/>
          </p:nvPr>
        </p:nvSpPr>
        <p:spPr>
          <a:xfrm>
            <a:off x="1422851" y="532209"/>
            <a:ext cx="5717674" cy="38084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Autofit/>
          </a:bodyPr>
          <a:lstStyle/>
          <a:p>
            <a:pPr marL="0" indent="0" algn="ctr">
              <a:lnSpc>
                <a:spcPct val="100000"/>
              </a:lnSpc>
              <a:buNone/>
            </a:pPr>
            <a:r>
              <a:rPr lang="ru-RU" sz="1600" b="1" dirty="0">
                <a:solidFill>
                  <a:schemeClr val="bg1"/>
                </a:solidFill>
                <a:latin typeface="Times New Roman" panose="02020603050405020304" pitchFamily="18" charset="0"/>
                <a:cs typeface="Times New Roman" panose="02020603050405020304" pitchFamily="18" charset="0"/>
              </a:rPr>
              <a:t>Этапы формирования инновационной экосистемы:</a:t>
            </a:r>
          </a:p>
        </p:txBody>
      </p:sp>
      <p:graphicFrame>
        <p:nvGraphicFramePr>
          <p:cNvPr id="2" name="Таблица 1"/>
          <p:cNvGraphicFramePr>
            <a:graphicFrameLocks noGrp="1"/>
          </p:cNvGraphicFramePr>
          <p:nvPr>
            <p:extLst>
              <p:ext uri="{D42A27DB-BD31-4B8C-83A1-F6EECF244321}">
                <p14:modId xmlns:p14="http://schemas.microsoft.com/office/powerpoint/2010/main" val="2746463366"/>
              </p:ext>
            </p:extLst>
          </p:nvPr>
        </p:nvGraphicFramePr>
        <p:xfrm>
          <a:off x="49914" y="1003698"/>
          <a:ext cx="8971423" cy="4025502"/>
        </p:xfrm>
        <a:graphic>
          <a:graphicData uri="http://schemas.openxmlformats.org/drawingml/2006/table">
            <a:tbl>
              <a:tblPr firstRow="1" firstCol="1" bandRow="1">
                <a:tableStyleId>{5C22544A-7EE6-4342-B048-85BDC9FD1C3A}</a:tableStyleId>
              </a:tblPr>
              <a:tblGrid>
                <a:gridCol w="2274532">
                  <a:extLst>
                    <a:ext uri="{9D8B030D-6E8A-4147-A177-3AD203B41FA5}">
                      <a16:colId xmlns:a16="http://schemas.microsoft.com/office/drawing/2014/main" val="20000"/>
                    </a:ext>
                  </a:extLst>
                </a:gridCol>
                <a:gridCol w="6696891">
                  <a:extLst>
                    <a:ext uri="{9D8B030D-6E8A-4147-A177-3AD203B41FA5}">
                      <a16:colId xmlns:a16="http://schemas.microsoft.com/office/drawing/2014/main" val="20001"/>
                    </a:ext>
                  </a:extLst>
                </a:gridCol>
              </a:tblGrid>
              <a:tr h="536734">
                <a:tc>
                  <a:txBody>
                    <a:bodyPr/>
                    <a:lstStyle/>
                    <a:p>
                      <a:pPr algn="ctr">
                        <a:lnSpc>
                          <a:spcPct val="107000"/>
                        </a:lnSpc>
                        <a:spcAft>
                          <a:spcPts val="0"/>
                        </a:spcAft>
                      </a:pPr>
                      <a:r>
                        <a:rPr lang="ru-RU" sz="1600" dirty="0">
                          <a:solidFill>
                            <a:schemeClr val="bg1"/>
                          </a:solidFill>
                          <a:effectLst/>
                          <a:latin typeface="Times New Roman" panose="02020603050405020304" pitchFamily="18" charset="0"/>
                          <a:cs typeface="Times New Roman" panose="02020603050405020304" pitchFamily="18" charset="0"/>
                        </a:rPr>
                        <a:t>Диагностика текущего состояния</a:t>
                      </a:r>
                      <a:endParaRPr lang="ru-RU"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1" marR="46651" marT="0" marB="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tcPr>
                </a:tc>
                <a:tc>
                  <a:txBody>
                    <a:bodyPr/>
                    <a:lstStyle/>
                    <a:p>
                      <a:pPr algn="just">
                        <a:lnSpc>
                          <a:spcPct val="107000"/>
                        </a:lnSpc>
                        <a:spcAft>
                          <a:spcPts val="0"/>
                        </a:spcAft>
                      </a:pPr>
                      <a:r>
                        <a:rPr lang="ru-RU" sz="1600" b="0" dirty="0">
                          <a:solidFill>
                            <a:schemeClr val="tx1"/>
                          </a:solidFill>
                          <a:effectLst/>
                          <a:latin typeface="Times New Roman" panose="02020603050405020304" pitchFamily="18" charset="0"/>
                          <a:cs typeface="Times New Roman" panose="02020603050405020304" pitchFamily="18" charset="0"/>
                        </a:rPr>
                        <a:t>оценка конкурентоспособности по направлениям, в разрезе экономических комплексов и экономических зон;</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1" marR="46651" marT="0" marB="0">
                    <a:solidFill>
                      <a:srgbClr val="C4E5FF"/>
                    </a:solidFill>
                  </a:tcPr>
                </a:tc>
                <a:extLst>
                  <a:ext uri="{0D108BD9-81ED-4DB2-BD59-A6C34878D82A}">
                    <a16:rowId xmlns:a16="http://schemas.microsoft.com/office/drawing/2014/main" val="10000"/>
                  </a:ext>
                </a:extLst>
              </a:tr>
              <a:tr h="1073467">
                <a:tc>
                  <a:txBody>
                    <a:bodyPr/>
                    <a:lstStyle/>
                    <a:p>
                      <a:pPr algn="ctr">
                        <a:lnSpc>
                          <a:spcPct val="107000"/>
                        </a:lnSpc>
                        <a:spcAft>
                          <a:spcPts val="0"/>
                        </a:spcAft>
                      </a:pPr>
                      <a:r>
                        <a:rPr lang="ru-RU" sz="1600" dirty="0">
                          <a:solidFill>
                            <a:schemeClr val="bg1"/>
                          </a:solidFill>
                          <a:effectLst/>
                          <a:latin typeface="Times New Roman" panose="02020603050405020304" pitchFamily="18" charset="0"/>
                          <a:cs typeface="Times New Roman" panose="02020603050405020304" pitchFamily="18" charset="0"/>
                        </a:rPr>
                        <a:t>Концепция развития</a:t>
                      </a:r>
                      <a:endParaRPr lang="ru-RU"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1" marR="46651" marT="0" marB="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tcPr>
                </a:tc>
                <a:tc>
                  <a:txBody>
                    <a:bodyPr/>
                    <a:lstStyle/>
                    <a:p>
                      <a:pPr algn="just">
                        <a:lnSpc>
                          <a:spcPct val="107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определение ценностей, приоритетов и целеполагание (формирование дерева: главная стратегическая цель - стратегические цели (для направлений конкуренции, экономических комплексов и экономических зон) - цели - задачи;</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1" marR="46651" marT="0" marB="0">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6200000" scaled="1"/>
                      <a:tileRect/>
                    </a:gradFill>
                  </a:tcPr>
                </a:tc>
                <a:extLst>
                  <a:ext uri="{0D108BD9-81ED-4DB2-BD59-A6C34878D82A}">
                    <a16:rowId xmlns:a16="http://schemas.microsoft.com/office/drawing/2014/main" val="10001"/>
                  </a:ext>
                </a:extLst>
              </a:tr>
              <a:tr h="2415301">
                <a:tc>
                  <a:txBody>
                    <a:bodyPr/>
                    <a:lstStyle/>
                    <a:p>
                      <a:pPr algn="ctr">
                        <a:lnSpc>
                          <a:spcPct val="107000"/>
                        </a:lnSpc>
                        <a:spcAft>
                          <a:spcPts val="0"/>
                        </a:spcAft>
                      </a:pPr>
                      <a:r>
                        <a:rPr lang="ru-RU" sz="1600" dirty="0">
                          <a:solidFill>
                            <a:schemeClr val="bg1"/>
                          </a:solidFill>
                          <a:effectLst/>
                          <a:latin typeface="Times New Roman" panose="02020603050405020304" pitchFamily="18" charset="0"/>
                          <a:cs typeface="Times New Roman" panose="02020603050405020304" pitchFamily="18" charset="0"/>
                        </a:rPr>
                        <a:t>План мероприятий</a:t>
                      </a:r>
                      <a:endParaRPr lang="ru-RU"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1" marR="46651" marT="0" marB="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tcPr>
                </a:tc>
                <a:tc>
                  <a:txBody>
                    <a:bodyPr/>
                    <a:lstStyle/>
                    <a:p>
                      <a:pPr algn="just">
                        <a:lnSpc>
                          <a:spcPct val="107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формирование системы мероприятий и ключевых проектов развития, в том числе флагманских проектов (портфелей программ) - масштабных комплексных проектов, оказывающих значительное влияние на развитие региона и обеспечивающих, как правило, продвижение по нескольким целевым направлениям. Флагманские проекты являются комплексными, то есть включают большое количество проектов, программ и стратегических мероприятий, поэтапно и скоординировано реализуемых в рамках утвержденной системы проектного управления в исполнительных органах государственной власти региона.</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1" marR="46651" marT="0" marB="0">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трелка вправо 7"/>
          <p:cNvSpPr/>
          <p:nvPr/>
        </p:nvSpPr>
        <p:spPr>
          <a:xfrm>
            <a:off x="375478" y="3935896"/>
            <a:ext cx="3326296" cy="958574"/>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7" name="Изображение 88"/>
          <p:cNvPicPr>
            <a:picLocks noChangeAspect="1"/>
          </p:cNvPicPr>
          <p:nvPr/>
        </p:nvPicPr>
        <p:blipFill>
          <a:blip r:embed="rId3"/>
          <a:srcRect l="21041" t="23737" r="16094" b="23139"/>
          <a:stretch/>
        </p:blipFill>
        <p:spPr>
          <a:xfrm>
            <a:off x="3785603" y="3767793"/>
            <a:ext cx="4292917" cy="1341828"/>
          </a:xfrm>
          <a:prstGeom prst="rect">
            <a:avLst/>
          </a:prstGeom>
        </p:spPr>
      </p:pic>
      <p:cxnSp>
        <p:nvCxnSpPr>
          <p:cNvPr id="40" name="Прямая со стрелкой 39"/>
          <p:cNvCxnSpPr/>
          <p:nvPr/>
        </p:nvCxnSpPr>
        <p:spPr>
          <a:xfrm>
            <a:off x="5979333" y="2629451"/>
            <a:ext cx="0" cy="258888"/>
          </a:xfrm>
          <a:prstGeom prst="straightConnector1">
            <a:avLst/>
          </a:prstGeom>
          <a:ln>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3165717" y="2629451"/>
            <a:ext cx="0" cy="258888"/>
          </a:xfrm>
          <a:prstGeom prst="straightConnector1">
            <a:avLst/>
          </a:prstGeom>
          <a:ln>
            <a:solidFill>
              <a:schemeClr val="accent2"/>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1197204" y="2629451"/>
            <a:ext cx="0" cy="258888"/>
          </a:xfrm>
          <a:prstGeom prst="straightConnector1">
            <a:avLst/>
          </a:prstGeom>
          <a:ln>
            <a:solidFill>
              <a:schemeClr val="accent2"/>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8442028" y="2629451"/>
            <a:ext cx="0" cy="258888"/>
          </a:xfrm>
          <a:prstGeom prst="straightConnector1">
            <a:avLst/>
          </a:prstGeom>
          <a:ln>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Правая фигурная скобка 2"/>
          <p:cNvSpPr/>
          <p:nvPr/>
        </p:nvSpPr>
        <p:spPr>
          <a:xfrm rot="5400000">
            <a:off x="4345829" y="-2042149"/>
            <a:ext cx="238923" cy="8461878"/>
          </a:xfrm>
          <a:prstGeom prst="rightBrace">
            <a:avLst>
              <a:gd name="adj1" fmla="val 8333"/>
              <a:gd name="adj2" fmla="val 49889"/>
            </a:avLst>
          </a:prstGeom>
          <a:ln w="254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5" name="Google Shape;85;p18"/>
          <p:cNvSpPr>
            <a:spLocks noGrp="1" noEditPoints="1"/>
          </p:cNvSpPr>
          <p:nvPr>
            <p:ph type="title"/>
          </p:nvPr>
        </p:nvSpPr>
        <p:spPr>
          <a:xfrm>
            <a:off x="2515638" y="36554"/>
            <a:ext cx="4053526" cy="4738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rmAutofit fontScale="90000"/>
          </a:bodyPr>
          <a:lstStyle/>
          <a:p>
            <a:pPr marL="0" indent="0" algn="ctr" rtl="0">
              <a:spcBef>
                <a:spcPts val="0"/>
              </a:spcBef>
              <a:spcAft>
                <a:spcPts val="0"/>
              </a:spcAft>
              <a:buNone/>
            </a:pPr>
            <a:r>
              <a:rPr lang="ru" dirty="0">
                <a:solidFill>
                  <a:schemeClr val="bg1"/>
                </a:solidFill>
                <a:latin typeface="Times New Roman" panose="02020603050405020304" pitchFamily="18" charset="0"/>
                <a:cs typeface="Times New Roman" panose="02020603050405020304" pitchFamily="18" charset="0"/>
              </a:rPr>
              <a:t>Актуальность проблемы</a:t>
            </a:r>
            <a:endParaRPr dirty="0">
              <a:solidFill>
                <a:schemeClr val="bg1"/>
              </a:solidFill>
              <a:latin typeface="Times New Roman" panose="02020603050405020304" pitchFamily="18" charset="0"/>
              <a:cs typeface="Times New Roman" panose="02020603050405020304" pitchFamily="18" charset="0"/>
            </a:endParaRPr>
          </a:p>
        </p:txBody>
      </p:sp>
      <p:sp>
        <p:nvSpPr>
          <p:cNvPr id="88" name="Текст. поле 87"/>
          <p:cNvSpPr txBox="1"/>
          <p:nvPr/>
        </p:nvSpPr>
        <p:spPr>
          <a:xfrm>
            <a:off x="429184" y="548799"/>
            <a:ext cx="8428967"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cap="all" dirty="0">
                <a:solidFill>
                  <a:schemeClr val="bg1"/>
                </a:solidFill>
                <a:latin typeface="Times New Roman" panose="02020603050405020304" pitchFamily="18" charset="0"/>
                <a:cs typeface="Times New Roman" panose="02020603050405020304" pitchFamily="18" charset="0"/>
              </a:rPr>
              <a:t>Организационная </a:t>
            </a:r>
            <a:r>
              <a:rPr lang="en-US" b="1" cap="all" dirty="0" err="1">
                <a:solidFill>
                  <a:schemeClr val="bg1"/>
                </a:solidFill>
                <a:latin typeface="Times New Roman" panose="02020603050405020304" pitchFamily="18" charset="0"/>
                <a:cs typeface="Times New Roman" panose="02020603050405020304" pitchFamily="18" charset="0"/>
              </a:rPr>
              <a:t>структура</a:t>
            </a:r>
            <a:r>
              <a:rPr lang="en-US" b="1" cap="all" dirty="0">
                <a:solidFill>
                  <a:schemeClr val="bg1"/>
                </a:solidFill>
                <a:latin typeface="Times New Roman" panose="02020603050405020304" pitchFamily="18" charset="0"/>
                <a:cs typeface="Times New Roman" panose="02020603050405020304" pitchFamily="18" charset="0"/>
              </a:rPr>
              <a:t> </a:t>
            </a:r>
            <a:r>
              <a:rPr lang="en-US" b="1" cap="all" dirty="0" err="1">
                <a:solidFill>
                  <a:schemeClr val="bg1"/>
                </a:solidFill>
                <a:latin typeface="Times New Roman" panose="02020603050405020304" pitchFamily="18" charset="0"/>
                <a:cs typeface="Times New Roman" panose="02020603050405020304" pitchFamily="18" charset="0"/>
              </a:rPr>
              <a:t>региональной</a:t>
            </a:r>
            <a:r>
              <a:rPr lang="en-US" b="1" cap="all" dirty="0">
                <a:solidFill>
                  <a:schemeClr val="bg1"/>
                </a:solidFill>
                <a:latin typeface="Times New Roman" panose="02020603050405020304" pitchFamily="18" charset="0"/>
                <a:cs typeface="Times New Roman" panose="02020603050405020304" pitchFamily="18" charset="0"/>
              </a:rPr>
              <a:t> инновационной</a:t>
            </a:r>
            <a:r>
              <a:rPr lang="ru-RU" b="1" cap="all" dirty="0">
                <a:solidFill>
                  <a:schemeClr val="bg1"/>
                </a:solidFill>
                <a:latin typeface="Times New Roman" panose="02020603050405020304" pitchFamily="18" charset="0"/>
                <a:cs typeface="Times New Roman" panose="02020603050405020304" pitchFamily="18" charset="0"/>
              </a:rPr>
              <a:t> </a:t>
            </a:r>
            <a:r>
              <a:rPr lang="en-US" b="1" cap="all" dirty="0" err="1">
                <a:solidFill>
                  <a:schemeClr val="bg1"/>
                </a:solidFill>
                <a:latin typeface="Times New Roman" panose="02020603050405020304" pitchFamily="18" charset="0"/>
                <a:cs typeface="Times New Roman" panose="02020603050405020304" pitchFamily="18" charset="0"/>
              </a:rPr>
              <a:t>экосистемы</a:t>
            </a:r>
            <a:r>
              <a:rPr lang="en-US" b="1" cap="all" dirty="0">
                <a:solidFill>
                  <a:schemeClr val="bg1"/>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83524" y="911761"/>
            <a:ext cx="8917757" cy="33855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ru-RU" sz="1600" b="1" dirty="0">
                <a:solidFill>
                  <a:schemeClr val="bg1"/>
                </a:solidFill>
                <a:latin typeface="Times New Roman" panose="02020603050405020304" pitchFamily="18" charset="0"/>
                <a:cs typeface="Times New Roman" panose="02020603050405020304" pitchFamily="18" charset="0"/>
              </a:rPr>
              <a:t>Инновационная экосистема</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3525" y="1552294"/>
            <a:ext cx="2075214"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anose="02020603050405020304" pitchFamily="18" charset="0"/>
                <a:cs typeface="Times New Roman" panose="02020603050405020304" pitchFamily="18" charset="0"/>
              </a:rPr>
              <a:t>Формирование новых знаний и компетенций</a:t>
            </a:r>
          </a:p>
        </p:txBody>
      </p:sp>
      <p:sp>
        <p:nvSpPr>
          <p:cNvPr id="11" name="TextBox 10"/>
          <p:cNvSpPr txBox="1"/>
          <p:nvPr/>
        </p:nvSpPr>
        <p:spPr>
          <a:xfrm>
            <a:off x="2415692" y="1554948"/>
            <a:ext cx="2227976"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anose="02020603050405020304" pitchFamily="18" charset="0"/>
                <a:cs typeface="Times New Roman" panose="02020603050405020304" pitchFamily="18" charset="0"/>
              </a:rPr>
              <a:t>Создание коммуникативных связей</a:t>
            </a:r>
          </a:p>
        </p:txBody>
      </p:sp>
      <p:sp>
        <p:nvSpPr>
          <p:cNvPr id="12" name="TextBox 11"/>
          <p:cNvSpPr txBox="1"/>
          <p:nvPr/>
        </p:nvSpPr>
        <p:spPr>
          <a:xfrm>
            <a:off x="4900621" y="1552283"/>
            <a:ext cx="1443619"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anose="02020603050405020304" pitchFamily="18" charset="0"/>
                <a:cs typeface="Times New Roman" panose="02020603050405020304" pitchFamily="18" charset="0"/>
              </a:rPr>
              <a:t>Интеграция</a:t>
            </a:r>
          </a:p>
          <a:p>
            <a:pPr algn="ctr"/>
            <a:r>
              <a:rPr lang="ru-RU" dirty="0">
                <a:solidFill>
                  <a:schemeClr val="bg1"/>
                </a:solidFill>
                <a:latin typeface="Times New Roman" panose="02020603050405020304" pitchFamily="18" charset="0"/>
                <a:cs typeface="Times New Roman" panose="02020603050405020304" pitchFamily="18" charset="0"/>
              </a:rPr>
              <a:t> ресурсов</a:t>
            </a:r>
          </a:p>
        </p:txBody>
      </p:sp>
      <p:sp>
        <p:nvSpPr>
          <p:cNvPr id="13" name="TextBox 12"/>
          <p:cNvSpPr txBox="1"/>
          <p:nvPr/>
        </p:nvSpPr>
        <p:spPr>
          <a:xfrm>
            <a:off x="6601193" y="1546107"/>
            <a:ext cx="2400088"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anose="02020603050405020304" pitchFamily="18" charset="0"/>
                <a:cs typeface="Times New Roman" panose="02020603050405020304" pitchFamily="18" charset="0"/>
              </a:rPr>
              <a:t>Содействие кросс-инновациям</a:t>
            </a:r>
          </a:p>
        </p:txBody>
      </p:sp>
      <p:sp>
        <p:nvSpPr>
          <p:cNvPr id="2" name="Стрелка вниз 1"/>
          <p:cNvSpPr/>
          <p:nvPr/>
        </p:nvSpPr>
        <p:spPr>
          <a:xfrm>
            <a:off x="1018095" y="1305500"/>
            <a:ext cx="179109" cy="240608"/>
          </a:xfrm>
          <a:prstGeom prst="down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3523" y="2339777"/>
            <a:ext cx="8917757" cy="33855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600" b="1" dirty="0">
                <a:solidFill>
                  <a:schemeClr val="bg1"/>
                </a:solidFill>
                <a:latin typeface="Times New Roman" panose="02020603050405020304" pitchFamily="18" charset="0"/>
                <a:cs typeface="Times New Roman" panose="02020603050405020304" pitchFamily="18" charset="0"/>
              </a:rPr>
              <a:t>Интересующий элемент – цифровая платформа экосистемы</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3525" y="2888378"/>
            <a:ext cx="2075214"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anose="02020603050405020304" pitchFamily="18" charset="0"/>
                <a:cs typeface="Times New Roman" panose="02020603050405020304" pitchFamily="18" charset="0"/>
              </a:rPr>
              <a:t>Научная сфера производства знаний и компетенций </a:t>
            </a:r>
          </a:p>
        </p:txBody>
      </p:sp>
      <p:sp>
        <p:nvSpPr>
          <p:cNvPr id="19" name="TextBox 18"/>
          <p:cNvSpPr txBox="1"/>
          <p:nvPr/>
        </p:nvSpPr>
        <p:spPr>
          <a:xfrm>
            <a:off x="2281541" y="2888378"/>
            <a:ext cx="1771985"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anose="02020603050405020304" pitchFamily="18" charset="0"/>
                <a:cs typeface="Times New Roman" panose="02020603050405020304" pitchFamily="18" charset="0"/>
              </a:rPr>
              <a:t>Сфера инновационного предпринимательства</a:t>
            </a:r>
          </a:p>
        </p:txBody>
      </p:sp>
      <p:sp>
        <p:nvSpPr>
          <p:cNvPr id="20" name="TextBox 19"/>
          <p:cNvSpPr txBox="1"/>
          <p:nvPr/>
        </p:nvSpPr>
        <p:spPr>
          <a:xfrm>
            <a:off x="4176326" y="2888340"/>
            <a:ext cx="3487663"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anose="02020603050405020304" pitchFamily="18" charset="0"/>
                <a:cs typeface="Times New Roman" panose="02020603050405020304" pitchFamily="18" charset="0"/>
              </a:rPr>
              <a:t>Механизм трансфера знаний и компетенций в предпринимательскую среду</a:t>
            </a:r>
          </a:p>
        </p:txBody>
      </p:sp>
      <p:sp>
        <p:nvSpPr>
          <p:cNvPr id="21" name="TextBox 20"/>
          <p:cNvSpPr txBox="1"/>
          <p:nvPr/>
        </p:nvSpPr>
        <p:spPr>
          <a:xfrm>
            <a:off x="7774476" y="2888339"/>
            <a:ext cx="1226803"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anose="02020603050405020304" pitchFamily="18" charset="0"/>
                <a:cs typeface="Times New Roman" panose="02020603050405020304" pitchFamily="18" charset="0"/>
              </a:rPr>
              <a:t>Институты развития</a:t>
            </a:r>
          </a:p>
        </p:txBody>
      </p:sp>
      <p:sp>
        <p:nvSpPr>
          <p:cNvPr id="34" name="TextBox 33"/>
          <p:cNvSpPr txBox="1"/>
          <p:nvPr/>
        </p:nvSpPr>
        <p:spPr>
          <a:xfrm>
            <a:off x="83523" y="3468314"/>
            <a:ext cx="3009786"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anose="02020603050405020304" pitchFamily="18" charset="0"/>
                <a:cs typeface="Times New Roman" panose="02020603050405020304" pitchFamily="18" charset="0"/>
              </a:rPr>
              <a:t>Инновационная инфраструктура</a:t>
            </a:r>
          </a:p>
        </p:txBody>
      </p:sp>
      <p:sp>
        <p:nvSpPr>
          <p:cNvPr id="35" name="TextBox 34"/>
          <p:cNvSpPr txBox="1"/>
          <p:nvPr/>
        </p:nvSpPr>
        <p:spPr>
          <a:xfrm>
            <a:off x="3263244" y="3466932"/>
            <a:ext cx="1996911"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anose="02020603050405020304" pitchFamily="18" charset="0"/>
                <a:cs typeface="Times New Roman" panose="02020603050405020304" pitchFamily="18" charset="0"/>
              </a:rPr>
              <a:t>Промышленный сектор</a:t>
            </a:r>
          </a:p>
        </p:txBody>
      </p:sp>
      <p:sp>
        <p:nvSpPr>
          <p:cNvPr id="36" name="TextBox 35"/>
          <p:cNvSpPr txBox="1"/>
          <p:nvPr/>
        </p:nvSpPr>
        <p:spPr>
          <a:xfrm>
            <a:off x="5439266" y="3466932"/>
            <a:ext cx="3562013"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anose="02020603050405020304" pitchFamily="18" charset="0"/>
                <a:cs typeface="Times New Roman" panose="02020603050405020304" pitchFamily="18" charset="0"/>
              </a:rPr>
              <a:t>Сектор коммерциализации</a:t>
            </a:r>
          </a:p>
        </p:txBody>
      </p:sp>
      <p:sp>
        <p:nvSpPr>
          <p:cNvPr id="38" name="Текст. поле 89"/>
          <p:cNvSpPr txBox="1"/>
          <p:nvPr/>
        </p:nvSpPr>
        <p:spPr>
          <a:xfrm>
            <a:off x="272800" y="4138644"/>
            <a:ext cx="3346434" cy="523220"/>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Взаимоотношения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участников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инновационной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экосистемы</a:t>
            </a:r>
            <a:r>
              <a:rPr lang="en-US" b="1" dirty="0">
                <a:latin typeface="Times New Roman" panose="02020603050405020304" pitchFamily="18" charset="0"/>
                <a:cs typeface="Times New Roman" panose="02020603050405020304" pitchFamily="18" charset="0"/>
              </a:rPr>
              <a:t> </a:t>
            </a:r>
          </a:p>
        </p:txBody>
      </p:sp>
      <p:sp>
        <p:nvSpPr>
          <p:cNvPr id="28" name="Стрелка вниз 27"/>
          <p:cNvSpPr/>
          <p:nvPr/>
        </p:nvSpPr>
        <p:spPr>
          <a:xfrm>
            <a:off x="3440125" y="1309012"/>
            <a:ext cx="179109" cy="240608"/>
          </a:xfrm>
          <a:prstGeom prst="down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5535180" y="1303998"/>
            <a:ext cx="179109" cy="240608"/>
          </a:xfrm>
          <a:prstGeom prst="down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7801237" y="1301271"/>
            <a:ext cx="179109" cy="240608"/>
          </a:xfrm>
          <a:prstGeom prst="down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низ 1"/>
          <p:cNvSpPr/>
          <p:nvPr/>
        </p:nvSpPr>
        <p:spPr>
          <a:xfrm>
            <a:off x="4706322" y="1985232"/>
            <a:ext cx="179109" cy="133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1951516" y="2819616"/>
            <a:ext cx="179109" cy="170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6476377" y="2812352"/>
            <a:ext cx="179109" cy="170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Google Shape;79;p17"/>
          <p:cNvSpPr txBox="1">
            <a:spLocks noEditPoints="1"/>
          </p:cNvSpPr>
          <p:nvPr/>
        </p:nvSpPr>
        <p:spPr bwMode="gray">
          <a:xfrm>
            <a:off x="2302970" y="333808"/>
            <a:ext cx="4538057" cy="58011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25" tIns="91425" rIns="91425" bIns="91425" rtlCol="0" anchor="ctr">
            <a:normAutofit fontScale="97500"/>
          </a:bodyPr>
          <a:lstStyle>
            <a:lvl1pPr algn="l" defTabSz="342900" rtl="0" eaLnBrk="1" latinLnBrk="0" hangingPunct="1">
              <a:spcBef>
                <a:spcPts val="0"/>
              </a:spcBef>
              <a:spcAft>
                <a:spcPts val="0"/>
              </a:spcAft>
              <a:buSzPts val="2800"/>
              <a:buNone/>
              <a:defRPr sz="2700" b="0" i="0" kern="1200">
                <a:solidFill>
                  <a:schemeClr val="bg2"/>
                </a:solidFill>
                <a:latin typeface="+mj-lt"/>
                <a:ea typeface="+mj-ea"/>
                <a:cs typeface="+mj-cs"/>
              </a:defRPr>
            </a:lvl1pPr>
            <a:lvl2pPr lvl="1" eaLnBrk="1" hangingPunct="1">
              <a:spcBef>
                <a:spcPts val="0"/>
              </a:spcBef>
              <a:spcAft>
                <a:spcPts val="0"/>
              </a:spcAft>
              <a:buSzPts val="2800"/>
              <a:buNone/>
              <a:defRPr>
                <a:solidFill>
                  <a:schemeClr val="tx2"/>
                </a:solidFill>
              </a:defRPr>
            </a:lvl2pPr>
            <a:lvl3pPr lvl="2" eaLnBrk="1" hangingPunct="1">
              <a:spcBef>
                <a:spcPts val="0"/>
              </a:spcBef>
              <a:spcAft>
                <a:spcPts val="0"/>
              </a:spcAft>
              <a:buSzPts val="2800"/>
              <a:buNone/>
              <a:defRPr>
                <a:solidFill>
                  <a:schemeClr val="tx2"/>
                </a:solidFill>
              </a:defRPr>
            </a:lvl3pPr>
            <a:lvl4pPr lvl="3" eaLnBrk="1" hangingPunct="1">
              <a:spcBef>
                <a:spcPts val="0"/>
              </a:spcBef>
              <a:spcAft>
                <a:spcPts val="0"/>
              </a:spcAft>
              <a:buSzPts val="2800"/>
              <a:buNone/>
              <a:defRPr>
                <a:solidFill>
                  <a:schemeClr val="tx2"/>
                </a:solidFill>
              </a:defRPr>
            </a:lvl4pPr>
            <a:lvl5pPr lvl="4" eaLnBrk="1" hangingPunct="1">
              <a:spcBef>
                <a:spcPts val="0"/>
              </a:spcBef>
              <a:spcAft>
                <a:spcPts val="0"/>
              </a:spcAft>
              <a:buSzPts val="2800"/>
              <a:buNone/>
              <a:defRPr>
                <a:solidFill>
                  <a:schemeClr val="tx2"/>
                </a:solidFill>
              </a:defRPr>
            </a:lvl5pPr>
            <a:lvl6pPr lvl="5" eaLnBrk="1" hangingPunct="1">
              <a:spcBef>
                <a:spcPts val="0"/>
              </a:spcBef>
              <a:spcAft>
                <a:spcPts val="0"/>
              </a:spcAft>
              <a:buSzPts val="2800"/>
              <a:buNone/>
              <a:defRPr>
                <a:solidFill>
                  <a:schemeClr val="tx2"/>
                </a:solidFill>
              </a:defRPr>
            </a:lvl6pPr>
            <a:lvl7pPr lvl="6" eaLnBrk="1" hangingPunct="1">
              <a:spcBef>
                <a:spcPts val="0"/>
              </a:spcBef>
              <a:spcAft>
                <a:spcPts val="0"/>
              </a:spcAft>
              <a:buSzPts val="2800"/>
              <a:buNone/>
              <a:defRPr>
                <a:solidFill>
                  <a:schemeClr val="tx2"/>
                </a:solidFill>
              </a:defRPr>
            </a:lvl7pPr>
            <a:lvl8pPr lvl="7" eaLnBrk="1" hangingPunct="1">
              <a:spcBef>
                <a:spcPts val="0"/>
              </a:spcBef>
              <a:spcAft>
                <a:spcPts val="0"/>
              </a:spcAft>
              <a:buSzPts val="2800"/>
              <a:buNone/>
              <a:defRPr>
                <a:solidFill>
                  <a:schemeClr val="tx2"/>
                </a:solidFill>
              </a:defRPr>
            </a:lvl8pPr>
            <a:lvl9pPr lvl="8" eaLnBrk="1" hangingPunct="1">
              <a:spcBef>
                <a:spcPts val="0"/>
              </a:spcBef>
              <a:spcAft>
                <a:spcPts val="0"/>
              </a:spcAft>
              <a:buSzPts val="2800"/>
              <a:buNone/>
              <a:defRPr>
                <a:solidFill>
                  <a:schemeClr val="tx2"/>
                </a:solidFill>
              </a:defRPr>
            </a:lvl9pPr>
          </a:lstStyle>
          <a:p>
            <a:pPr algn="ctr">
              <a:buFontTx/>
            </a:pPr>
            <a:r>
              <a:rPr lang="ru" sz="2500" dirty="0">
                <a:solidFill>
                  <a:schemeClr val="bg1"/>
                </a:solidFill>
                <a:latin typeface="Times New Roman" panose="02020603050405020304" pitchFamily="18" charset="0"/>
                <a:cs typeface="Times New Roman" panose="02020603050405020304" pitchFamily="18" charset="0"/>
              </a:rPr>
              <a:t>Ресурсное обеспечение проекта</a:t>
            </a:r>
            <a:endParaRPr lang="ru-RU" sz="2500"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37605" y="1013800"/>
            <a:ext cx="8268789" cy="92333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altLang="ru-RU" sz="1800" dirty="0">
                <a:solidFill>
                  <a:schemeClr val="bg1"/>
                </a:solidFill>
                <a:latin typeface="Times New Roman" panose="02020603050405020304" pitchFamily="18" charset="0"/>
                <a:cs typeface="Times New Roman" panose="02020603050405020304" pitchFamily="18" charset="0"/>
              </a:rPr>
              <a:t>Создание проектного офиса </a:t>
            </a:r>
            <a:r>
              <a:rPr lang="ru-RU" altLang="ru-RU" sz="1800" b="1" dirty="0">
                <a:solidFill>
                  <a:schemeClr val="bg1"/>
                </a:solidFill>
                <a:latin typeface="Times New Roman" panose="02020603050405020304" pitchFamily="18" charset="0"/>
                <a:cs typeface="Times New Roman" panose="02020603050405020304" pitchFamily="18" charset="0"/>
              </a:rPr>
              <a:t>информационная</a:t>
            </a:r>
            <a:r>
              <a:rPr lang="ru-RU" altLang="ru-RU" sz="1800" dirty="0">
                <a:solidFill>
                  <a:schemeClr val="bg1"/>
                </a:solidFill>
                <a:latin typeface="Times New Roman" panose="02020603050405020304" pitchFamily="18" charset="0"/>
                <a:cs typeface="Times New Roman" panose="02020603050405020304" pitchFamily="18" charset="0"/>
              </a:rPr>
              <a:t> </a:t>
            </a:r>
            <a:r>
              <a:rPr lang="ru-RU" sz="1800" b="1" dirty="0">
                <a:solidFill>
                  <a:schemeClr val="bg1"/>
                </a:solidFill>
                <a:latin typeface="Times New Roman" panose="02020603050405020304" pitchFamily="18" charset="0"/>
                <a:cs typeface="Times New Roman" panose="02020603050405020304" pitchFamily="18" charset="0"/>
              </a:rPr>
              <a:t>экосистема </a:t>
            </a:r>
            <a:r>
              <a:rPr lang="ru-RU" sz="1800" b="1" dirty="0" err="1">
                <a:solidFill>
                  <a:schemeClr val="bg1"/>
                </a:solidFill>
                <a:latin typeface="Times New Roman" panose="02020603050405020304" pitchFamily="18" charset="0"/>
                <a:cs typeface="Times New Roman" panose="02020603050405020304" pitchFamily="18" charset="0"/>
              </a:rPr>
              <a:t>инноватора</a:t>
            </a:r>
            <a:r>
              <a:rPr lang="ru-RU" sz="1800" b="1" dirty="0">
                <a:solidFill>
                  <a:schemeClr val="bg1"/>
                </a:solidFill>
                <a:latin typeface="Times New Roman" panose="02020603050405020304" pitchFamily="18" charset="0"/>
                <a:cs typeface="Times New Roman" panose="02020603050405020304" pitchFamily="18" charset="0"/>
              </a:rPr>
              <a:t> </a:t>
            </a:r>
            <a:r>
              <a:rPr lang="ru-RU" altLang="ru-RU" sz="1800" dirty="0">
                <a:solidFill>
                  <a:schemeClr val="bg1"/>
                </a:solidFill>
                <a:latin typeface="Times New Roman" panose="02020603050405020304" pitchFamily="18" charset="0"/>
                <a:cs typeface="Times New Roman" panose="02020603050405020304" pitchFamily="18" charset="0"/>
              </a:rPr>
              <a:t>(</a:t>
            </a:r>
            <a:r>
              <a:rPr lang="ru-RU" altLang="ru-RU" sz="1800" i="1" dirty="0">
                <a:solidFill>
                  <a:schemeClr val="bg1"/>
                </a:solidFill>
                <a:latin typeface="Times New Roman" panose="02020603050405020304" pitchFamily="18" charset="0"/>
                <a:cs typeface="Times New Roman" panose="02020603050405020304" pitchFamily="18" charset="0"/>
              </a:rPr>
              <a:t>формат домашнего офиса (</a:t>
            </a:r>
            <a:r>
              <a:rPr lang="en-US" altLang="ru-RU" sz="1800" i="1" dirty="0">
                <a:solidFill>
                  <a:schemeClr val="bg1"/>
                </a:solidFill>
                <a:latin typeface="Times New Roman" panose="02020603050405020304" pitchFamily="18" charset="0"/>
                <a:cs typeface="Times New Roman" panose="02020603050405020304" pitchFamily="18" charset="0"/>
              </a:rPr>
              <a:t>Home office</a:t>
            </a:r>
            <a:r>
              <a:rPr lang="ru-RU" altLang="ru-RU" sz="1800" dirty="0">
                <a:solidFill>
                  <a:schemeClr val="bg1"/>
                </a:solidFill>
                <a:latin typeface="Times New Roman" panose="02020603050405020304" pitchFamily="18" charset="0"/>
                <a:cs typeface="Times New Roman" panose="02020603050405020304" pitchFamily="18" charset="0"/>
              </a:rPr>
              <a:t>)</a:t>
            </a:r>
            <a:r>
              <a:rPr lang="ru-RU" sz="1800" dirty="0">
                <a:solidFill>
                  <a:schemeClr val="bg1"/>
                </a:solidFill>
                <a:latin typeface="Times New Roman" panose="02020603050405020304" pitchFamily="18" charset="0"/>
                <a:cs typeface="Times New Roman" panose="02020603050405020304" pitchFamily="18" charset="0"/>
              </a:rPr>
              <a:t> – генерирование знаний, идей, производство инновационной продукции</a:t>
            </a:r>
          </a:p>
        </p:txBody>
      </p:sp>
      <p:sp>
        <p:nvSpPr>
          <p:cNvPr id="18" name="TextBox 17"/>
          <p:cNvSpPr txBox="1"/>
          <p:nvPr/>
        </p:nvSpPr>
        <p:spPr>
          <a:xfrm>
            <a:off x="437605" y="2136894"/>
            <a:ext cx="8268788" cy="64633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dirty="0">
                <a:solidFill>
                  <a:schemeClr val="bg1"/>
                </a:solidFill>
                <a:latin typeface="Times New Roman" panose="02020603050405020304" pitchFamily="18" charset="0"/>
                <a:cs typeface="Times New Roman" panose="02020603050405020304" pitchFamily="18" charset="0"/>
              </a:rPr>
              <a:t>Цифровая региональная платформа инновационной экосистемы </a:t>
            </a:r>
          </a:p>
          <a:p>
            <a:pPr algn="ctr"/>
            <a:r>
              <a:rPr lang="ru-RU" sz="1800" dirty="0">
                <a:solidFill>
                  <a:schemeClr val="bg1"/>
                </a:solidFill>
                <a:latin typeface="Times New Roman" panose="02020603050405020304" pitchFamily="18" charset="0"/>
                <a:cs typeface="Times New Roman" panose="02020603050405020304" pitchFamily="18" charset="0"/>
              </a:rPr>
              <a:t>(создание </a:t>
            </a:r>
            <a:r>
              <a:rPr lang="ru-RU" sz="1800" dirty="0" err="1">
                <a:solidFill>
                  <a:schemeClr val="bg1"/>
                </a:solidFill>
                <a:latin typeface="Times New Roman" panose="02020603050405020304" pitchFamily="18" charset="0"/>
                <a:cs typeface="Times New Roman" panose="02020603050405020304" pitchFamily="18" charset="0"/>
              </a:rPr>
              <a:t>Web</a:t>
            </a:r>
            <a:r>
              <a:rPr lang="ru-RU" sz="1800" dirty="0">
                <a:solidFill>
                  <a:schemeClr val="bg1"/>
                </a:solidFill>
                <a:latin typeface="Times New Roman" panose="02020603050405020304" pitchFamily="18" charset="0"/>
                <a:cs typeface="Times New Roman" panose="02020603050405020304" pitchFamily="18" charset="0"/>
              </a:rPr>
              <a:t>-сайта)</a:t>
            </a:r>
          </a:p>
        </p:txBody>
      </p:sp>
      <p:sp>
        <p:nvSpPr>
          <p:cNvPr id="19" name="TextBox 18"/>
          <p:cNvSpPr txBox="1"/>
          <p:nvPr/>
        </p:nvSpPr>
        <p:spPr>
          <a:xfrm>
            <a:off x="437605" y="3026644"/>
            <a:ext cx="3206932" cy="20313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b="1" dirty="0">
                <a:solidFill>
                  <a:schemeClr val="bg1"/>
                </a:solidFill>
                <a:latin typeface="Times New Roman" panose="02020603050405020304" pitchFamily="18" charset="0"/>
                <a:cs typeface="Times New Roman" panose="02020603050405020304" pitchFamily="18" charset="0"/>
              </a:rPr>
              <a:t>региональные экосистемы </a:t>
            </a:r>
            <a:r>
              <a:rPr lang="ru-RU" sz="1800" dirty="0">
                <a:solidFill>
                  <a:schemeClr val="bg1"/>
                </a:solidFill>
                <a:latin typeface="Times New Roman" panose="02020603050405020304" pitchFamily="18" charset="0"/>
                <a:cs typeface="Times New Roman" panose="02020603050405020304" pitchFamily="18" charset="0"/>
              </a:rPr>
              <a:t>являются заказчиком и потребителем инноваций, обеспечивают мобильность коммуникаций и ресурсов участников инновационной деятельности;</a:t>
            </a:r>
          </a:p>
        </p:txBody>
      </p:sp>
      <p:sp>
        <p:nvSpPr>
          <p:cNvPr id="20" name="TextBox 19"/>
          <p:cNvSpPr txBox="1"/>
          <p:nvPr/>
        </p:nvSpPr>
        <p:spPr>
          <a:xfrm>
            <a:off x="3918857" y="3012116"/>
            <a:ext cx="4787537" cy="20313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b="1" dirty="0">
                <a:solidFill>
                  <a:schemeClr val="bg1"/>
                </a:solidFill>
                <a:latin typeface="Times New Roman" panose="02020603050405020304" pitchFamily="18" charset="0"/>
                <a:cs typeface="Times New Roman" panose="02020603050405020304" pitchFamily="18" charset="0"/>
              </a:rPr>
              <a:t>локальные экосистемы </a:t>
            </a:r>
            <a:r>
              <a:rPr lang="ru-RU" sz="1800" dirty="0">
                <a:solidFill>
                  <a:schemeClr val="bg1"/>
                </a:solidFill>
                <a:latin typeface="Times New Roman" panose="02020603050405020304" pitchFamily="18" charset="0"/>
                <a:cs typeface="Times New Roman" panose="02020603050405020304" pitchFamily="18" charset="0"/>
              </a:rPr>
              <a:t>(технополисы, корпорации, холдинги, предприятия) обеспечивают создание оптимальных условий для разработки и внедрения инноваций, способствуют развитию фундаментальной и прикладной науки, оказывают содействие при коммерциализации инноваций;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Прямая со стрелкой 31"/>
          <p:cNvCxnSpPr/>
          <p:nvPr/>
        </p:nvCxnSpPr>
        <p:spPr>
          <a:xfrm flipH="1">
            <a:off x="1857080" y="1004913"/>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6336386" y="997054"/>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a:off x="1839794" y="1430696"/>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6375662" y="1432264"/>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1841362" y="1837625"/>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1842930" y="2404811"/>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839794" y="2790082"/>
            <a:ext cx="4707" cy="110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3035432" y="3237417"/>
            <a:ext cx="0" cy="305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flipH="1">
            <a:off x="6436927" y="2841585"/>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flipH="1">
            <a:off x="6377230" y="1839192"/>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flipH="1">
            <a:off x="6378798" y="2246119"/>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307283" y="3406938"/>
            <a:ext cx="1" cy="128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14669" y="1553411"/>
            <a:ext cx="4143822"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маркетинговые исследования и продвижение продукции</a:t>
            </a:r>
          </a:p>
        </p:txBody>
      </p:sp>
      <p:sp>
        <p:nvSpPr>
          <p:cNvPr id="41" name="TextBox 40"/>
          <p:cNvSpPr txBox="1"/>
          <p:nvPr/>
        </p:nvSpPr>
        <p:spPr>
          <a:xfrm>
            <a:off x="4845377" y="4007946"/>
            <a:ext cx="4198064"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2-й этап: определение уникальных свойств продукта;</a:t>
            </a:r>
          </a:p>
        </p:txBody>
      </p:sp>
      <p:sp>
        <p:nvSpPr>
          <p:cNvPr id="42" name="TextBox 41"/>
          <p:cNvSpPr txBox="1"/>
          <p:nvPr/>
        </p:nvSpPr>
        <p:spPr>
          <a:xfrm>
            <a:off x="114669" y="1925885"/>
            <a:ext cx="4146878"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реклама на платформе инновационной экосистемы</a:t>
            </a:r>
          </a:p>
          <a:p>
            <a:pPr algn="ct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Web</a:t>
            </a:r>
            <a:r>
              <a:rPr lang="ru-RU" sz="1200" b="1" dirty="0">
                <a:solidFill>
                  <a:schemeClr val="bg1"/>
                </a:solidFill>
                <a:latin typeface="Times New Roman" panose="02020603050405020304" pitchFamily="18" charset="0"/>
                <a:cs typeface="Times New Roman" panose="02020603050405020304" pitchFamily="18" charset="0"/>
              </a:rPr>
              <a:t>-сайт)</a:t>
            </a:r>
          </a:p>
        </p:txBody>
      </p:sp>
      <p:sp>
        <p:nvSpPr>
          <p:cNvPr id="43" name="TextBox 42"/>
          <p:cNvSpPr txBox="1"/>
          <p:nvPr/>
        </p:nvSpPr>
        <p:spPr>
          <a:xfrm>
            <a:off x="4415879" y="1561235"/>
            <a:ext cx="4567864"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стартапы и бизнес - акселераторы </a:t>
            </a:r>
          </a:p>
        </p:txBody>
      </p:sp>
      <p:sp>
        <p:nvSpPr>
          <p:cNvPr id="44" name="TextBox 43"/>
          <p:cNvSpPr txBox="1"/>
          <p:nvPr/>
        </p:nvSpPr>
        <p:spPr>
          <a:xfrm>
            <a:off x="2108841" y="122320"/>
            <a:ext cx="4484440"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2400" dirty="0">
                <a:solidFill>
                  <a:schemeClr val="bg1"/>
                </a:solidFill>
                <a:latin typeface="Times New Roman" panose="02020603050405020304" pitchFamily="18" charset="0"/>
                <a:cs typeface="Times New Roman" panose="02020603050405020304" pitchFamily="18" charset="0"/>
              </a:rPr>
              <a:t>Ресурсное обеспечение проекта</a:t>
            </a:r>
          </a:p>
        </p:txBody>
      </p:sp>
      <p:sp>
        <p:nvSpPr>
          <p:cNvPr id="45" name="TextBox 44"/>
          <p:cNvSpPr txBox="1"/>
          <p:nvPr/>
        </p:nvSpPr>
        <p:spPr>
          <a:xfrm>
            <a:off x="4421170" y="1082841"/>
            <a:ext cx="4557281" cy="36933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dirty="0">
                <a:solidFill>
                  <a:schemeClr val="bg1"/>
                </a:solidFill>
                <a:latin typeface="Times New Roman" panose="02020603050405020304" pitchFamily="18" charset="0"/>
                <a:cs typeface="Times New Roman" panose="02020603050405020304" pitchFamily="18" charset="0"/>
              </a:rPr>
              <a:t>ПЕРСПЕКТИВНЫЕ (ИННОВАЦИОННЫЕ)</a:t>
            </a:r>
          </a:p>
        </p:txBody>
      </p:sp>
      <p:sp>
        <p:nvSpPr>
          <p:cNvPr id="46" name="TextBox 45"/>
          <p:cNvSpPr txBox="1"/>
          <p:nvPr/>
        </p:nvSpPr>
        <p:spPr>
          <a:xfrm>
            <a:off x="128826" y="1088280"/>
            <a:ext cx="4128346" cy="36933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dirty="0">
                <a:solidFill>
                  <a:schemeClr val="bg1"/>
                </a:solidFill>
                <a:latin typeface="Times New Roman" panose="02020603050405020304" pitchFamily="18" charset="0"/>
                <a:cs typeface="Times New Roman" panose="02020603050405020304" pitchFamily="18" charset="0"/>
              </a:rPr>
              <a:t>ТРАДИЦИОННЫЕ</a:t>
            </a:r>
          </a:p>
        </p:txBody>
      </p:sp>
      <p:sp>
        <p:nvSpPr>
          <p:cNvPr id="47" name="TextBox 46"/>
          <p:cNvSpPr txBox="1"/>
          <p:nvPr/>
        </p:nvSpPr>
        <p:spPr>
          <a:xfrm>
            <a:off x="1271879" y="667865"/>
            <a:ext cx="6027737"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ОСНОВНЫЕ ПОДХОДЫ К КОММЕРЦИАЛИЗАЦИИ ИННОВАЦИЙ</a:t>
            </a:r>
          </a:p>
        </p:txBody>
      </p:sp>
      <p:sp>
        <p:nvSpPr>
          <p:cNvPr id="48" name="TextBox 47"/>
          <p:cNvSpPr txBox="1"/>
          <p:nvPr/>
        </p:nvSpPr>
        <p:spPr>
          <a:xfrm>
            <a:off x="4417197" y="2358884"/>
            <a:ext cx="4561254"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целевое формирование потребителя инновационной продукции</a:t>
            </a:r>
          </a:p>
        </p:txBody>
      </p:sp>
      <p:sp>
        <p:nvSpPr>
          <p:cNvPr id="49" name="TextBox 48"/>
          <p:cNvSpPr txBox="1"/>
          <p:nvPr/>
        </p:nvSpPr>
        <p:spPr>
          <a:xfrm>
            <a:off x="4415878" y="1967910"/>
            <a:ext cx="4562573"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демонстрация и инкубация инноваций</a:t>
            </a:r>
          </a:p>
        </p:txBody>
      </p:sp>
      <p:sp>
        <p:nvSpPr>
          <p:cNvPr id="50" name="TextBox 49"/>
          <p:cNvSpPr txBox="1"/>
          <p:nvPr/>
        </p:nvSpPr>
        <p:spPr>
          <a:xfrm>
            <a:off x="105414" y="2937491"/>
            <a:ext cx="4151758"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передача прав на применение результатов исследований</a:t>
            </a:r>
          </a:p>
        </p:txBody>
      </p:sp>
      <p:sp>
        <p:nvSpPr>
          <p:cNvPr id="60" name="TextBox 59"/>
          <p:cNvSpPr txBox="1"/>
          <p:nvPr/>
        </p:nvSpPr>
        <p:spPr>
          <a:xfrm>
            <a:off x="114669" y="2503451"/>
            <a:ext cx="4146878"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создание интеллектуальной собственности</a:t>
            </a:r>
          </a:p>
        </p:txBody>
      </p:sp>
      <p:sp>
        <p:nvSpPr>
          <p:cNvPr id="61" name="TextBox 60"/>
          <p:cNvSpPr txBox="1"/>
          <p:nvPr/>
        </p:nvSpPr>
        <p:spPr>
          <a:xfrm>
            <a:off x="114669" y="4014391"/>
            <a:ext cx="4546868"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1-й этап: поиск идей для создания инновационного продукта;</a:t>
            </a:r>
          </a:p>
        </p:txBody>
      </p:sp>
      <p:sp>
        <p:nvSpPr>
          <p:cNvPr id="62" name="TextBox 61"/>
          <p:cNvSpPr txBox="1"/>
          <p:nvPr/>
        </p:nvSpPr>
        <p:spPr>
          <a:xfrm>
            <a:off x="2402260" y="3553675"/>
            <a:ext cx="3502805" cy="30158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400" b="1" dirty="0">
                <a:solidFill>
                  <a:schemeClr val="bg1"/>
                </a:solidFill>
                <a:latin typeface="Times New Roman" panose="02020603050405020304" pitchFamily="18" charset="0"/>
                <a:cs typeface="Times New Roman" panose="02020603050405020304" pitchFamily="18" charset="0"/>
              </a:rPr>
              <a:t>внедрение в производство</a:t>
            </a:r>
          </a:p>
        </p:txBody>
      </p:sp>
      <p:sp>
        <p:nvSpPr>
          <p:cNvPr id="63" name="TextBox 62"/>
          <p:cNvSpPr txBox="1"/>
          <p:nvPr/>
        </p:nvSpPr>
        <p:spPr>
          <a:xfrm>
            <a:off x="4410587" y="2945273"/>
            <a:ext cx="4567864"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использование информационных систем (сайт, прогнозирование и моделирование экономических процессов) </a:t>
            </a:r>
          </a:p>
        </p:txBody>
      </p:sp>
      <p:sp>
        <p:nvSpPr>
          <p:cNvPr id="64" name="TextBox 63"/>
          <p:cNvSpPr txBox="1"/>
          <p:nvPr/>
        </p:nvSpPr>
        <p:spPr>
          <a:xfrm>
            <a:off x="4845377" y="4429235"/>
            <a:ext cx="4198064"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4-й этап: организация процесса вывода продукта на рынок.</a:t>
            </a:r>
          </a:p>
        </p:txBody>
      </p:sp>
      <p:sp>
        <p:nvSpPr>
          <p:cNvPr id="65" name="TextBox 64"/>
          <p:cNvSpPr txBox="1"/>
          <p:nvPr/>
        </p:nvSpPr>
        <p:spPr>
          <a:xfrm>
            <a:off x="128827" y="4421687"/>
            <a:ext cx="4532710"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3-й этап: поиск инвестиций для внедрения инноваций на рынок;</a:t>
            </a:r>
            <a:endParaRPr lang="ru-RU" altLang="ru-RU" sz="1200" b="1" dirty="0">
              <a:solidFill>
                <a:schemeClr val="bg1"/>
              </a:solidFill>
              <a:latin typeface="Times New Roman" panose="02020603050405020304" pitchFamily="18" charset="0"/>
              <a:cs typeface="Times New Roman" panose="02020603050405020304" pitchFamily="18" charset="0"/>
            </a:endParaRPr>
          </a:p>
        </p:txBody>
      </p:sp>
      <p:cxnSp>
        <p:nvCxnSpPr>
          <p:cNvPr id="10" name="Прямая со стрелкой 9"/>
          <p:cNvCxnSpPr/>
          <p:nvPr/>
        </p:nvCxnSpPr>
        <p:spPr>
          <a:xfrm flipV="1">
            <a:off x="4661537" y="4146446"/>
            <a:ext cx="183840" cy="6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4661537" y="4291390"/>
            <a:ext cx="183840" cy="13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661537" y="4652520"/>
            <a:ext cx="183840" cy="7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Стрелка вниз 28"/>
          <p:cNvSpPr/>
          <p:nvPr/>
        </p:nvSpPr>
        <p:spPr>
          <a:xfrm>
            <a:off x="1934977" y="1163751"/>
            <a:ext cx="179109" cy="298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трелка вниз 38"/>
          <p:cNvSpPr/>
          <p:nvPr/>
        </p:nvSpPr>
        <p:spPr>
          <a:xfrm>
            <a:off x="1934982" y="1800054"/>
            <a:ext cx="179109" cy="24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трелка вниз 39"/>
          <p:cNvSpPr/>
          <p:nvPr/>
        </p:nvSpPr>
        <p:spPr>
          <a:xfrm>
            <a:off x="1934981" y="2347750"/>
            <a:ext cx="179109" cy="24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трелка вниз 46"/>
          <p:cNvSpPr/>
          <p:nvPr/>
        </p:nvSpPr>
        <p:spPr>
          <a:xfrm>
            <a:off x="6316600" y="1026351"/>
            <a:ext cx="179109" cy="205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низ 47"/>
          <p:cNvSpPr/>
          <p:nvPr/>
        </p:nvSpPr>
        <p:spPr>
          <a:xfrm>
            <a:off x="6321954" y="1571851"/>
            <a:ext cx="179109" cy="24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трелка вниз 48"/>
          <p:cNvSpPr/>
          <p:nvPr/>
        </p:nvSpPr>
        <p:spPr>
          <a:xfrm>
            <a:off x="6316600" y="2606436"/>
            <a:ext cx="179109" cy="262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трелка вниз 49"/>
          <p:cNvSpPr/>
          <p:nvPr/>
        </p:nvSpPr>
        <p:spPr>
          <a:xfrm>
            <a:off x="1934978" y="2886436"/>
            <a:ext cx="179109" cy="24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344338" y="1491917"/>
            <a:ext cx="3386445"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экономическая</a:t>
            </a:r>
          </a:p>
        </p:txBody>
      </p:sp>
      <p:sp>
        <p:nvSpPr>
          <p:cNvPr id="24" name="TextBox 23"/>
          <p:cNvSpPr txBox="1"/>
          <p:nvPr/>
        </p:nvSpPr>
        <p:spPr>
          <a:xfrm>
            <a:off x="4477733" y="2891818"/>
            <a:ext cx="4042866"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материальные </a:t>
            </a:r>
            <a:r>
              <a:rPr lang="ru-RU" dirty="0">
                <a:solidFill>
                  <a:schemeClr val="bg1"/>
                </a:solidFill>
                <a:latin typeface="Times New Roman" panose="02020603050405020304" pitchFamily="18" charset="0"/>
                <a:cs typeface="Times New Roman" panose="02020603050405020304" pitchFamily="18" charset="0"/>
              </a:rPr>
              <a:t>(телефон, доступ к интернету, компьютер, принтер и др.)</a:t>
            </a:r>
          </a:p>
        </p:txBody>
      </p:sp>
      <p:sp>
        <p:nvSpPr>
          <p:cNvPr id="25" name="TextBox 24"/>
          <p:cNvSpPr txBox="1"/>
          <p:nvPr/>
        </p:nvSpPr>
        <p:spPr>
          <a:xfrm>
            <a:off x="4477733" y="1851070"/>
            <a:ext cx="4042866" cy="73866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интеллектуальные </a:t>
            </a:r>
            <a:r>
              <a:rPr lang="ru-RU" dirty="0">
                <a:solidFill>
                  <a:schemeClr val="bg1"/>
                </a:solidFill>
                <a:latin typeface="Times New Roman" panose="02020603050405020304" pitchFamily="18" charset="0"/>
                <a:cs typeface="Times New Roman" panose="02020603050405020304" pitchFamily="18" charset="0"/>
              </a:rPr>
              <a:t>(идея проекта, профессиональные знания, создание </a:t>
            </a:r>
            <a:r>
              <a:rPr lang="ru-RU" dirty="0" err="1">
                <a:solidFill>
                  <a:schemeClr val="bg1"/>
                </a:solidFill>
                <a:latin typeface="Times New Roman" panose="02020603050405020304" pitchFamily="18" charset="0"/>
                <a:cs typeface="Times New Roman" panose="02020603050405020304" pitchFamily="18" charset="0"/>
              </a:rPr>
              <a:t>web</a:t>
            </a:r>
            <a:r>
              <a:rPr lang="ru-RU" dirty="0">
                <a:solidFill>
                  <a:schemeClr val="bg1"/>
                </a:solidFill>
                <a:latin typeface="Times New Roman" panose="02020603050405020304" pitchFamily="18" charset="0"/>
                <a:cs typeface="Times New Roman" panose="02020603050405020304" pitchFamily="18" charset="0"/>
              </a:rPr>
              <a:t>-сайта проекта, логотип, слоган и др.)</a:t>
            </a:r>
          </a:p>
        </p:txBody>
      </p:sp>
      <p:sp>
        <p:nvSpPr>
          <p:cNvPr id="26" name="TextBox 25"/>
          <p:cNvSpPr txBox="1"/>
          <p:nvPr/>
        </p:nvSpPr>
        <p:spPr>
          <a:xfrm>
            <a:off x="4477733" y="1257404"/>
            <a:ext cx="4042868"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трудовые </a:t>
            </a:r>
            <a:r>
              <a:rPr lang="ru-RU" dirty="0">
                <a:solidFill>
                  <a:schemeClr val="bg1"/>
                </a:solidFill>
                <a:latin typeface="Times New Roman" panose="02020603050405020304" pitchFamily="18" charset="0"/>
                <a:cs typeface="Times New Roman" panose="02020603050405020304" pitchFamily="18" charset="0"/>
              </a:rPr>
              <a:t>(команда проекта)</a:t>
            </a:r>
          </a:p>
        </p:txBody>
      </p:sp>
      <p:sp>
        <p:nvSpPr>
          <p:cNvPr id="27" name="TextBox 26"/>
          <p:cNvSpPr txBox="1"/>
          <p:nvPr/>
        </p:nvSpPr>
        <p:spPr>
          <a:xfrm>
            <a:off x="344338" y="633685"/>
            <a:ext cx="3360391"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anose="02020603050405020304" pitchFamily="18" charset="0"/>
                <a:cs typeface="Times New Roman" panose="02020603050405020304" pitchFamily="18" charset="0"/>
              </a:rPr>
              <a:t>КЛЮЧЕВЫЕ АКТИВНОСТИ</a:t>
            </a:r>
          </a:p>
          <a:p>
            <a:pPr algn="ctr"/>
            <a:r>
              <a:rPr lang="ru-RU" dirty="0">
                <a:solidFill>
                  <a:schemeClr val="bg1"/>
                </a:solidFill>
                <a:latin typeface="Times New Roman" panose="02020603050405020304" pitchFamily="18" charset="0"/>
                <a:cs typeface="Times New Roman" panose="02020603050405020304" pitchFamily="18" charset="0"/>
              </a:rPr>
              <a:t>(виды деятельности)</a:t>
            </a:r>
          </a:p>
        </p:txBody>
      </p:sp>
      <p:sp>
        <p:nvSpPr>
          <p:cNvPr id="31" name="TextBox 30"/>
          <p:cNvSpPr txBox="1"/>
          <p:nvPr/>
        </p:nvSpPr>
        <p:spPr>
          <a:xfrm>
            <a:off x="2050588" y="114571"/>
            <a:ext cx="4445121"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2400" dirty="0">
                <a:solidFill>
                  <a:schemeClr val="bg1"/>
                </a:solidFill>
                <a:latin typeface="Times New Roman" panose="02020603050405020304" pitchFamily="18" charset="0"/>
                <a:cs typeface="Times New Roman" panose="02020603050405020304" pitchFamily="18" charset="0"/>
              </a:rPr>
              <a:t>Ресурсное обеспечение проекта</a:t>
            </a:r>
          </a:p>
        </p:txBody>
      </p:sp>
      <p:sp>
        <p:nvSpPr>
          <p:cNvPr id="32" name="TextBox 31"/>
          <p:cNvSpPr txBox="1"/>
          <p:nvPr/>
        </p:nvSpPr>
        <p:spPr>
          <a:xfrm>
            <a:off x="4477733" y="632781"/>
            <a:ext cx="4042868" cy="36933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dirty="0">
                <a:solidFill>
                  <a:schemeClr val="bg1"/>
                </a:solidFill>
                <a:latin typeface="Times New Roman" panose="02020603050405020304" pitchFamily="18" charset="0"/>
                <a:cs typeface="Times New Roman" panose="02020603050405020304" pitchFamily="18" charset="0"/>
              </a:rPr>
              <a:t>РЕСУРСЫ ПРОЕКТА</a:t>
            </a:r>
          </a:p>
        </p:txBody>
      </p:sp>
      <p:sp>
        <p:nvSpPr>
          <p:cNvPr id="33" name="TextBox 32"/>
          <p:cNvSpPr txBox="1"/>
          <p:nvPr/>
        </p:nvSpPr>
        <p:spPr>
          <a:xfrm>
            <a:off x="344337" y="2042820"/>
            <a:ext cx="3386445"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проектно-технологическая</a:t>
            </a:r>
          </a:p>
        </p:txBody>
      </p:sp>
      <p:sp>
        <p:nvSpPr>
          <p:cNvPr id="34" name="TextBox 33"/>
          <p:cNvSpPr txBox="1"/>
          <p:nvPr/>
        </p:nvSpPr>
        <p:spPr>
          <a:xfrm>
            <a:off x="344336" y="2603190"/>
            <a:ext cx="3386445"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социальная</a:t>
            </a:r>
          </a:p>
        </p:txBody>
      </p:sp>
      <p:sp>
        <p:nvSpPr>
          <p:cNvPr id="35" name="TextBox 34"/>
          <p:cNvSpPr txBox="1"/>
          <p:nvPr/>
        </p:nvSpPr>
        <p:spPr>
          <a:xfrm>
            <a:off x="344336" y="3127044"/>
            <a:ext cx="3386445"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экологическая</a:t>
            </a:r>
          </a:p>
        </p:txBody>
      </p:sp>
      <p:sp>
        <p:nvSpPr>
          <p:cNvPr id="37" name="TextBox 36"/>
          <p:cNvSpPr txBox="1"/>
          <p:nvPr/>
        </p:nvSpPr>
        <p:spPr>
          <a:xfrm>
            <a:off x="92654" y="3646573"/>
            <a:ext cx="8881661"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Структура издержек: </a:t>
            </a:r>
            <a:r>
              <a:rPr lang="ru-RU" dirty="0">
                <a:solidFill>
                  <a:schemeClr val="bg1"/>
                </a:solidFill>
                <a:latin typeface="Times New Roman" panose="02020603050405020304" pitchFamily="18" charset="0"/>
                <a:cs typeface="Times New Roman" panose="02020603050405020304" pitchFamily="18" charset="0"/>
              </a:rPr>
              <a:t>материальные (телефон, доступ к интернету, компьютер и др.); нематериальные (время, знания, работа и др.).</a:t>
            </a:r>
          </a:p>
        </p:txBody>
      </p:sp>
      <p:sp>
        <p:nvSpPr>
          <p:cNvPr id="38" name="TextBox 37"/>
          <p:cNvSpPr txBox="1"/>
          <p:nvPr/>
        </p:nvSpPr>
        <p:spPr>
          <a:xfrm>
            <a:off x="92654" y="4302127"/>
            <a:ext cx="8881661"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Источник доходов:  </a:t>
            </a:r>
            <a:r>
              <a:rPr lang="ru-RU" dirty="0">
                <a:solidFill>
                  <a:schemeClr val="bg1"/>
                </a:solidFill>
                <a:latin typeface="Times New Roman" panose="02020603050405020304" pitchFamily="18" charset="0"/>
                <a:cs typeface="Times New Roman" panose="02020603050405020304" pitchFamily="18" charset="0"/>
              </a:rPr>
              <a:t>прибыль от рекламы на </a:t>
            </a:r>
            <a:r>
              <a:rPr lang="ru-RU" dirty="0" err="1">
                <a:solidFill>
                  <a:schemeClr val="bg1"/>
                </a:solidFill>
                <a:latin typeface="Times New Roman" panose="02020603050405020304" pitchFamily="18" charset="0"/>
                <a:cs typeface="Times New Roman" panose="02020603050405020304" pitchFamily="18" charset="0"/>
              </a:rPr>
              <a:t>Web</a:t>
            </a:r>
            <a:r>
              <a:rPr lang="ru-RU" dirty="0">
                <a:solidFill>
                  <a:schemeClr val="bg1"/>
                </a:solidFill>
                <a:latin typeface="Times New Roman" panose="02020603050405020304" pitchFamily="18" charset="0"/>
                <a:cs typeface="Times New Roman" panose="02020603050405020304" pitchFamily="18" charset="0"/>
              </a:rPr>
              <a:t>-сайте, продажи инновационной продукции, ежегодный процент с учетом продажи авторского права (роялти).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 стрелкой 3"/>
          <p:cNvCxnSpPr/>
          <p:nvPr/>
        </p:nvCxnSpPr>
        <p:spPr>
          <a:xfrm>
            <a:off x="1800519" y="1145400"/>
            <a:ext cx="237240" cy="7727"/>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1783232" y="1604151"/>
            <a:ext cx="237240" cy="7727"/>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1776941" y="1984016"/>
            <a:ext cx="237240" cy="7727"/>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1800519" y="2401520"/>
            <a:ext cx="237240" cy="7727"/>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Таблица 4"/>
          <p:cNvGraphicFramePr>
            <a:graphicFrameLocks noGrp="1"/>
          </p:cNvGraphicFramePr>
          <p:nvPr/>
        </p:nvGraphicFramePr>
        <p:xfrm>
          <a:off x="51391" y="2611869"/>
          <a:ext cx="9022065" cy="2528147"/>
        </p:xfrm>
        <a:graphic>
          <a:graphicData uri="http://schemas.openxmlformats.org/drawingml/2006/table">
            <a:tbl>
              <a:tblPr>
                <a:tableStyleId>{5C22544A-7EE6-4342-B048-85BDC9FD1C3A}</a:tableStyleId>
              </a:tblPr>
              <a:tblGrid>
                <a:gridCol w="451309">
                  <a:extLst>
                    <a:ext uri="{9D8B030D-6E8A-4147-A177-3AD203B41FA5}">
                      <a16:colId xmlns:a16="http://schemas.microsoft.com/office/drawing/2014/main" val="20000"/>
                    </a:ext>
                  </a:extLst>
                </a:gridCol>
                <a:gridCol w="7715795">
                  <a:extLst>
                    <a:ext uri="{9D8B030D-6E8A-4147-A177-3AD203B41FA5}">
                      <a16:colId xmlns:a16="http://schemas.microsoft.com/office/drawing/2014/main" val="20001"/>
                    </a:ext>
                  </a:extLst>
                </a:gridCol>
                <a:gridCol w="854961">
                  <a:extLst>
                    <a:ext uri="{9D8B030D-6E8A-4147-A177-3AD203B41FA5}">
                      <a16:colId xmlns:a16="http://schemas.microsoft.com/office/drawing/2014/main" val="20002"/>
                    </a:ext>
                  </a:extLst>
                </a:gridCol>
              </a:tblGrid>
              <a:tr h="225703">
                <a:tc>
                  <a:txBody>
                    <a:bodyPr/>
                    <a:lstStyle/>
                    <a:p>
                      <a:pPr algn="ctr">
                        <a:lnSpc>
                          <a:spcPct val="107000"/>
                        </a:lnSpc>
                        <a:spcAft>
                          <a:spcPts val="0"/>
                        </a:spcAft>
                      </a:pPr>
                      <a:r>
                        <a:rPr lang="ru-RU" sz="1300" dirty="0">
                          <a:effectLst/>
                          <a:latin typeface="Times New Roman" panose="02020603050405020304" pitchFamily="18" charset="0"/>
                          <a:cs typeface="Times New Roman" panose="02020603050405020304" pitchFamily="18" charset="0"/>
                        </a:rPr>
                        <a:t>№ п/п</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tc>
                  <a:txBody>
                    <a:bodyPr/>
                    <a:lstStyle/>
                    <a:p>
                      <a:pPr algn="ctr">
                        <a:lnSpc>
                          <a:spcPct val="107000"/>
                        </a:lnSpc>
                        <a:spcAft>
                          <a:spcPts val="0"/>
                        </a:spcAft>
                      </a:pPr>
                      <a:r>
                        <a:rPr lang="ru-RU" sz="1300" dirty="0">
                          <a:effectLst/>
                          <a:latin typeface="Times New Roman" panose="02020603050405020304" pitchFamily="18" charset="0"/>
                          <a:cs typeface="Times New Roman" panose="02020603050405020304" pitchFamily="18" charset="0"/>
                        </a:rPr>
                        <a:t>Наименование</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tc>
                  <a:txBody>
                    <a:bodyPr/>
                    <a:lstStyle/>
                    <a:p>
                      <a:pPr algn="ctr">
                        <a:lnSpc>
                          <a:spcPct val="107000"/>
                        </a:lnSpc>
                        <a:spcAft>
                          <a:spcPts val="0"/>
                        </a:spcAft>
                      </a:pPr>
                      <a:r>
                        <a:rPr lang="ru-RU" sz="1300">
                          <a:effectLst/>
                          <a:latin typeface="Times New Roman" panose="02020603050405020304" pitchFamily="18" charset="0"/>
                          <a:cs typeface="Times New Roman" panose="02020603050405020304" pitchFamily="18" charset="0"/>
                        </a:rPr>
                        <a:t>Сумма, руб.</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extLst>
                  <a:ext uri="{0D108BD9-81ED-4DB2-BD59-A6C34878D82A}">
                    <a16:rowId xmlns:a16="http://schemas.microsoft.com/office/drawing/2014/main" val="10000"/>
                  </a:ext>
                </a:extLst>
              </a:tr>
              <a:tr h="130311">
                <a:tc>
                  <a:txBody>
                    <a:bodyPr/>
                    <a:lstStyle/>
                    <a:p>
                      <a:pPr algn="ctr"/>
                      <a:r>
                        <a:rPr lang="ru-RU" sz="1300" dirty="0">
                          <a:latin typeface="Times New Roman" panose="02020603050405020304" pitchFamily="18" charset="0"/>
                          <a:cs typeface="Times New Roman" panose="02020603050405020304" pitchFamily="18" charset="0"/>
                        </a:rPr>
                        <a:t>1</a:t>
                      </a:r>
                      <a:r>
                        <a:rPr lang="en-US" sz="1300" dirty="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tc>
                <a:tc>
                  <a:txBody>
                    <a:bodyPr/>
                    <a:lstStyle/>
                    <a:p>
                      <a:pPr algn="just">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Юридическое оформление (открытие расчётного счёта, регистрация ИП/НКО)</a:t>
                      </a:r>
                    </a:p>
                  </a:txBody>
                  <a:tcPr marL="18452" marR="18452" marT="3690" marB="0" anchor="ctr"/>
                </a:tc>
                <a:tc>
                  <a:txBody>
                    <a:bodyPr/>
                    <a:lstStyle/>
                    <a:p>
                      <a:pPr algn="ctr">
                        <a:lnSpc>
                          <a:spcPct val="107000"/>
                        </a:lnSpc>
                        <a:spcAft>
                          <a:spcPts val="0"/>
                        </a:spcAft>
                      </a:pPr>
                      <a:r>
                        <a:rPr lang="ru-RU" sz="1300" dirty="0">
                          <a:effectLst/>
                          <a:latin typeface="Times New Roman" panose="02020603050405020304" pitchFamily="18" charset="0"/>
                          <a:cs typeface="Times New Roman" panose="02020603050405020304" pitchFamily="18" charset="0"/>
                        </a:rPr>
                        <a:t>10 000</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extLst>
                  <a:ext uri="{0D108BD9-81ED-4DB2-BD59-A6C34878D82A}">
                    <a16:rowId xmlns:a16="http://schemas.microsoft.com/office/drawing/2014/main" val="10001"/>
                  </a:ext>
                </a:extLst>
              </a:tr>
              <a:tr h="245337">
                <a:tc>
                  <a:txBody>
                    <a:bodyPr/>
                    <a:lstStyle/>
                    <a:p>
                      <a:pPr algn="ctr">
                        <a:lnSpc>
                          <a:spcPct val="107000"/>
                        </a:lnSpc>
                        <a:spcAft>
                          <a:spcPts val="0"/>
                        </a:spcAft>
                      </a:pPr>
                      <a:r>
                        <a:rPr lang="ru-RU" sz="1300" dirty="0">
                          <a:effectLst/>
                          <a:latin typeface="Times New Roman" panose="02020603050405020304" pitchFamily="18" charset="0"/>
                          <a:cs typeface="Times New Roman" panose="02020603050405020304" pitchFamily="18" charset="0"/>
                        </a:rPr>
                        <a:t>2.</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tc>
                  <a:txBody>
                    <a:bodyPr/>
                    <a:lstStyle/>
                    <a:p>
                      <a:pPr algn="just">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Разработка (тестирование, анализ рынка, дизайн интерфейса, </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backend-</a:t>
                      </a: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разработка</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frontend-</a:t>
                      </a: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разработка</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tc>
                  <a:txBody>
                    <a:bodyPr/>
                    <a:lstStyle/>
                    <a:p>
                      <a:pPr algn="ctr">
                        <a:lnSpc>
                          <a:spcPct val="107000"/>
                        </a:lnSpc>
                        <a:spcAft>
                          <a:spcPts val="0"/>
                        </a:spcAft>
                      </a:pPr>
                      <a:r>
                        <a:rPr lang="ru-RU" sz="1300" dirty="0">
                          <a:effectLst/>
                          <a:latin typeface="Times New Roman" panose="02020603050405020304" pitchFamily="18" charset="0"/>
                          <a:cs typeface="Times New Roman" panose="02020603050405020304" pitchFamily="18" charset="0"/>
                        </a:rPr>
                        <a:t>360 000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extLst>
                  <a:ext uri="{0D108BD9-81ED-4DB2-BD59-A6C34878D82A}">
                    <a16:rowId xmlns:a16="http://schemas.microsoft.com/office/drawing/2014/main" val="10002"/>
                  </a:ext>
                </a:extLst>
              </a:tr>
              <a:tr h="225703">
                <a:tc>
                  <a:txBody>
                    <a:bodyPr/>
                    <a:lstStyle/>
                    <a:p>
                      <a:pPr algn="ctr">
                        <a:lnSpc>
                          <a:spcPct val="107000"/>
                        </a:lnSpc>
                        <a:spcAft>
                          <a:spcPts val="0"/>
                        </a:spcAft>
                      </a:pPr>
                      <a:r>
                        <a:rPr lang="ru-RU" sz="1300">
                          <a:effectLst/>
                          <a:latin typeface="Times New Roman" panose="02020603050405020304" pitchFamily="18" charset="0"/>
                          <a:cs typeface="Times New Roman" panose="02020603050405020304" pitchFamily="18" charset="0"/>
                        </a:rPr>
                        <a:t>3.</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tc>
                  <a:txBody>
                    <a:bodyPr/>
                    <a:lstStyle/>
                    <a:p>
                      <a:pPr algn="just">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Оборудование (ноутбуки для разработчиков (2 шт.), сервер для хостинга)</a:t>
                      </a:r>
                    </a:p>
                  </a:txBody>
                  <a:tcPr marL="18452" marR="18452" marT="3690" marB="0" anchor="ctr"/>
                </a:tc>
                <a:tc>
                  <a:txBody>
                    <a:bodyPr/>
                    <a:lstStyle/>
                    <a:p>
                      <a:pPr algn="ctr">
                        <a:lnSpc>
                          <a:spcPct val="107000"/>
                        </a:lnSpc>
                        <a:spcAft>
                          <a:spcPts val="0"/>
                        </a:spcAft>
                      </a:pPr>
                      <a:r>
                        <a:rPr lang="ru-RU" sz="1300" dirty="0">
                          <a:effectLst/>
                          <a:latin typeface="Times New Roman" panose="02020603050405020304" pitchFamily="18" charset="0"/>
                          <a:cs typeface="Times New Roman" panose="02020603050405020304" pitchFamily="18" charset="0"/>
                        </a:rPr>
                        <a:t>140 000</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extLst>
                  <a:ext uri="{0D108BD9-81ED-4DB2-BD59-A6C34878D82A}">
                    <a16:rowId xmlns:a16="http://schemas.microsoft.com/office/drawing/2014/main" val="10003"/>
                  </a:ext>
                </a:extLst>
              </a:tr>
              <a:tr h="225703">
                <a:tc>
                  <a:txBody>
                    <a:bodyPr/>
                    <a:lstStyle/>
                    <a:p>
                      <a:pPr algn="ctr">
                        <a:lnSpc>
                          <a:spcPct val="107000"/>
                        </a:lnSpc>
                        <a:spcAft>
                          <a:spcPts val="0"/>
                        </a:spcAft>
                      </a:pPr>
                      <a:r>
                        <a:rPr lang="ru-RU" sz="1300">
                          <a:effectLst/>
                          <a:latin typeface="Times New Roman" panose="02020603050405020304" pitchFamily="18" charset="0"/>
                          <a:cs typeface="Times New Roman" panose="02020603050405020304" pitchFamily="18" charset="0"/>
                        </a:rPr>
                        <a:t>4.</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tc>
                  <a:txBody>
                    <a:bodyPr/>
                    <a:lstStyle/>
                    <a:p>
                      <a:pPr algn="just">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Маркетинг перед запуском (сайт-</a:t>
                      </a:r>
                      <a:r>
                        <a:rPr lang="ru-RU" sz="1300" dirty="0" err="1">
                          <a:effectLst/>
                          <a:latin typeface="Times New Roman" panose="02020603050405020304" pitchFamily="18" charset="0"/>
                          <a:ea typeface="Calibri" panose="020F0502020204030204" pitchFamily="34" charset="0"/>
                          <a:cs typeface="Times New Roman" panose="02020603050405020304" pitchFamily="18" charset="0"/>
                        </a:rPr>
                        <a:t>лендинг</a:t>
                      </a: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 контекстная реклама)</a:t>
                      </a:r>
                    </a:p>
                  </a:txBody>
                  <a:tcPr marL="18452" marR="18452" marT="3690" marB="0" anchor="ctr"/>
                </a:tc>
                <a:tc>
                  <a:txBody>
                    <a:bodyPr/>
                    <a:lstStyle/>
                    <a:p>
                      <a:pPr algn="ctr">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50 000</a:t>
                      </a:r>
                    </a:p>
                  </a:txBody>
                  <a:tcPr marL="18452" marR="18452" marT="3690" marB="0" anchor="ctr"/>
                </a:tc>
                <a:extLst>
                  <a:ext uri="{0D108BD9-81ED-4DB2-BD59-A6C34878D82A}">
                    <a16:rowId xmlns:a16="http://schemas.microsoft.com/office/drawing/2014/main" val="10004"/>
                  </a:ext>
                </a:extLst>
              </a:tr>
              <a:tr h="225703">
                <a:tc>
                  <a:txBody>
                    <a:bodyPr/>
                    <a:lstStyle/>
                    <a:p>
                      <a:pPr algn="ctr">
                        <a:lnSpc>
                          <a:spcPct val="107000"/>
                        </a:lnSpc>
                        <a:spcAft>
                          <a:spcPts val="0"/>
                        </a:spcAft>
                      </a:pPr>
                      <a:r>
                        <a:rPr lang="ru-RU" sz="1300">
                          <a:effectLst/>
                          <a:latin typeface="Times New Roman" panose="02020603050405020304" pitchFamily="18" charset="0"/>
                          <a:cs typeface="Times New Roman" panose="02020603050405020304" pitchFamily="18" charset="0"/>
                        </a:rPr>
                        <a:t>5.</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tc>
                  <a:txBody>
                    <a:bodyPr/>
                    <a:lstStyle/>
                    <a:p>
                      <a:pPr algn="just">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Интернет, связь</a:t>
                      </a:r>
                    </a:p>
                  </a:txBody>
                  <a:tcPr marL="18452" marR="18452" marT="3690" marB="0" anchor="ctr"/>
                </a:tc>
                <a:tc>
                  <a:txBody>
                    <a:bodyPr/>
                    <a:lstStyle/>
                    <a:p>
                      <a:pPr algn="ctr">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2 000</a:t>
                      </a:r>
                    </a:p>
                  </a:txBody>
                  <a:tcPr marL="18452" marR="18452" marT="3690" marB="0" anchor="ctr"/>
                </a:tc>
                <a:extLst>
                  <a:ext uri="{0D108BD9-81ED-4DB2-BD59-A6C34878D82A}">
                    <a16:rowId xmlns:a16="http://schemas.microsoft.com/office/drawing/2014/main" val="10005"/>
                  </a:ext>
                </a:extLst>
              </a:tr>
              <a:tr h="225703">
                <a:tc>
                  <a:txBody>
                    <a:bodyPr/>
                    <a:lstStyle/>
                    <a:p>
                      <a:pPr algn="ctr">
                        <a:lnSpc>
                          <a:spcPct val="107000"/>
                        </a:lnSpc>
                        <a:spcAft>
                          <a:spcPts val="0"/>
                        </a:spcAft>
                      </a:pPr>
                      <a:r>
                        <a:rPr lang="ru-RU" sz="1300">
                          <a:effectLst/>
                          <a:latin typeface="Times New Roman" panose="02020603050405020304" pitchFamily="18" charset="0"/>
                          <a:cs typeface="Times New Roman" panose="02020603050405020304" pitchFamily="18" charset="0"/>
                        </a:rPr>
                        <a:t>6.</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tc>
                  <a:txBody>
                    <a:bodyPr/>
                    <a:lstStyle/>
                    <a:p>
                      <a:pPr algn="just">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Зарплаты (маркетолог, контент-менеджер, руководитель проекта, разработчик)</a:t>
                      </a:r>
                    </a:p>
                  </a:txBody>
                  <a:tcPr marL="18452" marR="18452" marT="3690" marB="0" anchor="ctr"/>
                </a:tc>
                <a:tc>
                  <a:txBody>
                    <a:bodyPr/>
                    <a:lstStyle/>
                    <a:p>
                      <a:pPr algn="ctr">
                        <a:lnSpc>
                          <a:spcPct val="107000"/>
                        </a:lnSpc>
                        <a:spcAft>
                          <a:spcPts val="0"/>
                        </a:spcAft>
                      </a:pPr>
                      <a:r>
                        <a:rPr lang="ru-RU" sz="1300" dirty="0">
                          <a:effectLst/>
                          <a:latin typeface="Times New Roman" panose="02020603050405020304" pitchFamily="18" charset="0"/>
                          <a:cs typeface="Times New Roman" panose="02020603050405020304" pitchFamily="18" charset="0"/>
                        </a:rPr>
                        <a:t>250 000</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extLst>
                  <a:ext uri="{0D108BD9-81ED-4DB2-BD59-A6C34878D82A}">
                    <a16:rowId xmlns:a16="http://schemas.microsoft.com/office/drawing/2014/main" val="10006"/>
                  </a:ext>
                </a:extLst>
              </a:tr>
              <a:tr h="225703">
                <a:tc>
                  <a:txBody>
                    <a:bodyPr/>
                    <a:lstStyle/>
                    <a:p>
                      <a:pPr algn="ctr">
                        <a:lnSpc>
                          <a:spcPct val="107000"/>
                        </a:lnSpc>
                        <a:spcAft>
                          <a:spcPts val="0"/>
                        </a:spcAft>
                      </a:pPr>
                      <a:r>
                        <a:rPr lang="ru-RU" sz="1300" dirty="0">
                          <a:effectLst/>
                          <a:latin typeface="Times New Roman" panose="02020603050405020304" pitchFamily="18" charset="0"/>
                          <a:cs typeface="Times New Roman" panose="02020603050405020304" pitchFamily="18" charset="0"/>
                        </a:rPr>
                        <a:t>7.</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tc>
                <a:tc>
                  <a:txBody>
                    <a:bodyPr/>
                    <a:lstStyle/>
                    <a:p>
                      <a:pPr algn="just">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Технические расходы (обновление ПО, лицензии, поддержка </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API (</a:t>
                      </a: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карты, данные))</a:t>
                      </a:r>
                    </a:p>
                  </a:txBody>
                  <a:tcPr marL="18452" marR="18452" marT="3690" marB="0"/>
                </a:tc>
                <a:tc>
                  <a:txBody>
                    <a:bodyPr/>
                    <a:lstStyle/>
                    <a:p>
                      <a:pPr algn="ctr">
                        <a:lnSpc>
                          <a:spcPct val="107000"/>
                        </a:lnSpc>
                        <a:spcAft>
                          <a:spcPts val="0"/>
                        </a:spcAft>
                      </a:pPr>
                      <a:r>
                        <a:rPr lang="ru-RU" sz="1300">
                          <a:effectLst/>
                          <a:latin typeface="Times New Roman" panose="02020603050405020304" pitchFamily="18" charset="0"/>
                          <a:cs typeface="Times New Roman" panose="02020603050405020304" pitchFamily="18" charset="0"/>
                        </a:rPr>
                        <a:t>100 000</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extLst>
                  <a:ext uri="{0D108BD9-81ED-4DB2-BD59-A6C34878D82A}">
                    <a16:rowId xmlns:a16="http://schemas.microsoft.com/office/drawing/2014/main" val="10007"/>
                  </a:ext>
                </a:extLst>
              </a:tr>
              <a:tr h="225703">
                <a:tc>
                  <a:txBody>
                    <a:bodyPr/>
                    <a:lstStyle/>
                    <a:p>
                      <a:pPr algn="ctr">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18452" marR="18452" marT="3690" marB="0"/>
                </a:tc>
                <a:tc>
                  <a:txBody>
                    <a:bodyPr/>
                    <a:lstStyle/>
                    <a:p>
                      <a:pPr algn="just">
                        <a:lnSpc>
                          <a:spcPct val="107000"/>
                        </a:lnSpc>
                        <a:spcAft>
                          <a:spcPts val="0"/>
                        </a:spcAft>
                      </a:pPr>
                      <a:r>
                        <a:rPr lang="ru-RU" sz="1300" dirty="0">
                          <a:effectLst/>
                          <a:latin typeface="Times New Roman" panose="02020603050405020304" pitchFamily="18" charset="0"/>
                          <a:cs typeface="Times New Roman" panose="02020603050405020304" pitchFamily="18" charset="0"/>
                        </a:rPr>
                        <a:t>Прочие расходы</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tc>
                <a:tc>
                  <a:txBody>
                    <a:bodyPr/>
                    <a:lstStyle/>
                    <a:p>
                      <a:pPr algn="ctr">
                        <a:lnSpc>
                          <a:spcPct val="107000"/>
                        </a:lnSpc>
                        <a:spcAft>
                          <a:spcPts val="0"/>
                        </a:spcAft>
                      </a:pPr>
                      <a:r>
                        <a:rPr lang="ru-RU" sz="1300" dirty="0">
                          <a:effectLst/>
                          <a:latin typeface="Times New Roman" panose="02020603050405020304" pitchFamily="18" charset="0"/>
                          <a:cs typeface="Times New Roman" panose="02020603050405020304" pitchFamily="18" charset="0"/>
                        </a:rPr>
                        <a:t>50 000</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extLst>
                  <a:ext uri="{0D108BD9-81ED-4DB2-BD59-A6C34878D82A}">
                    <a16:rowId xmlns:a16="http://schemas.microsoft.com/office/drawing/2014/main" val="10008"/>
                  </a:ext>
                </a:extLst>
              </a:tr>
              <a:tr h="225703">
                <a:tc gridSpan="2">
                  <a:txBody>
                    <a:bodyPr/>
                    <a:lstStyle/>
                    <a:p>
                      <a:pPr algn="just">
                        <a:lnSpc>
                          <a:spcPct val="107000"/>
                        </a:lnSpc>
                        <a:spcAft>
                          <a:spcPts val="0"/>
                        </a:spcAft>
                      </a:pPr>
                      <a:r>
                        <a:rPr lang="ru-RU" sz="1300" dirty="0">
                          <a:effectLst/>
                          <a:latin typeface="Times New Roman" panose="02020603050405020304" pitchFamily="18" charset="0"/>
                          <a:cs typeface="Times New Roman" panose="02020603050405020304" pitchFamily="18" charset="0"/>
                        </a:rPr>
                        <a:t> Итого</a:t>
                      </a:r>
                      <a:r>
                        <a:rPr lang="en-US" sz="1300" dirty="0">
                          <a:effectLst/>
                          <a:latin typeface="Times New Roman" panose="02020603050405020304" pitchFamily="18" charset="0"/>
                          <a:cs typeface="Times New Roman" panose="02020603050405020304" pitchFamily="18" charset="0"/>
                        </a:rPr>
                        <a:t>:</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tc>
                <a:tc hMerge="1">
                  <a:txBody>
                    <a:bodyPr/>
                    <a:lstStyle/>
                    <a:p>
                      <a:endParaRPr lang="ru-RU"/>
                    </a:p>
                  </a:txBody>
                  <a:tcPr/>
                </a:tc>
                <a:tc>
                  <a:txBody>
                    <a:bodyPr/>
                    <a:lstStyle/>
                    <a:p>
                      <a:pPr algn="ctr">
                        <a:lnSpc>
                          <a:spcPct val="107000"/>
                        </a:lnSpc>
                        <a:spcAft>
                          <a:spcPts val="0"/>
                        </a:spcAft>
                      </a:pPr>
                      <a:r>
                        <a:rPr lang="ru-RU" sz="1300" dirty="0">
                          <a:effectLst/>
                          <a:latin typeface="Times New Roman" panose="02020603050405020304" pitchFamily="18" charset="0"/>
                          <a:cs typeface="Times New Roman" panose="02020603050405020304" pitchFamily="18" charset="0"/>
                        </a:rPr>
                        <a:t>962 000</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452" marR="18452" marT="3690" marB="0" anchor="ctr"/>
                </a:tc>
                <a:extLst>
                  <a:ext uri="{0D108BD9-81ED-4DB2-BD59-A6C34878D82A}">
                    <a16:rowId xmlns:a16="http://schemas.microsoft.com/office/drawing/2014/main" val="10009"/>
                  </a:ext>
                </a:extLst>
              </a:tr>
            </a:tbl>
          </a:graphicData>
        </a:graphic>
      </p:graphicFrame>
      <p:sp>
        <p:nvSpPr>
          <p:cNvPr id="14" name="TextBox 13"/>
          <p:cNvSpPr txBox="1"/>
          <p:nvPr/>
        </p:nvSpPr>
        <p:spPr>
          <a:xfrm>
            <a:off x="359230" y="580666"/>
            <a:ext cx="8425542"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anose="02020603050405020304" pitchFamily="18" charset="0"/>
                <a:cs typeface="Times New Roman" panose="02020603050405020304" pitchFamily="18" charset="0"/>
              </a:rPr>
              <a:t>Проектный офис </a:t>
            </a:r>
            <a:r>
              <a:rPr lang="ru-RU" b="1" dirty="0">
                <a:solidFill>
                  <a:schemeClr val="bg1"/>
                </a:solidFill>
                <a:latin typeface="Times New Roman" panose="02020603050405020304" pitchFamily="18" charset="0"/>
                <a:cs typeface="Times New Roman" panose="02020603050405020304" pitchFamily="18" charset="0"/>
              </a:rPr>
              <a:t>«Информационная экосистема </a:t>
            </a:r>
            <a:r>
              <a:rPr lang="ru-RU" b="1" dirty="0" err="1">
                <a:solidFill>
                  <a:schemeClr val="bg1"/>
                </a:solidFill>
                <a:latin typeface="Times New Roman" panose="02020603050405020304" pitchFamily="18" charset="0"/>
                <a:cs typeface="Times New Roman" panose="02020603050405020304" pitchFamily="18" charset="0"/>
              </a:rPr>
              <a:t>инноватора</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198095" y="991556"/>
            <a:ext cx="1578846" cy="160043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ru-RU" b="1" dirty="0">
              <a:solidFill>
                <a:schemeClr val="bg1"/>
              </a:solidFill>
              <a:latin typeface="Times New Roman" panose="02020603050405020304" pitchFamily="18" charset="0"/>
              <a:cs typeface="Times New Roman" panose="02020603050405020304" pitchFamily="18" charset="0"/>
            </a:endParaRPr>
          </a:p>
          <a:p>
            <a:pPr algn="ctr"/>
            <a:endParaRPr lang="ru-RU" b="1" dirty="0">
              <a:solidFill>
                <a:schemeClr val="bg1"/>
              </a:solidFill>
              <a:latin typeface="Times New Roman" panose="02020603050405020304" pitchFamily="18" charset="0"/>
              <a:cs typeface="Times New Roman" panose="02020603050405020304" pitchFamily="18" charset="0"/>
            </a:endParaRPr>
          </a:p>
          <a:p>
            <a:pPr algn="ctr"/>
            <a:r>
              <a:rPr lang="ru-RU" b="1" dirty="0">
                <a:solidFill>
                  <a:schemeClr val="bg1"/>
                </a:solidFill>
                <a:latin typeface="Times New Roman" panose="02020603050405020304" pitchFamily="18" charset="0"/>
                <a:cs typeface="Times New Roman" panose="02020603050405020304" pitchFamily="18" charset="0"/>
              </a:rPr>
              <a:t>Инфраструктура цифровой платформы</a:t>
            </a:r>
          </a:p>
          <a:p>
            <a:pPr algn="ctr"/>
            <a:endParaRPr lang="ru-RU" b="1" dirty="0">
              <a:solidFill>
                <a:schemeClr val="bg1"/>
              </a:solidFill>
              <a:latin typeface="Times New Roman" panose="02020603050405020304" pitchFamily="18" charset="0"/>
              <a:cs typeface="Times New Roman" panose="02020603050405020304" pitchFamily="18" charset="0"/>
            </a:endParaRPr>
          </a:p>
          <a:p>
            <a:pPr algn="ct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037759" y="1459749"/>
            <a:ext cx="6993117"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b="1" dirty="0">
                <a:solidFill>
                  <a:schemeClr val="bg1"/>
                </a:solidFill>
                <a:latin typeface="Times New Roman" panose="02020603050405020304" pitchFamily="18" charset="0"/>
                <a:cs typeface="Times New Roman" panose="02020603050405020304" pitchFamily="18" charset="0"/>
              </a:rPr>
              <a:t>базы данных, облачные технологии;</a:t>
            </a:r>
          </a:p>
        </p:txBody>
      </p:sp>
      <p:sp>
        <p:nvSpPr>
          <p:cNvPr id="19" name="TextBox 18"/>
          <p:cNvSpPr txBox="1"/>
          <p:nvPr/>
        </p:nvSpPr>
        <p:spPr>
          <a:xfrm>
            <a:off x="2037759" y="1829059"/>
            <a:ext cx="6993117"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b="1" dirty="0">
                <a:solidFill>
                  <a:schemeClr val="bg1"/>
                </a:solidFill>
                <a:latin typeface="Times New Roman" panose="02020603050405020304" pitchFamily="18" charset="0"/>
                <a:cs typeface="Times New Roman" panose="02020603050405020304" pitchFamily="18" charset="0"/>
              </a:rPr>
              <a:t>инновационные технологии;</a:t>
            </a:r>
          </a:p>
        </p:txBody>
      </p:sp>
      <p:sp>
        <p:nvSpPr>
          <p:cNvPr id="20" name="TextBox 19"/>
          <p:cNvSpPr txBox="1"/>
          <p:nvPr/>
        </p:nvSpPr>
        <p:spPr>
          <a:xfrm>
            <a:off x="2056610" y="2242559"/>
            <a:ext cx="6993117"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b="1" dirty="0">
                <a:solidFill>
                  <a:schemeClr val="bg1"/>
                </a:solidFill>
                <a:latin typeface="Times New Roman" panose="02020603050405020304" pitchFamily="18" charset="0"/>
                <a:cs typeface="Times New Roman" panose="02020603050405020304" pitchFamily="18" charset="0"/>
              </a:rPr>
              <a:t>пользователи цифровой платформы</a:t>
            </a:r>
          </a:p>
        </p:txBody>
      </p:sp>
      <p:sp>
        <p:nvSpPr>
          <p:cNvPr id="21" name="TextBox 20"/>
          <p:cNvSpPr txBox="1"/>
          <p:nvPr/>
        </p:nvSpPr>
        <p:spPr>
          <a:xfrm>
            <a:off x="2339862" y="88822"/>
            <a:ext cx="4445121"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2400" dirty="0">
                <a:solidFill>
                  <a:schemeClr val="bg1"/>
                </a:solidFill>
                <a:latin typeface="Times New Roman" panose="02020603050405020304" pitchFamily="18" charset="0"/>
                <a:cs typeface="Times New Roman" panose="02020603050405020304" pitchFamily="18" charset="0"/>
              </a:rPr>
              <a:t>Экономическое обоснование</a:t>
            </a:r>
          </a:p>
        </p:txBody>
      </p:sp>
      <p:sp>
        <p:nvSpPr>
          <p:cNvPr id="28" name="TextBox 27"/>
          <p:cNvSpPr txBox="1"/>
          <p:nvPr/>
        </p:nvSpPr>
        <p:spPr>
          <a:xfrm>
            <a:off x="2056611" y="978752"/>
            <a:ext cx="6974266"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altLang="ru-RU" b="1" dirty="0">
                <a:solidFill>
                  <a:schemeClr val="bg1"/>
                </a:solidFill>
                <a:latin typeface="Times New Roman" panose="02020603050405020304" pitchFamily="18" charset="0"/>
                <a:cs typeface="Times New Roman" panose="02020603050405020304" pitchFamily="18" charset="0"/>
              </a:rPr>
              <a:t>операторы цифровой платформы;</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TotalTime>
  <Words>2389</Words>
  <Application>Microsoft Office PowerPoint</Application>
  <PresentationFormat>Экран (16:9)</PresentationFormat>
  <Paragraphs>201</Paragraphs>
  <Slides>10</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Century Gothic</vt:lpstr>
      <vt:lpstr>Nunito</vt:lpstr>
      <vt:lpstr>Times New Roman</vt:lpstr>
      <vt:lpstr>Wingdings 3</vt:lpstr>
      <vt:lpstr>Совет директоров</vt:lpstr>
      <vt:lpstr>ЭКОСИСТЕМА  РЕСПУБЛИКИ АДЫГЕЯ </vt:lpstr>
      <vt:lpstr>Пользователь и проблема</vt:lpstr>
      <vt:lpstr>Как уже решается проблема</vt:lpstr>
      <vt:lpstr>Решение</vt:lpstr>
      <vt:lpstr>Актуальность проблемы</vt:lpstr>
      <vt:lpstr>Презентация PowerPoint</vt:lpstr>
      <vt:lpstr>Презентация PowerPoint</vt:lpstr>
      <vt:lpstr>Презентация PowerPoint</vt:lpstr>
      <vt:lpstr>Презентация PowerPoint</vt:lpstr>
      <vt:lpstr>Команда проекта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Скопируйте этот шаблон</dc:title>
  <dc:creator>user</dc:creator>
  <cp:lastModifiedBy>Владимир Рудь</cp:lastModifiedBy>
  <cp:revision>53</cp:revision>
  <dcterms:modified xsi:type="dcterms:W3CDTF">2025-05-30T17:13:54Z</dcterms:modified>
</cp:coreProperties>
</file>