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4" r:id="rId5"/>
    <p:sldId id="260" r:id="rId6"/>
    <p:sldId id="265" r:id="rId7"/>
    <p:sldId id="261" r:id="rId8"/>
    <p:sldId id="262" r:id="rId9"/>
    <p:sldId id="266" r:id="rId10"/>
    <p:sldId id="263" r:id="rId11"/>
    <p:sldId id="258" r:id="rId12"/>
  </p:sldIdLst>
  <p:sldSz cx="20105688" cy="11309350"/>
  <p:notesSz cx="20104100" cy="1130935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2IuKhwtRrWPZJ5gj6a1ma1GWA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0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676"/>
  </p:normalViewPr>
  <p:slideViewPr>
    <p:cSldViewPr snapToGrid="0">
      <p:cViewPr varScale="1">
        <p:scale>
          <a:sx n="26" d="100"/>
          <a:sy n="26" d="100"/>
        </p:scale>
        <p:origin x="756" y="4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387138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569e6c9c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569e6c9c33_0_0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00" cy="445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g2569e6c9c33_0_0:notes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3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352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5603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6319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808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696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1693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9378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1697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69e6c9c3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69e6c9c33_0_16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00" cy="445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2569e6c9c33_0_16:notes"/>
          <p:cNvSpPr txBox="1">
            <a:spLocks noGrp="1"/>
          </p:cNvSpPr>
          <p:nvPr>
            <p:ph type="sldNum" idx="12"/>
          </p:nvPr>
        </p:nvSpPr>
        <p:spPr>
          <a:xfrm>
            <a:off x="11387138" y="10742613"/>
            <a:ext cx="87123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379" y="1637146"/>
            <a:ext cx="18734966" cy="4513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Lato"/>
              <a:buNone/>
              <a:defRPr sz="114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685361" y="6231576"/>
            <a:ext cx="18734966" cy="174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6156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sldNum" idx="12"/>
          </p:nvPr>
        </p:nvSpPr>
        <p:spPr>
          <a:xfrm>
            <a:off x="18629112" y="10253320"/>
            <a:ext cx="1206473" cy="86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body" idx="1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ctrTitle"/>
          </p:nvPr>
        </p:nvSpPr>
        <p:spPr>
          <a:xfrm>
            <a:off x="1507926" y="3505899"/>
            <a:ext cx="17089836" cy="60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ubTitle" idx="1"/>
          </p:nvPr>
        </p:nvSpPr>
        <p:spPr>
          <a:xfrm>
            <a:off x="3015853" y="6333237"/>
            <a:ext cx="1407398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1005284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2"/>
          </p:nvPr>
        </p:nvSpPr>
        <p:spPr>
          <a:xfrm>
            <a:off x="10354429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1034469" y="936377"/>
            <a:ext cx="18036747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ftr" idx="11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dt" idx="10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69e6c9c33_0_0"/>
          <p:cNvSpPr txBox="1">
            <a:spLocks noGrp="1"/>
          </p:cNvSpPr>
          <p:nvPr>
            <p:ph type="ctrTitle"/>
          </p:nvPr>
        </p:nvSpPr>
        <p:spPr>
          <a:xfrm>
            <a:off x="686119" y="1637146"/>
            <a:ext cx="18733500" cy="45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endParaRPr/>
          </a:p>
        </p:txBody>
      </p:sp>
      <p:sp>
        <p:nvSpPr>
          <p:cNvPr id="53" name="Google Shape;53;g2569e6c9c33_0_0"/>
          <p:cNvSpPr txBox="1">
            <a:spLocks noGrp="1"/>
          </p:cNvSpPr>
          <p:nvPr>
            <p:ph type="subTitle" idx="1"/>
          </p:nvPr>
        </p:nvSpPr>
        <p:spPr>
          <a:xfrm>
            <a:off x="686101" y="6231576"/>
            <a:ext cx="187335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54" name="Google Shape;54;g2569e6c9c3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20105689" cy="113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2569e6c9c33_0_0"/>
          <p:cNvSpPr txBox="1"/>
          <p:nvPr/>
        </p:nvSpPr>
        <p:spPr>
          <a:xfrm>
            <a:off x="555873" y="8692253"/>
            <a:ext cx="18677400" cy="108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4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Имя и фамилия</a:t>
            </a:r>
            <a:endParaRPr sz="44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g2569e6c9c33_0_0"/>
          <p:cNvSpPr txBox="1"/>
          <p:nvPr/>
        </p:nvSpPr>
        <p:spPr>
          <a:xfrm>
            <a:off x="555874" y="3878768"/>
            <a:ext cx="9447337" cy="286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8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Название проекта</a:t>
            </a:r>
            <a:endParaRPr sz="8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44B60FD-DCFA-4340-BDD9-D980333B9622}"/>
              </a:ext>
            </a:extLst>
          </p:cNvPr>
          <p:cNvSpPr/>
          <p:nvPr/>
        </p:nvSpPr>
        <p:spPr>
          <a:xfrm>
            <a:off x="12597644" y="2489320"/>
            <a:ext cx="5705061" cy="5647087"/>
          </a:xfrm>
          <a:prstGeom prst="ellipse">
            <a:avLst/>
          </a:prstGeom>
          <a:ln>
            <a:solidFill>
              <a:srgbClr val="7505D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Фото выступающего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11611284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Проблема и история компании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31161" y="4081874"/>
            <a:ext cx="16074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Как появилась </a:t>
            </a:r>
            <a:r>
              <a:rPr lang="ru-RU" sz="4000" dirty="0" smtClean="0"/>
              <a:t>ваша идея? Какая </a:t>
            </a:r>
            <a:r>
              <a:rPr lang="ru-RU" sz="4000" b="1" dirty="0" smtClean="0"/>
              <a:t>боль</a:t>
            </a:r>
            <a:r>
              <a:rPr lang="ru-RU" sz="4000" dirty="0" smtClean="0"/>
              <a:t> вас на это </a:t>
            </a:r>
            <a:r>
              <a:rPr lang="ru-RU" sz="4000" dirty="0" err="1" smtClean="0"/>
              <a:t>сподвигла</a:t>
            </a:r>
            <a:r>
              <a:rPr lang="ru-RU" sz="4000" dirty="0" smtClean="0"/>
              <a:t>? Не пишите много текста, но расскажите словами, с чего началась ваша история и как она </a:t>
            </a:r>
            <a:r>
              <a:rPr lang="ru-RU" sz="4000" b="1" dirty="0" smtClean="0"/>
              <a:t>связана с другими людьми</a:t>
            </a:r>
            <a:r>
              <a:rPr lang="ru-RU" sz="4000" dirty="0" smtClean="0"/>
              <a:t>. Покажите на </a:t>
            </a:r>
            <a:r>
              <a:rPr lang="ru-RU" sz="4000" b="1" dirty="0" smtClean="0"/>
              <a:t>фактах</a:t>
            </a:r>
            <a:r>
              <a:rPr lang="ru-RU" sz="4000" dirty="0" smtClean="0"/>
              <a:t>, что данная проблема не только у вас или вашего соседа. Желательно обосновывать все </a:t>
            </a:r>
            <a:r>
              <a:rPr lang="ru-RU" sz="4000" b="1" dirty="0" smtClean="0"/>
              <a:t>цифрами и статьями</a:t>
            </a:r>
            <a:r>
              <a:rPr lang="ru-RU" sz="4000" dirty="0" smtClean="0"/>
              <a:t>, ссылки на которые можно собрать в одном месте 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Решение и продукт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0653" y="3762270"/>
            <a:ext cx="160740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 вы собираетесь </a:t>
            </a:r>
            <a:r>
              <a:rPr lang="ru-RU" sz="4000" b="1" dirty="0" smtClean="0"/>
              <a:t>решать проблему</a:t>
            </a:r>
            <a:r>
              <a:rPr lang="ru-RU" sz="4000" dirty="0" smtClean="0"/>
              <a:t>, озвученную ранее? И какой в результате этих размышлений вы делаете </a:t>
            </a:r>
            <a:r>
              <a:rPr lang="ru-RU" sz="4000" b="1" dirty="0" smtClean="0"/>
              <a:t>продукт</a:t>
            </a:r>
            <a:r>
              <a:rPr lang="ru-RU" sz="4000" dirty="0" smtClean="0"/>
              <a:t>? Заметьте, что </a:t>
            </a:r>
            <a:r>
              <a:rPr lang="ru-RU" sz="4000" b="1" dirty="0" smtClean="0"/>
              <a:t>решение – это подход</a:t>
            </a:r>
            <a:r>
              <a:rPr lang="ru-RU" sz="4000" dirty="0" smtClean="0"/>
              <a:t>, закрытие боли, а </a:t>
            </a:r>
            <a:r>
              <a:rPr lang="ru-RU" sz="4000" b="1" dirty="0" smtClean="0"/>
              <a:t>продукт – то, что это решение предоставляет</a:t>
            </a:r>
            <a:r>
              <a:rPr lang="ru-RU" sz="4000" dirty="0" smtClean="0"/>
              <a:t>.</a:t>
            </a:r>
          </a:p>
          <a:p>
            <a:endParaRPr lang="ru-RU" sz="4000" dirty="0"/>
          </a:p>
          <a:p>
            <a:r>
              <a:rPr lang="ru-RU" sz="4000" dirty="0" smtClean="0"/>
              <a:t>Обратите внимание, что если вы озвучиваете </a:t>
            </a:r>
            <a:r>
              <a:rPr lang="ru-RU" sz="4000" b="1" dirty="0" smtClean="0"/>
              <a:t>несколько болей</a:t>
            </a:r>
            <a:r>
              <a:rPr lang="ru-RU" sz="4000" dirty="0" smtClean="0"/>
              <a:t> и говорите, что вы с ними боретесь, то покажите </a:t>
            </a:r>
            <a:r>
              <a:rPr lang="ru-RU" sz="4000" b="1" dirty="0" smtClean="0"/>
              <a:t>решение для каждой из них</a:t>
            </a:r>
            <a:r>
              <a:rPr lang="ru-RU" sz="4000" dirty="0" smtClean="0"/>
              <a:t> (может быть и одно решение)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2797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Сегменты ЦА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316427"/>
            <a:ext cx="16074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Кому</a:t>
            </a:r>
            <a:r>
              <a:rPr lang="ru-RU" sz="4000" dirty="0" smtClean="0"/>
              <a:t> вы продаете? </a:t>
            </a:r>
            <a:r>
              <a:rPr lang="ru-RU" sz="4000" b="1" dirty="0" smtClean="0"/>
              <a:t>Максимально</a:t>
            </a:r>
            <a:r>
              <a:rPr lang="ru-RU" sz="4000" dirty="0" smtClean="0"/>
              <a:t> выделите </a:t>
            </a:r>
            <a:r>
              <a:rPr lang="ru-RU" sz="4000" b="1" dirty="0" smtClean="0"/>
              <a:t>сегменты вашей целевой аудитории</a:t>
            </a:r>
            <a:r>
              <a:rPr lang="ru-RU" sz="4000" dirty="0" smtClean="0"/>
              <a:t>. Не обобщайте, </a:t>
            </a:r>
            <a:r>
              <a:rPr lang="ru-RU" sz="4000" b="1" dirty="0" smtClean="0"/>
              <a:t>конкретизируйте</a:t>
            </a:r>
            <a:r>
              <a:rPr lang="ru-RU" sz="4000" dirty="0" smtClean="0"/>
              <a:t>. Какой </a:t>
            </a:r>
            <a:r>
              <a:rPr lang="ru-RU" sz="4000" b="1" dirty="0" smtClean="0"/>
              <a:t>возраст</a:t>
            </a:r>
            <a:r>
              <a:rPr lang="ru-RU" sz="4000" dirty="0" smtClean="0"/>
              <a:t> у этих людей? Где они </a:t>
            </a:r>
            <a:r>
              <a:rPr lang="ru-RU" sz="4000" b="1" dirty="0" smtClean="0"/>
              <a:t>проживают</a:t>
            </a:r>
            <a:r>
              <a:rPr lang="ru-RU" sz="4000" dirty="0" smtClean="0"/>
              <a:t>? Какая у них </a:t>
            </a:r>
            <a:r>
              <a:rPr lang="ru-RU" sz="4000" b="1" dirty="0" smtClean="0"/>
              <a:t>профессия</a:t>
            </a:r>
            <a:r>
              <a:rPr lang="ru-RU" sz="4000" dirty="0" smtClean="0"/>
              <a:t> или какое у них </a:t>
            </a:r>
            <a:r>
              <a:rPr lang="ru-RU" sz="4000" b="1" dirty="0" smtClean="0"/>
              <a:t>хобби</a:t>
            </a:r>
            <a:r>
              <a:rPr lang="ru-RU" sz="4000" dirty="0" smtClean="0"/>
              <a:t>? Может быть вам важно, какая </a:t>
            </a:r>
            <a:r>
              <a:rPr lang="ru-RU" sz="4000" b="1" dirty="0" smtClean="0"/>
              <a:t>ОС</a:t>
            </a:r>
            <a:r>
              <a:rPr lang="ru-RU" sz="4000" dirty="0" smtClean="0"/>
              <a:t> у них на телефоне? Постарайтесь описать для каждого из сегментов их </a:t>
            </a:r>
            <a:r>
              <a:rPr lang="ru-RU" sz="4000" b="1" dirty="0" smtClean="0"/>
              <a:t>проблему</a:t>
            </a:r>
            <a:r>
              <a:rPr lang="ru-RU" sz="4000" dirty="0" smtClean="0"/>
              <a:t> и </a:t>
            </a:r>
            <a:r>
              <a:rPr lang="ru-RU" sz="4000" b="1" dirty="0" smtClean="0"/>
              <a:t>решение</a:t>
            </a:r>
            <a:r>
              <a:rPr lang="ru-RU" sz="4000" dirty="0" smtClean="0"/>
              <a:t> этой проблемы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0325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865317"/>
            <a:ext cx="160740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Проанализируйте рынок. Какой он по </a:t>
            </a:r>
            <a:r>
              <a:rPr lang="ru-RU" sz="4000" b="1" dirty="0" smtClean="0"/>
              <a:t>объему</a:t>
            </a:r>
            <a:r>
              <a:rPr lang="ru-RU" sz="4000" dirty="0" smtClean="0"/>
              <a:t>? Насколько большой «кусок пирога» вы сможете откусить? Посчитайте </a:t>
            </a:r>
            <a:r>
              <a:rPr lang="en-US" sz="4000" b="1" dirty="0" smtClean="0"/>
              <a:t>TAM, SAM, SOM</a:t>
            </a:r>
            <a:r>
              <a:rPr lang="en-US" sz="4000" dirty="0" smtClean="0"/>
              <a:t>. </a:t>
            </a:r>
            <a:r>
              <a:rPr lang="ru-RU" sz="4000" b="1" dirty="0" smtClean="0"/>
              <a:t>Растет</a:t>
            </a:r>
            <a:r>
              <a:rPr lang="ru-RU" sz="4000" dirty="0" smtClean="0"/>
              <a:t> ли рынок? Какие для этого есть </a:t>
            </a:r>
            <a:r>
              <a:rPr lang="ru-RU" sz="4000" b="1" dirty="0" smtClean="0"/>
              <a:t>причины</a:t>
            </a:r>
            <a:r>
              <a:rPr lang="ru-RU" sz="4000" dirty="0" smtClean="0"/>
              <a:t>? Почему именно </a:t>
            </a:r>
            <a:r>
              <a:rPr lang="ru-RU" sz="4000" b="1" dirty="0" smtClean="0"/>
              <a:t>сейчас</a:t>
            </a:r>
            <a:r>
              <a:rPr lang="ru-RU" sz="4000" dirty="0" smtClean="0"/>
              <a:t> важно сделать то, что делаете вы? Покажите, что рынок </a:t>
            </a:r>
            <a:r>
              <a:rPr lang="ru-RU" sz="4000" b="1" dirty="0" smtClean="0"/>
              <a:t>готов</a:t>
            </a:r>
            <a:r>
              <a:rPr lang="ru-RU" sz="4000" dirty="0" smtClean="0"/>
              <a:t> к вашему продукту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5582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2" y="410085"/>
            <a:ext cx="12917569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Конкуренты и конкурентное преимущество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081874"/>
            <a:ext cx="160740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Какие у вас есть </a:t>
            </a:r>
            <a:r>
              <a:rPr lang="ru-RU" sz="4000" b="1" dirty="0" smtClean="0"/>
              <a:t>конкуренты</a:t>
            </a:r>
            <a:r>
              <a:rPr lang="ru-RU" sz="4000" dirty="0" smtClean="0"/>
              <a:t>? Не говорите, что их нет, потому что </a:t>
            </a:r>
            <a:r>
              <a:rPr lang="ru-RU" sz="4000" b="1" dirty="0" smtClean="0"/>
              <a:t>они есть всегда</a:t>
            </a:r>
            <a:r>
              <a:rPr lang="ru-RU" sz="4000" dirty="0" smtClean="0"/>
              <a:t>. Выделите </a:t>
            </a:r>
            <a:r>
              <a:rPr lang="ru-RU" sz="4000" b="1" dirty="0" smtClean="0"/>
              <a:t>главных</a:t>
            </a:r>
            <a:r>
              <a:rPr lang="ru-RU" sz="4000" dirty="0" smtClean="0"/>
              <a:t> конкурентов и </a:t>
            </a:r>
            <a:r>
              <a:rPr lang="ru-RU" sz="4000" b="1" dirty="0" smtClean="0"/>
              <a:t>косвенных</a:t>
            </a:r>
            <a:r>
              <a:rPr lang="ru-RU" sz="4000" dirty="0" smtClean="0"/>
              <a:t>. Посмотрите, какие из них находятся с вами </a:t>
            </a:r>
            <a:r>
              <a:rPr lang="ru-RU" sz="4000" b="1" dirty="0" smtClean="0"/>
              <a:t>на одном рынке</a:t>
            </a:r>
            <a:r>
              <a:rPr lang="ru-RU" sz="4000" dirty="0" smtClean="0"/>
              <a:t>, а какие </a:t>
            </a:r>
            <a:r>
              <a:rPr lang="ru-RU" sz="4000" b="1" dirty="0" smtClean="0"/>
              <a:t>на другом</a:t>
            </a:r>
            <a:r>
              <a:rPr lang="ru-RU" sz="4000" dirty="0" smtClean="0"/>
              <a:t>. </a:t>
            </a:r>
            <a:r>
              <a:rPr lang="ru-RU" sz="4000" b="1" dirty="0" smtClean="0"/>
              <a:t>Проанализируйте</a:t>
            </a:r>
            <a:r>
              <a:rPr lang="ru-RU" sz="4000" dirty="0" smtClean="0"/>
              <a:t> их продукт, </a:t>
            </a:r>
            <a:r>
              <a:rPr lang="ru-RU" sz="4000" b="1" dirty="0" smtClean="0"/>
              <a:t>доходы</a:t>
            </a:r>
            <a:r>
              <a:rPr lang="ru-RU" sz="4000" dirty="0" smtClean="0"/>
              <a:t>. Посмотрите, что </a:t>
            </a:r>
            <a:r>
              <a:rPr lang="ru-RU" sz="4000" b="1" dirty="0" smtClean="0"/>
              <a:t>говорят</a:t>
            </a:r>
            <a:r>
              <a:rPr lang="ru-RU" sz="4000" dirty="0" smtClean="0"/>
              <a:t> о них их пользователи. И сделайте вывод, почему вы </a:t>
            </a:r>
            <a:r>
              <a:rPr lang="ru-RU" sz="4000" b="1" dirty="0" smtClean="0"/>
              <a:t>лучше</a:t>
            </a:r>
            <a:r>
              <a:rPr lang="ru-RU" sz="4000" dirty="0" smtClean="0"/>
              <a:t>. Какое у вас </a:t>
            </a:r>
            <a:r>
              <a:rPr lang="ru-RU" sz="4000" b="1" dirty="0" smtClean="0"/>
              <a:t>конкурентное преимущество</a:t>
            </a:r>
            <a:r>
              <a:rPr lang="ru-RU" sz="4000" dirty="0" smtClean="0"/>
              <a:t>? Почему будут покупать именно у вас?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7688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402941"/>
            <a:ext cx="16074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На чем вы планируете </a:t>
            </a:r>
            <a:r>
              <a:rPr lang="ru-RU" sz="4000" b="1" dirty="0" smtClean="0"/>
              <a:t>зарабатывать</a:t>
            </a:r>
            <a:r>
              <a:rPr lang="ru-RU" sz="4000" dirty="0" smtClean="0"/>
              <a:t>? </a:t>
            </a:r>
            <a:r>
              <a:rPr lang="ru-RU" sz="4000" b="1" dirty="0" smtClean="0"/>
              <a:t>Как и кому </a:t>
            </a:r>
            <a:r>
              <a:rPr lang="ru-RU" sz="4000" dirty="0" smtClean="0"/>
              <a:t>вы собираетесь продавать? Из чего сложилась эта цифра? Как вы сделали вывод, что люди </a:t>
            </a:r>
            <a:r>
              <a:rPr lang="ru-RU" sz="4000" b="1" dirty="0" smtClean="0"/>
              <a:t>согласны будут платить столько</a:t>
            </a:r>
            <a:r>
              <a:rPr lang="ru-RU" sz="4000" dirty="0" smtClean="0"/>
              <a:t>? Рассмотрите разные </a:t>
            </a:r>
            <a:r>
              <a:rPr lang="ru-RU" sz="4000" b="1" dirty="0" smtClean="0"/>
              <a:t>бизнес-модели</a:t>
            </a:r>
            <a:r>
              <a:rPr lang="ru-RU" sz="4000" dirty="0" smtClean="0"/>
              <a:t>, выберете подходящую вам, поймите, какому из ваших сегментов </a:t>
            </a:r>
            <a:r>
              <a:rPr lang="ru-RU" sz="4000" b="1" dirty="0" smtClean="0"/>
              <a:t>подойдет</a:t>
            </a:r>
            <a:r>
              <a:rPr lang="ru-RU" sz="4000" dirty="0" smtClean="0"/>
              <a:t> данная бизнес-модель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11307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err="1" smtClean="0">
                <a:latin typeface="Montserrat"/>
                <a:ea typeface="Montserrat"/>
                <a:cs typeface="Montserrat"/>
                <a:sym typeface="Montserrat"/>
              </a:rPr>
              <a:t>Трекшн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707942"/>
            <a:ext cx="160740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Какие </a:t>
            </a:r>
            <a:r>
              <a:rPr lang="ru-RU" sz="4000" b="1" dirty="0" smtClean="0"/>
              <a:t>стадии</a:t>
            </a:r>
            <a:r>
              <a:rPr lang="ru-RU" sz="4000" dirty="0" smtClean="0"/>
              <a:t> уже </a:t>
            </a:r>
            <a:r>
              <a:rPr lang="ru-RU" sz="4000" b="1" dirty="0" smtClean="0"/>
              <a:t>прошел</a:t>
            </a:r>
            <a:r>
              <a:rPr lang="ru-RU" sz="4000" dirty="0" smtClean="0"/>
              <a:t> ваш проект? Какие ступени </a:t>
            </a:r>
            <a:r>
              <a:rPr lang="ru-RU" sz="4000" b="1" dirty="0" smtClean="0"/>
              <a:t>следующие</a:t>
            </a:r>
            <a:r>
              <a:rPr lang="ru-RU" sz="4000" dirty="0" smtClean="0"/>
              <a:t>? Нарисуйте </a:t>
            </a:r>
            <a:r>
              <a:rPr lang="en-US" sz="4000" b="1" dirty="0" smtClean="0"/>
              <a:t>roadmap</a:t>
            </a:r>
            <a:r>
              <a:rPr lang="ru-RU" sz="4000" dirty="0" smtClean="0"/>
              <a:t>. Покажите, что вы проходите </a:t>
            </a:r>
            <a:r>
              <a:rPr lang="ru-RU" sz="4000" b="1" dirty="0" smtClean="0"/>
              <a:t>акселерацию</a:t>
            </a:r>
            <a:r>
              <a:rPr lang="ru-RU" sz="4000" dirty="0" smtClean="0"/>
              <a:t>, расскажите о планах привлечения </a:t>
            </a:r>
            <a:r>
              <a:rPr lang="ru-RU" sz="4000" b="1" dirty="0" smtClean="0"/>
              <a:t>инвестиций</a:t>
            </a:r>
            <a:r>
              <a:rPr lang="ru-RU" sz="4000" dirty="0" smtClean="0"/>
              <a:t>. Покажите, когда совершили </a:t>
            </a:r>
            <a:r>
              <a:rPr lang="ru-RU" sz="4000" b="1" dirty="0" smtClean="0"/>
              <a:t>первые продажи</a:t>
            </a:r>
            <a:r>
              <a:rPr lang="ru-RU" sz="4000" dirty="0" smtClean="0"/>
              <a:t>, если они есть. Покажите ваш </a:t>
            </a:r>
            <a:r>
              <a:rPr lang="ru-RU" sz="4000" strike="sngStrike" dirty="0" smtClean="0"/>
              <a:t>самурайский</a:t>
            </a:r>
            <a:r>
              <a:rPr lang="ru-RU" sz="4000" dirty="0" smtClean="0"/>
              <a:t> </a:t>
            </a:r>
            <a:r>
              <a:rPr lang="ru-RU" sz="4000" dirty="0" err="1" smtClean="0"/>
              <a:t>стартаперский</a:t>
            </a:r>
            <a:r>
              <a:rPr lang="ru-RU" sz="4000" dirty="0" smtClean="0"/>
              <a:t> </a:t>
            </a:r>
            <a:r>
              <a:rPr lang="ru-RU" sz="4000" b="1" dirty="0" smtClean="0"/>
              <a:t>путь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27639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Что уже сделано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5032714"/>
            <a:ext cx="16074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Какую работу вы </a:t>
            </a:r>
            <a:r>
              <a:rPr lang="ru-RU" sz="4000" b="1" dirty="0" smtClean="0"/>
              <a:t>проделали</a:t>
            </a:r>
            <a:r>
              <a:rPr lang="ru-RU" sz="4000" dirty="0" smtClean="0"/>
              <a:t>? Может быть есть </a:t>
            </a:r>
            <a:r>
              <a:rPr lang="ru-RU" sz="4000" b="1" dirty="0" smtClean="0"/>
              <a:t>прототип</a:t>
            </a:r>
            <a:r>
              <a:rPr lang="ru-RU" sz="4000" dirty="0" smtClean="0"/>
              <a:t>? Сделали </a:t>
            </a:r>
            <a:r>
              <a:rPr lang="ru-RU" sz="4000" b="1" dirty="0" smtClean="0"/>
              <a:t>дизайн</a:t>
            </a:r>
            <a:r>
              <a:rPr lang="ru-RU" sz="4000" dirty="0" smtClean="0"/>
              <a:t>, провели </a:t>
            </a:r>
            <a:r>
              <a:rPr lang="ru-RU" sz="4000" b="1" dirty="0" err="1" smtClean="0"/>
              <a:t>кастдевы</a:t>
            </a:r>
            <a:r>
              <a:rPr lang="ru-RU" sz="4000" dirty="0" smtClean="0"/>
              <a:t>, </a:t>
            </a:r>
            <a:r>
              <a:rPr lang="en-US" sz="4000" b="1" dirty="0" smtClean="0"/>
              <a:t>MVP</a:t>
            </a:r>
            <a:r>
              <a:rPr lang="en-US" sz="4000" dirty="0" smtClean="0"/>
              <a:t>? </a:t>
            </a:r>
            <a:r>
              <a:rPr lang="ru-RU" sz="4000" dirty="0" smtClean="0"/>
              <a:t>Покажите, что вы </a:t>
            </a:r>
            <a:r>
              <a:rPr lang="ru-RU" sz="4000" b="1" dirty="0" smtClean="0"/>
              <a:t>не сидите без дела</a:t>
            </a:r>
            <a:r>
              <a:rPr lang="ru-RU" sz="4000" dirty="0" smtClean="0"/>
              <a:t> и кроме продуманной идеи у вас есть, что пощупать и </a:t>
            </a:r>
            <a:r>
              <a:rPr lang="ru-RU" sz="4000" dirty="0" err="1" smtClean="0"/>
              <a:t>потестить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51784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t="85423" r="1545"/>
          <a:stretch/>
        </p:blipFill>
        <p:spPr>
          <a:xfrm>
            <a:off x="794" y="0"/>
            <a:ext cx="20104100" cy="16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985043" y="410085"/>
            <a:ext cx="6549000" cy="9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ru-RU" sz="4000" dirty="0" smtClean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2"/>
          <p:cNvCxnSpPr/>
          <p:nvPr/>
        </p:nvCxnSpPr>
        <p:spPr>
          <a:xfrm>
            <a:off x="1122134" y="3673475"/>
            <a:ext cx="0" cy="5571604"/>
          </a:xfrm>
          <a:prstGeom prst="straightConnector1">
            <a:avLst/>
          </a:prstGeom>
          <a:noFill/>
          <a:ln w="9525" cap="flat" cmpd="sng">
            <a:solidFill>
              <a:srgbClr val="7505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2"/>
          <p:cNvSpPr/>
          <p:nvPr/>
        </p:nvSpPr>
        <p:spPr>
          <a:xfrm rot="-5400000">
            <a:off x="931634" y="4233151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chemeClr val="lt1"/>
              </a:solidFill>
              <a:highlight>
                <a:srgbClr val="FF00FF"/>
              </a:highlight>
            </a:endParaRPr>
          </a:p>
        </p:txBody>
      </p:sp>
      <p:sp>
        <p:nvSpPr>
          <p:cNvPr id="67" name="Google Shape;67;p2"/>
          <p:cNvSpPr/>
          <p:nvPr/>
        </p:nvSpPr>
        <p:spPr>
          <a:xfrm rot="-5400000">
            <a:off x="931634" y="55375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931634" y="68329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69" name="Google Shape;69;p2"/>
          <p:cNvSpPr/>
          <p:nvPr/>
        </p:nvSpPr>
        <p:spPr>
          <a:xfrm rot="-5400000">
            <a:off x="931634" y="8128355"/>
            <a:ext cx="381000" cy="32844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505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B9317-59AF-2B47-B7EA-B5BA09DABFBC}"/>
              </a:ext>
            </a:extLst>
          </p:cNvPr>
          <p:cNvSpPr txBox="1"/>
          <p:nvPr/>
        </p:nvSpPr>
        <p:spPr>
          <a:xfrm>
            <a:off x="2346430" y="36377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31161" y="4587875"/>
            <a:ext cx="160740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Расскажите о своей </a:t>
            </a:r>
            <a:r>
              <a:rPr lang="ru-RU" sz="4000" b="1" dirty="0" err="1" smtClean="0"/>
              <a:t>офигенной</a:t>
            </a:r>
            <a:r>
              <a:rPr lang="ru-RU" sz="4000" b="1" dirty="0" smtClean="0"/>
              <a:t> команде</a:t>
            </a:r>
            <a:r>
              <a:rPr lang="ru-RU" sz="4000" dirty="0" smtClean="0"/>
              <a:t>. Если вы внимательно слушали лекции, то знаете, что </a:t>
            </a:r>
            <a:r>
              <a:rPr lang="ru-RU" sz="4000" b="1" dirty="0" smtClean="0"/>
              <a:t>команда</a:t>
            </a:r>
            <a:r>
              <a:rPr lang="ru-RU" sz="4000" dirty="0" smtClean="0"/>
              <a:t>, у которой есть </a:t>
            </a:r>
            <a:r>
              <a:rPr lang="ru-RU" sz="4000" b="1" dirty="0" smtClean="0"/>
              <a:t>компетенции</a:t>
            </a:r>
            <a:r>
              <a:rPr lang="ru-RU" sz="4000" dirty="0" smtClean="0"/>
              <a:t>, которая </a:t>
            </a:r>
            <a:r>
              <a:rPr lang="ru-RU" sz="4000" b="1" dirty="0" smtClean="0"/>
              <a:t>слушает своего клиента</a:t>
            </a:r>
            <a:r>
              <a:rPr lang="ru-RU" sz="4000" dirty="0" smtClean="0"/>
              <a:t>, </a:t>
            </a:r>
            <a:r>
              <a:rPr lang="ru-RU" sz="4000" b="1" dirty="0" smtClean="0"/>
              <a:t>не боится экспериментировать</a:t>
            </a:r>
            <a:r>
              <a:rPr lang="ru-RU" sz="4000" dirty="0" smtClean="0"/>
              <a:t> и </a:t>
            </a:r>
            <a:r>
              <a:rPr lang="ru-RU" sz="4000" b="1" dirty="0" smtClean="0"/>
              <a:t>внедряет пожелания своего покупателя</a:t>
            </a:r>
            <a:r>
              <a:rPr lang="ru-RU" sz="4000" dirty="0" smtClean="0"/>
              <a:t>, </a:t>
            </a:r>
            <a:r>
              <a:rPr lang="ru-RU" sz="4000" b="1" dirty="0" smtClean="0"/>
              <a:t>ценится</a:t>
            </a:r>
            <a:r>
              <a:rPr lang="ru-RU" sz="4000" dirty="0" smtClean="0"/>
              <a:t> даже </a:t>
            </a:r>
            <a:r>
              <a:rPr lang="ru-RU" sz="4000" b="1" dirty="0" smtClean="0"/>
              <a:t>больше</a:t>
            </a:r>
            <a:r>
              <a:rPr lang="ru-RU" sz="4000" dirty="0" smtClean="0"/>
              <a:t> </a:t>
            </a:r>
            <a:r>
              <a:rPr lang="ru-RU" sz="4000" b="1" dirty="0" smtClean="0"/>
              <a:t>идеи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25193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69e6c9c33_0_16"/>
          <p:cNvSpPr txBox="1">
            <a:spLocks noGrp="1"/>
          </p:cNvSpPr>
          <p:nvPr>
            <p:ph type="ctrTitle"/>
          </p:nvPr>
        </p:nvSpPr>
        <p:spPr>
          <a:xfrm>
            <a:off x="686119" y="1637146"/>
            <a:ext cx="18733500" cy="45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endParaRPr/>
          </a:p>
        </p:txBody>
      </p:sp>
      <p:sp>
        <p:nvSpPr>
          <p:cNvPr id="77" name="Google Shape;77;g2569e6c9c33_0_16"/>
          <p:cNvSpPr txBox="1">
            <a:spLocks noGrp="1"/>
          </p:cNvSpPr>
          <p:nvPr>
            <p:ph type="subTitle" idx="1"/>
          </p:nvPr>
        </p:nvSpPr>
        <p:spPr>
          <a:xfrm>
            <a:off x="686101" y="6231576"/>
            <a:ext cx="18733500" cy="17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78" name="Google Shape;78;g2569e6c9c33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20105688" cy="113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2569e6c9c33_0_16"/>
          <p:cNvSpPr txBox="1"/>
          <p:nvPr/>
        </p:nvSpPr>
        <p:spPr>
          <a:xfrm>
            <a:off x="555873" y="7739325"/>
            <a:ext cx="18677400" cy="1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endParaRPr sz="78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g2569e6c9c33_0_16"/>
          <p:cNvSpPr txBox="1"/>
          <p:nvPr/>
        </p:nvSpPr>
        <p:spPr>
          <a:xfrm>
            <a:off x="555873" y="2154150"/>
            <a:ext cx="18677400" cy="11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25" tIns="201025" rIns="201025" bIns="201025" anchor="t" anchorCtr="0">
            <a:spAutoFit/>
          </a:bodyPr>
          <a:lstStyle/>
          <a:p>
            <a:r>
              <a:rPr lang="ru-RU" sz="5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5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528</Words>
  <Application>Microsoft Office PowerPoint</Application>
  <PresentationFormat>Custom</PresentationFormat>
  <Paragraphs>26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Montserrat</vt:lpstr>
      <vt:lpstr>Calibri</vt:lpstr>
      <vt:lpstr>Lato</vt:lpstr>
      <vt:lpstr>Office Theme</vt:lpstr>
      <vt:lpstr>PowerPoint Presentation</vt:lpstr>
      <vt:lpstr>Проблема и история компании</vt:lpstr>
      <vt:lpstr>Решение и продукт</vt:lpstr>
      <vt:lpstr>Сегменты ЦА</vt:lpstr>
      <vt:lpstr>Рынок</vt:lpstr>
      <vt:lpstr>Конкуренты и конкурентное преимущество</vt:lpstr>
      <vt:lpstr>Бизнес-модель</vt:lpstr>
      <vt:lpstr>Трекшн</vt:lpstr>
      <vt:lpstr>Что уже сделано</vt:lpstr>
      <vt:lpstr>Команда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Gusev</dc:creator>
  <cp:lastModifiedBy>Darya</cp:lastModifiedBy>
  <cp:revision>9</cp:revision>
  <dcterms:created xsi:type="dcterms:W3CDTF">2022-06-08T08:32:52Z</dcterms:created>
  <dcterms:modified xsi:type="dcterms:W3CDTF">2023-07-31T19:33:58Z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