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5" r:id="rId2"/>
    <p:sldMasterId id="2147483681" r:id="rId3"/>
  </p:sldMasterIdLst>
  <p:notesMasterIdLst>
    <p:notesMasterId r:id="rId16"/>
  </p:notesMasterIdLst>
  <p:sldIdLst>
    <p:sldId id="330" r:id="rId4"/>
    <p:sldId id="257" r:id="rId5"/>
    <p:sldId id="258" r:id="rId6"/>
    <p:sldId id="331" r:id="rId7"/>
    <p:sldId id="260" r:id="rId8"/>
    <p:sldId id="261" r:id="rId9"/>
    <p:sldId id="332" r:id="rId10"/>
    <p:sldId id="333" r:id="rId11"/>
    <p:sldId id="334" r:id="rId12"/>
    <p:sldId id="336" r:id="rId13"/>
    <p:sldId id="335" r:id="rId14"/>
    <p:sldId id="269" r:id="rId1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211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  <p15:guide id="4" pos="42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00FF"/>
    <a:srgbClr val="FCAF17"/>
    <a:srgbClr val="B5D8E1"/>
    <a:srgbClr val="FBB3C1"/>
    <a:srgbClr val="FD493D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7" autoAdjust="0"/>
    <p:restoredTop sz="94704"/>
  </p:normalViewPr>
  <p:slideViewPr>
    <p:cSldViewPr snapToGrid="0" snapToObjects="1" showGuides="1">
      <p:cViewPr varScale="1">
        <p:scale>
          <a:sx n="109" d="100"/>
          <a:sy n="109" d="100"/>
        </p:scale>
        <p:origin x="354" y="102"/>
      </p:cViewPr>
      <p:guideLst>
        <p:guide orient="horz" pos="2137"/>
        <p:guide pos="211"/>
        <p:guide orient="horz" pos="1502"/>
        <p:guide pos="420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7427952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d9d6c1f6be_0_1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g2d9d6c1f6be_0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8b5a42706e_0_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g28b5a42706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8b5a42706e_0_2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g28b5a42706e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8b5a42706e_0_2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g28b5a42706e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74652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8b5a42706e_0_4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g28b5a42706e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8b770874cd_0_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g28b770874cd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8b770874cd_0_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g28b770874cd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51661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498580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378499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51749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22857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3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AAAF7D5-0AAD-F516-2637-2B7BD91574B6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AA05902B-5110-6397-09AB-B912AE3DAAF6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9E1AB876-BB9B-1D80-BD23-2F37FA6B1561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A50C1C87-1470-2EB1-A662-603CF1CE5660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2748E82D-7E63-268A-E446-F9B95813B3D6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72D34D26-DE8C-8BE5-41FC-6609A3B2F545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9" name="Рисунок 8" descr="Изображение выглядит как Шрифт, Графика, текст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079DBB1A-552E-2C27-078C-3E578E5914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6901" y="421149"/>
            <a:ext cx="1771933" cy="579096"/>
          </a:xfrm>
          <a:prstGeom prst="rect">
            <a:avLst/>
          </a:prstGeom>
        </p:spPr>
      </p:pic>
      <p:pic>
        <p:nvPicPr>
          <p:cNvPr id="10" name="Рисунок 9" descr="Изображение выглядит как мультфильм, Вымышленный персонаж, фантастика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BEE4B5EE-3153-4547-F04C-B495873ADC7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248" y="0"/>
            <a:ext cx="97007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77034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7668242-C7D8-F7AA-F92C-B26D284C9122}"/>
              </a:ext>
            </a:extLst>
          </p:cNvPr>
          <p:cNvSpPr/>
          <p:nvPr userDrawn="1"/>
        </p:nvSpPr>
        <p:spPr>
          <a:xfrm>
            <a:off x="7224765" y="0"/>
            <a:ext cx="4967235" cy="6858000"/>
          </a:xfrm>
          <a:prstGeom prst="rect">
            <a:avLst/>
          </a:prstGeom>
          <a:solidFill>
            <a:schemeClr val="accent2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AAAF7D5-0AAD-F516-2637-2B7BD91574B6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AA05902B-5110-6397-09AB-B912AE3DAAF6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9E1AB876-BB9B-1D80-BD23-2F37FA6B1561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A50C1C87-1470-2EB1-A662-603CF1CE5660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2748E82D-7E63-268A-E446-F9B95813B3D6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72D34D26-DE8C-8BE5-41FC-6609A3B2F545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1" name="Рисунок 10" descr="Изображение выглядит как мультфильм, Вымышленный персонаж, красный, искусство&#10;&#10;Автоматически созданное описание">
            <a:extLst>
              <a:ext uri="{FF2B5EF4-FFF2-40B4-BE49-F238E27FC236}">
                <a16:creationId xmlns:a16="http://schemas.microsoft.com/office/drawing/2014/main" id="{C2FCFAFD-D284-D4BC-9FD3-97CDC418C1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728" y="1115366"/>
            <a:ext cx="7244272" cy="5742633"/>
          </a:xfrm>
          <a:prstGeom prst="rect">
            <a:avLst/>
          </a:prstGeom>
        </p:spPr>
      </p:pic>
      <p:pic>
        <p:nvPicPr>
          <p:cNvPr id="9" name="Рисунок 8" descr="Изображение выглядит как текст, Шрифт, Графика, графический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FECEA2A-C26D-8AA4-022C-7A41B8453CB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9730" y="662447"/>
            <a:ext cx="1917303" cy="62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72001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91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7668242-C7D8-F7AA-F92C-B26D284C9122}"/>
              </a:ext>
            </a:extLst>
          </p:cNvPr>
          <p:cNvSpPr/>
          <p:nvPr userDrawn="1"/>
        </p:nvSpPr>
        <p:spPr>
          <a:xfrm>
            <a:off x="7186080" y="0"/>
            <a:ext cx="4967235" cy="6858000"/>
          </a:xfrm>
          <a:prstGeom prst="rect">
            <a:avLst/>
          </a:prstGeom>
          <a:solidFill>
            <a:srgbClr val="FD493D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AAAF7D5-0AAD-F516-2637-2B7BD91574B6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AA05902B-5110-6397-09AB-B912AE3DAAF6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9E1AB876-BB9B-1D80-BD23-2F37FA6B1561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A50C1C87-1470-2EB1-A662-603CF1CE5660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2748E82D-7E63-268A-E446-F9B95813B3D6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72D34D26-DE8C-8BE5-41FC-6609A3B2F545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2" name="Рисунок 11" descr="Изображение выглядит как одежда, мультфильм, шляпа, Вымышленный персонаж&#10;&#10;Автоматически созданное описание">
            <a:extLst>
              <a:ext uri="{FF2B5EF4-FFF2-40B4-BE49-F238E27FC236}">
                <a16:creationId xmlns:a16="http://schemas.microsoft.com/office/drawing/2014/main" id="{B3B35D3D-4ACE-88DC-DEA3-4BDF0FC3E5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85"/>
          <a:stretch/>
        </p:blipFill>
        <p:spPr>
          <a:xfrm>
            <a:off x="5114239" y="789576"/>
            <a:ext cx="9110916" cy="6068423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текст, Шрифт, Графика, графический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DAA22C5-8804-1870-FFAF-E4DB9215189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9730" y="662447"/>
            <a:ext cx="1917303" cy="62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9101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7668242-C7D8-F7AA-F92C-B26D284C9122}"/>
              </a:ext>
            </a:extLst>
          </p:cNvPr>
          <p:cNvSpPr/>
          <p:nvPr userDrawn="1"/>
        </p:nvSpPr>
        <p:spPr>
          <a:xfrm>
            <a:off x="8728335" y="0"/>
            <a:ext cx="3466515" cy="6858000"/>
          </a:xfrm>
          <a:prstGeom prst="rect">
            <a:avLst/>
          </a:prstGeom>
          <a:solidFill>
            <a:srgbClr val="9F00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AAAF7D5-0AAD-F516-2637-2B7BD91574B6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AA05902B-5110-6397-09AB-B912AE3DAAF6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9E1AB876-BB9B-1D80-BD23-2F37FA6B1561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A50C1C87-1470-2EB1-A662-603CF1CE5660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2748E82D-7E63-268A-E446-F9B95813B3D6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72D34D26-DE8C-8BE5-41FC-6609A3B2F545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1" name="Рисунок 10" descr="Изображение выглядит как рисунок, зарисовка, мультфильм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CFCCC3E8-41FB-B6B4-67C9-8C3EE03436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04"/>
          <a:stretch/>
        </p:blipFill>
        <p:spPr>
          <a:xfrm>
            <a:off x="6504709" y="1288471"/>
            <a:ext cx="5891251" cy="6858001"/>
          </a:xfrm>
          <a:prstGeom prst="rect">
            <a:avLst/>
          </a:prstGeom>
        </p:spPr>
      </p:pic>
      <p:pic>
        <p:nvPicPr>
          <p:cNvPr id="10" name="Рисунок 9" descr="Изображение выглядит как текст, Шрифт, Графика, графический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24CAF38-6B1C-9CB4-F6D9-496B0A2E8D9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5609" y="662447"/>
            <a:ext cx="1917303" cy="62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01264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6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AAAF7D5-0AAD-F516-2637-2B7BD91574B6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AA05902B-5110-6397-09AB-B912AE3DAAF6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9E1AB876-BB9B-1D80-BD23-2F37FA6B1561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A50C1C87-1470-2EB1-A662-603CF1CE5660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2748E82D-7E63-268A-E446-F9B95813B3D6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72D34D26-DE8C-8BE5-41FC-6609A3B2F545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 descr="Изображение выглядит как мультфильм, искусство&#10;&#10;Автоматически созданное описание">
            <a:extLst>
              <a:ext uri="{FF2B5EF4-FFF2-40B4-BE49-F238E27FC236}">
                <a16:creationId xmlns:a16="http://schemas.microsoft.com/office/drawing/2014/main" id="{7EAE4ED7-5FC0-0113-0459-5E77FE53C0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0818"/>
            <a:ext cx="5606980" cy="396388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67CB0B8-2221-458C-4A40-CCFF0ADA223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67184" y="477208"/>
            <a:ext cx="1917303" cy="6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06192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0074264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x">
  <p:cSld name="Два объекта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09986" y="140705"/>
            <a:ext cx="3376247" cy="129774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Google Shape;15;p19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6" name="Google Shape;16;p19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" name="Google Shape;17;p19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" name="Google Shape;18;p19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" name="Google Shape;19;p1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" name="Google Shape;20;p19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0616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Два объекта">
  <p:cSld name="6_Два объекта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oogle Shape;22;p20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3" name="Google Shape;23;p20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" name="Google Shape;24;p20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5" name="Google Shape;25;p20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" name="Google Shape;26;p20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7" name="Google Shape;27;p2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28" name="Google Shape;28;p20" descr="Изображение выглядит как мультфильм, искусство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3340818"/>
            <a:ext cx="5606980" cy="3963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09986" y="140705"/>
            <a:ext cx="3376247" cy="12977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24856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Два объекта">
  <p:cSld name="3_Два объекта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oogle Shape;31;p21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2" name="Google Shape;32;p21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" name="Google Shape;33;p21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" name="Google Shape;34;p21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" name="Google Shape;35;p21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6" name="Google Shape;36;p21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37" name="Google Shape;37;p21" descr="Изображение выглядит как Шрифт, Графика, текст, графический дизайн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746901" y="421149"/>
            <a:ext cx="1771933" cy="579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21" descr="Изображение выглядит как мультфильм, Вымышленный персонаж, фантастика, иллюстрация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91248" y="0"/>
            <a:ext cx="9700752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83029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Два объекта">
  <p:cSld name="2_Два объекта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2"/>
          <p:cNvSpPr/>
          <p:nvPr/>
        </p:nvSpPr>
        <p:spPr>
          <a:xfrm>
            <a:off x="7224765" y="0"/>
            <a:ext cx="4967235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1" name="Google Shape;41;p22" descr="E:\Users\OAMinullina\Desktop\Дыганов\Диск D\Макеты\Логотипы КФУ\Юбилей\Лого юбилейный белый прозрачный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82190" y="437974"/>
            <a:ext cx="2852384" cy="54544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2" name="Google Shape;42;p22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43" name="Google Shape;43;p2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4" name="Google Shape;44;p22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5" name="Google Shape;45;p22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6" name="Google Shape;46;p22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7" name="Google Shape;47;p22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48" name="Google Shape;48;p22" descr="Изображение выглядит как мультфильм, Вымышленный персонаж, красный, искусство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47728" y="1115366"/>
            <a:ext cx="7244272" cy="57426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0875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Два объекта">
  <p:cSld name="4_Два объекта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3"/>
          <p:cNvSpPr/>
          <p:nvPr/>
        </p:nvSpPr>
        <p:spPr>
          <a:xfrm>
            <a:off x="7186080" y="0"/>
            <a:ext cx="4967235" cy="68580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51" name="Google Shape;51;p23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52" name="Google Shape;52;p23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3" name="Google Shape;53;p2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4" name="Google Shape;54;p23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5" name="Google Shape;55;p23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6" name="Google Shape;56;p23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57" name="Google Shape;57;p23" descr="Изображение выглядит как одежда, мультфильм, шляпа, Вымышленный персонаж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 t="5785"/>
          <a:stretch/>
        </p:blipFill>
        <p:spPr>
          <a:xfrm>
            <a:off x="5114239" y="789576"/>
            <a:ext cx="9110916" cy="6068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23" descr="E:\Users\OAMinullina\Desktop\Дыганов\Диск D\Макеты\Логотипы КФУ\Юбилей\Лого юбилейный белый прозрачный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82190" y="437974"/>
            <a:ext cx="2852384" cy="5454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7151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Два объекта">
  <p:cSld name="5_Два объекта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4"/>
          <p:cNvSpPr/>
          <p:nvPr/>
        </p:nvSpPr>
        <p:spPr>
          <a:xfrm>
            <a:off x="8728335" y="0"/>
            <a:ext cx="3466515" cy="68580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61" name="Google Shape;61;p24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62" name="Google Shape;62;p24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3" name="Google Shape;63;p24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4" name="Google Shape;64;p24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5" name="Google Shape;65;p24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6" name="Google Shape;66;p24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67" name="Google Shape;67;p24" descr="Изображение выглядит как рисунок, зарисовка, мультфильм, иллюстрация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 t="17704"/>
          <a:stretch/>
        </p:blipFill>
        <p:spPr>
          <a:xfrm>
            <a:off x="6504709" y="1288471"/>
            <a:ext cx="5891251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24" descr="E:\Users\OAMinullina\Desktop\Дыганов\Диск D\Макеты\Логотипы КФУ\Юбилей\Лого юбилейный белый прозрачный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35400" y="437974"/>
            <a:ext cx="2852384" cy="5454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65927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25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35804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>
  <p:cSld name="Заголовок раздела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6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26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22611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Два объекта">
  <p:cSld name="1_Два объекта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7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79" name="Google Shape;79;p27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80" name="Google Shape;80;p27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ru-RU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Плюсы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ru-RU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Минусы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ru-RU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Сомнительные моменты</a:t>
            </a:r>
            <a:endParaRPr/>
          </a:p>
        </p:txBody>
      </p:sp>
      <p:sp>
        <p:nvSpPr>
          <p:cNvPr id="81" name="Google Shape;81;p2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82" name="Google Shape;82;p27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83" name="Google Shape;83;p27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4" name="Google Shape;84;p27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ru-RU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pic>
        <p:nvPicPr>
          <p:cNvPr id="85" name="Google Shape;85;p27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6" name="Google Shape;86;p27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87" name="Google Shape;87;p27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8" name="Google Shape;88;p2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/>
            </a:p>
          </p:txBody>
        </p:sp>
      </p:grpSp>
      <p:grpSp>
        <p:nvGrpSpPr>
          <p:cNvPr id="89" name="Google Shape;89;p27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90" name="Google Shape;90;p27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1" name="Google Shape;91;p27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92" name="Google Shape;92;p27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5682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>
  <p:cSld name="Сравнение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8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5" name="Google Shape;95;p28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id="96" name="Google Shape;96;p28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8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98" name="Google Shape;98;p28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99" name="Google Shape;99;p28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00" name="Google Shape;100;p28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01" name="Google Shape;101;p28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102" name="Google Shape;102;p28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103" name="Google Shape;103;p28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104" name="Google Shape;104;p28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105" name="Google Shape;105;p28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6" name="Google Shape;106;p28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7" name="Google Shape;107;p28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108" name="Google Shape;108;p28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9" name="Google Shape;109;p28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/>
            </a:p>
          </p:txBody>
        </p:sp>
      </p:grpSp>
      <p:grpSp>
        <p:nvGrpSpPr>
          <p:cNvPr id="110" name="Google Shape;110;p28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111" name="Google Shape;111;p28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2" name="Google Shape;112;p28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113" name="Google Shape;113;p28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114" name="Google Shape;114;p28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8"/>
          <p:cNvSpPr/>
          <p:nvPr/>
        </p:nvSpPr>
        <p:spPr>
          <a:xfrm flipH="1">
            <a:off x="7298266" y="2878664"/>
            <a:ext cx="1828805" cy="106680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28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7" name="Google Shape;117;p28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094771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>
  <p:cSld name="Только заголовок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9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</a:pPr>
            <a:r>
              <a:rPr lang="ru-RU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НАЗВАНИЕ  РАЗДЕЛА</a:t>
            </a:r>
            <a:endParaRPr/>
          </a:p>
        </p:txBody>
      </p:sp>
      <p:sp>
        <p:nvSpPr>
          <p:cNvPr id="120" name="Google Shape;120;p29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28878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>
  <p:cSld name="Пустой слайд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0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093586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>
  <p:cSld name="Объект с подписью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1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31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id="126" name="Google Shape;126;p31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7" name="Google Shape;127;p31"/>
          <p:cNvGraphicFramePr/>
          <p:nvPr/>
        </p:nvGraphicFramePr>
        <p:xfrm>
          <a:off x="623887" y="1633920"/>
          <a:ext cx="3000000" cy="3000000"/>
        </p:xfrm>
        <a:graphic>
          <a:graphicData uri="http://schemas.openxmlformats.org/drawingml/2006/table">
            <a:tbl>
              <a:tblPr firstRow="1">
                <a:noFill/>
              </a:tblPr>
              <a:tblGrid>
                <a:gridCol w="178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28" name="Google Shape;128;p31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129" name="Google Shape;129;p31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0" name="Google Shape;130;p31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ru-RU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131" name="Google Shape;131;p31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132" name="Google Shape;132;p31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31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grpSp>
        <p:nvGrpSpPr>
          <p:cNvPr id="134" name="Google Shape;134;p31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135" name="Google Shape;135;p31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31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137" name="Google Shape;137;p31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255864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>
  <p:cSld name="Рисунок с подписью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32" descr="2022-11-09 02.38.2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32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3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142" name="Google Shape;142;p32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3" name="Google Shape;143;p32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4" name="Google Shape;144;p32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145" name="Google Shape;145;p32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6" name="Google Shape;146;p32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ru-RU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147" name="Google Shape;147;p32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148" name="Google Shape;148;p32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9" name="Google Shape;149;p32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/>
            </a:p>
          </p:txBody>
        </p:sp>
      </p:grpSp>
      <p:grpSp>
        <p:nvGrpSpPr>
          <p:cNvPr id="150" name="Google Shape;150;p32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151" name="Google Shape;151;p32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2" name="Google Shape;152;p32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153" name="Google Shape;153;p3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154" name="Google Shape;154;p32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5068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 1" type="titleOnly">
  <p:cSld name="Только заголовок 1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d9d6c1f6be_0_2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g2d9d6c1f6be_0_214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g2d9d6c1f6be_0_214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g2d9d6c1f6be_0_214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027500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Титульный слайд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79695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tx">
  <p:cSld name="Заголовок и объект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103360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>
  <p:cSld name="Заголовок раздела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606136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>
  <p:cSld name="Два объекта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23" name="Google Shape;23;p15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24" name="Google Shape;24;p15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Плюсы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Минусы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Сомнительные моменты</a:t>
            </a:r>
            <a:endParaRPr/>
          </a:p>
        </p:txBody>
      </p:sp>
      <p:sp>
        <p:nvSpPr>
          <p:cNvPr id="25" name="Google Shape;25;p15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6" name="Google Shape;26;p15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27" name="Google Shape;27;p15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" name="Google Shape;28;p15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pic>
        <p:nvPicPr>
          <p:cNvPr id="29" name="Google Shape;29;p15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oogle Shape;30;p15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31" name="Google Shape;31;p15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" name="Google Shape;32;p15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/>
            </a:p>
          </p:txBody>
        </p:sp>
      </p:grpSp>
      <p:grpSp>
        <p:nvGrpSpPr>
          <p:cNvPr id="33" name="Google Shape;33;p15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34" name="Google Shape;34;p15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" name="Google Shape;35;p15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635378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>
  <p:cSld name="Сравнение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" name="Google Shape;39;p16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id="40" name="Google Shape;40;p16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6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42" name="Google Shape;42;p16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43" name="Google Shape;43;p16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44" name="Google Shape;44;p16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45" name="Google Shape;45;p16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6" name="Google Shape;46;p16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7" name="Google Shape;47;p16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8" name="Google Shape;48;p16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9" name="Google Shape;49;p16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0" name="Google Shape;50;p16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16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52" name="Google Shape;52;p16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3" name="Google Shape;53;p1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/>
            </a:p>
          </p:txBody>
        </p:sp>
      </p:grpSp>
      <p:grpSp>
        <p:nvGrpSpPr>
          <p:cNvPr id="54" name="Google Shape;54;p16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5" name="Google Shape;55;p16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6" name="Google Shape;56;p16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57" name="Google Shape;57;p16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58" name="Google Shape;58;p16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9" name="Google Shape;59;p16"/>
          <p:cNvSpPr/>
          <p:nvPr/>
        </p:nvSpPr>
        <p:spPr>
          <a:xfrm flipH="1">
            <a:off x="7298266" y="2878664"/>
            <a:ext cx="1828805" cy="106680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0" name="Google Shape;60;p16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1" name="Google Shape;61;p16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034261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>
  <p:cSld name="Только заголовок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7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</a:pPr>
            <a:r>
              <a:rPr lang="en-US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НАЗВАНИЕ  РАЗДЕЛА</a:t>
            </a:r>
            <a:endParaRPr/>
          </a:p>
        </p:txBody>
      </p:sp>
      <p:sp>
        <p:nvSpPr>
          <p:cNvPr id="64" name="Google Shape;64;p17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253053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>
  <p:cSld name="Пустой слайд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6940725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>
  <p:cSld name="Объект с подписью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9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9" name="Google Shape;69;p19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id="70" name="Google Shape;70;p19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1" name="Google Shape;71;p19"/>
          <p:cNvGraphicFramePr/>
          <p:nvPr/>
        </p:nvGraphicFramePr>
        <p:xfrm>
          <a:off x="623887" y="1633920"/>
          <a:ext cx="3000000" cy="3000000"/>
        </p:xfrm>
        <a:graphic>
          <a:graphicData uri="http://schemas.openxmlformats.org/drawingml/2006/table">
            <a:tbl>
              <a:tblPr firstRow="1">
                <a:noFill/>
              </a:tblPr>
              <a:tblGrid>
                <a:gridCol w="178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72" name="Google Shape;72;p19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73" name="Google Shape;73;p19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4" name="Google Shape;74;p19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75" name="Google Shape;75;p19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76" name="Google Shape;76;p19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7" name="Google Shape;77;p19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grpSp>
        <p:nvGrpSpPr>
          <p:cNvPr id="78" name="Google Shape;78;p19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79" name="Google Shape;79;p19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" name="Google Shape;80;p19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8189911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>
  <p:cSld name="Рисунок с подписью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20" descr="2022-11-09 02.38.2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0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0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86" name="Google Shape;86;p20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87" name="Google Shape;87;p20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20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89" name="Google Shape;89;p20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" name="Google Shape;90;p20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91" name="Google Shape;91;p20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92" name="Google Shape;92;p20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" name="Google Shape;93;p20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/>
            </a:p>
          </p:txBody>
        </p:sp>
      </p:grpSp>
      <p:grpSp>
        <p:nvGrpSpPr>
          <p:cNvPr id="94" name="Google Shape;94;p20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95" name="Google Shape;95;p20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" name="Google Shape;96;p20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97" name="Google Shape;97;p20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609656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 1" type="titleOnly">
  <p:cSld name="Только заголовок 1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d9d6c1f6be_0_2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g2d9d6c1f6be_0_214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g2d9d6c1f6be_0_214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g2d9d6c1f6be_0_214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0302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59" r:id="rId5"/>
    <p:sldLayoutId id="2147483661" r:id="rId6"/>
    <p:sldLayoutId id="2147483662" r:id="rId7"/>
    <p:sldLayoutId id="2147483663" r:id="rId8"/>
    <p:sldLayoutId id="2147483658" r:id="rId9"/>
    <p:sldLayoutId id="2147483653" r:id="rId10"/>
    <p:sldLayoutId id="2147483654" r:id="rId11"/>
    <p:sldLayoutId id="2147483655" r:id="rId12"/>
    <p:sldLayoutId id="2147483656" r:id="rId13"/>
    <p:sldLayoutId id="2147483657" r:id="rId14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7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3296156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9610176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24.jpeg"/><Relationship Id="rId5" Type="http://schemas.openxmlformats.org/officeDocument/2006/relationships/image" Target="../media/image23.jp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" name="Google Shape;164;g2d9d6c1f6be_0_118"/>
          <p:cNvGrpSpPr/>
          <p:nvPr/>
        </p:nvGrpSpPr>
        <p:grpSpPr>
          <a:xfrm>
            <a:off x="-56284" y="0"/>
            <a:ext cx="6123621" cy="6912210"/>
            <a:chOff x="6101107" y="-2"/>
            <a:chExt cx="6123621" cy="6912210"/>
          </a:xfrm>
        </p:grpSpPr>
        <p:sp>
          <p:nvSpPr>
            <p:cNvPr id="165" name="Google Shape;165;g2d9d6c1f6be_0_118"/>
            <p:cNvSpPr/>
            <p:nvPr/>
          </p:nvSpPr>
          <p:spPr>
            <a:xfrm>
              <a:off x="6102320" y="2345381"/>
              <a:ext cx="6122400" cy="4529400"/>
            </a:xfrm>
            <a:prstGeom prst="rect">
              <a:avLst/>
            </a:prstGeom>
            <a:solidFill>
              <a:srgbClr val="FFAC00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g2d9d6c1f6be_0_118"/>
            <p:cNvSpPr/>
            <p:nvPr/>
          </p:nvSpPr>
          <p:spPr>
            <a:xfrm>
              <a:off x="6103137" y="-2"/>
              <a:ext cx="6121500" cy="23454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g2d9d6c1f6be_0_118"/>
            <p:cNvSpPr/>
            <p:nvPr/>
          </p:nvSpPr>
          <p:spPr>
            <a:xfrm>
              <a:off x="6101107" y="5359336"/>
              <a:ext cx="6121500" cy="1514400"/>
            </a:xfrm>
            <a:prstGeom prst="rect">
              <a:avLst/>
            </a:prstGeom>
            <a:solidFill>
              <a:srgbClr val="FF2F2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g2d9d6c1f6be_0_118"/>
            <p:cNvSpPr/>
            <p:nvPr/>
          </p:nvSpPr>
          <p:spPr>
            <a:xfrm>
              <a:off x="9210358" y="0"/>
              <a:ext cx="2978100" cy="165270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169;g2d9d6c1f6be_0_118"/>
            <p:cNvSpPr/>
            <p:nvPr/>
          </p:nvSpPr>
          <p:spPr>
            <a:xfrm>
              <a:off x="9087057" y="-2"/>
              <a:ext cx="3137671" cy="42750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g2d9d6c1f6be_0_118"/>
            <p:cNvSpPr/>
            <p:nvPr/>
          </p:nvSpPr>
          <p:spPr>
            <a:xfrm>
              <a:off x="9087058" y="2344428"/>
              <a:ext cx="3135520" cy="4567780"/>
            </a:xfrm>
            <a:prstGeom prst="rect">
              <a:avLst/>
            </a:prstGeom>
            <a:solidFill>
              <a:srgbClr val="B8DBE2"/>
            </a:solidFill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74" name="Google Shape;174;g2d9d6c1f6be_0_1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6627" y="5505020"/>
            <a:ext cx="1566116" cy="11969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Изображение выглядит как фиолетовый, графический дизайн, зарисовка, иллюстраци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277B667-7612-EC5D-484A-8457CB84AC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4891" y="2344430"/>
            <a:ext cx="4525020" cy="45250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0EFD050-28AF-39C0-0F19-0AF61B44D070}"/>
              </a:ext>
            </a:extLst>
          </p:cNvPr>
          <p:cNvSpPr txBox="1"/>
          <p:nvPr/>
        </p:nvSpPr>
        <p:spPr>
          <a:xfrm>
            <a:off x="6217296" y="1147508"/>
            <a:ext cx="597470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hangingPunct="1">
              <a:buClr>
                <a:srgbClr val="000000"/>
              </a:buClr>
              <a:defRPr/>
            </a:pPr>
            <a:r>
              <a:rPr lang="ru-RU" sz="3600" dirty="0" smtClean="0">
                <a:latin typeface="Gilroy ExtraBold"/>
                <a:cs typeface="Arial"/>
                <a:sym typeface="Arial"/>
              </a:rPr>
              <a:t>«Разработка </a:t>
            </a:r>
            <a:r>
              <a:rPr lang="ru-RU" sz="3600" dirty="0">
                <a:latin typeface="Gilroy ExtraBold"/>
                <a:cs typeface="Arial"/>
                <a:sym typeface="Arial"/>
              </a:rPr>
              <a:t>беспилотных летательных аппаратов на водородном топливном </a:t>
            </a:r>
            <a:r>
              <a:rPr lang="ru-RU" sz="3600" dirty="0" smtClean="0">
                <a:latin typeface="Gilroy ExtraBold"/>
                <a:cs typeface="Arial"/>
                <a:sym typeface="Arial"/>
              </a:rPr>
              <a:t>элементе» </a:t>
            </a:r>
            <a:endParaRPr kumimoji="0" lang="ru-RU" sz="3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ExtraBold"/>
              <a:cs typeface="Arial"/>
              <a:sym typeface="Arial"/>
            </a:endParaRPr>
          </a:p>
        </p:txBody>
      </p:sp>
      <p:grpSp>
        <p:nvGrpSpPr>
          <p:cNvPr id="6" name="Google Shape;175;g2d9d6c1f6be_0_118">
            <a:extLst>
              <a:ext uri="{FF2B5EF4-FFF2-40B4-BE49-F238E27FC236}">
                <a16:creationId xmlns:a16="http://schemas.microsoft.com/office/drawing/2014/main" id="{4C9AB585-EC94-69EF-F3FE-761030D019D5}"/>
              </a:ext>
            </a:extLst>
          </p:cNvPr>
          <p:cNvGrpSpPr/>
          <p:nvPr/>
        </p:nvGrpSpPr>
        <p:grpSpPr>
          <a:xfrm>
            <a:off x="252401" y="3300625"/>
            <a:ext cx="2528100" cy="1237559"/>
            <a:chOff x="260907" y="3162677"/>
            <a:chExt cx="2528100" cy="1237559"/>
          </a:xfrm>
        </p:grpSpPr>
        <p:sp>
          <p:nvSpPr>
            <p:cNvPr id="7" name="Google Shape;176;g2d9d6c1f6be_0_118">
              <a:extLst>
                <a:ext uri="{FF2B5EF4-FFF2-40B4-BE49-F238E27FC236}">
                  <a16:creationId xmlns:a16="http://schemas.microsoft.com/office/drawing/2014/main" id="{5514A630-C3B9-29B1-8E46-906F330E0894}"/>
                </a:ext>
              </a:extLst>
            </p:cNvPr>
            <p:cNvSpPr txBox="1"/>
            <p:nvPr/>
          </p:nvSpPr>
          <p:spPr>
            <a:xfrm>
              <a:off x="260907" y="3753736"/>
              <a:ext cx="1377000" cy="64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ilroy ExtraBold"/>
                  <a:cs typeface="Arial"/>
                  <a:sym typeface="Arial"/>
                </a:rPr>
                <a:t>2025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 ExtraBold"/>
                <a:cs typeface="Arial"/>
                <a:sym typeface="Arial"/>
              </a:endParaRPr>
            </a:p>
          </p:txBody>
        </p:sp>
        <p:sp>
          <p:nvSpPr>
            <p:cNvPr id="8" name="Google Shape;177;g2d9d6c1f6be_0_118">
              <a:extLst>
                <a:ext uri="{FF2B5EF4-FFF2-40B4-BE49-F238E27FC236}">
                  <a16:creationId xmlns:a16="http://schemas.microsoft.com/office/drawing/2014/main" id="{17ED51D2-423D-CE04-A4A7-3FAC73081731}"/>
                </a:ext>
              </a:extLst>
            </p:cNvPr>
            <p:cNvSpPr txBox="1"/>
            <p:nvPr/>
          </p:nvSpPr>
          <p:spPr>
            <a:xfrm>
              <a:off x="260907" y="3162677"/>
              <a:ext cx="25281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ilroy" panose="00000500000000000000" pitchFamily="2" charset="-52"/>
                  <a:cs typeface="Arial"/>
                  <a:sym typeface="Arial"/>
                </a:rPr>
                <a:t>Акселерационная программа КФУ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" panose="00000500000000000000" pitchFamily="2" charset="-52"/>
                <a:cs typeface="Arial"/>
                <a:sym typeface="Arial"/>
              </a:endParaRPr>
            </a:p>
          </p:txBody>
        </p:sp>
      </p:grpSp>
      <p:pic>
        <p:nvPicPr>
          <p:cNvPr id="4" name="Рисунок 3" descr="Изображение выглядит как текст, Шрифт, Графика, графический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8C37A58-AFEF-32A5-A32C-F7E90579B11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439" y="919149"/>
            <a:ext cx="1853155" cy="60508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F8098BE-A501-D4FE-CD8F-F3BAAFC1CE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556" y="754486"/>
            <a:ext cx="2010757" cy="76974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DF0E388-8302-8BAF-5A20-8D52B38647DD}"/>
              </a:ext>
            </a:extLst>
          </p:cNvPr>
          <p:cNvSpPr txBox="1"/>
          <p:nvPr/>
        </p:nvSpPr>
        <p:spPr>
          <a:xfrm>
            <a:off x="6567364" y="5511000"/>
            <a:ext cx="33943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ru-RU" sz="2400" dirty="0" err="1" smtClean="0">
                <a:latin typeface="Gilroy" panose="00000500000000000000" pitchFamily="2" charset="-52"/>
                <a:cs typeface="Arial"/>
                <a:sym typeface="Arial"/>
              </a:rPr>
              <a:t>Ильнур</a:t>
            </a:r>
            <a:r>
              <a:rPr lang="ru-RU" sz="2400" dirty="0" smtClean="0">
                <a:latin typeface="Gilroy" panose="00000500000000000000" pitchFamily="2" charset="-52"/>
                <a:cs typeface="Arial"/>
                <a:sym typeface="Arial"/>
              </a:rPr>
              <a:t> </a:t>
            </a:r>
            <a:r>
              <a:rPr lang="ru-RU" sz="2400" dirty="0" err="1" smtClean="0">
                <a:latin typeface="Gilroy" panose="00000500000000000000" pitchFamily="2" charset="-52"/>
                <a:cs typeface="Arial"/>
                <a:sym typeface="Arial"/>
              </a:rPr>
              <a:t>Галимянов</a:t>
            </a:r>
            <a:endParaRPr lang="ru-RU" sz="2400" dirty="0" smtClean="0">
              <a:latin typeface="Gilroy" panose="00000500000000000000" pitchFamily="2" charset="-52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Google Shape;116;g28b5a42706e_0_0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117" name="Google Shape;117;g28b5a42706e_0_0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8" name="Google Shape;118;g28b5a42706e_0_0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19" name="Google Shape;119;g28b5a42706e_0_0"/>
          <p:cNvSpPr txBox="1"/>
          <p:nvPr/>
        </p:nvSpPr>
        <p:spPr>
          <a:xfrm>
            <a:off x="314255" y="106001"/>
            <a:ext cx="6519000" cy="7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en-US" sz="2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ПРОБЛЕМА</a:t>
            </a:r>
            <a:endParaRPr kumimoji="0" sz="21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120" name="Google Shape;120;g28b5a42706e_0_0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121" name="Google Shape;121;g28b5a42706e_0_0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2" name="Google Shape;122;g28b5a42706e_0_0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3" name="Google Shape;123;g28b5a42706e_0_0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4" name="Google Shape;124;g28b5a42706e_0_0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5" name="Google Shape;125;g28b5a42706e_0_0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26" name="Google Shape;126;g28b5a42706e_0_0"/>
          <p:cNvSpPr txBox="1"/>
          <p:nvPr/>
        </p:nvSpPr>
        <p:spPr>
          <a:xfrm>
            <a:off x="436525" y="1076725"/>
            <a:ext cx="11075700" cy="2308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just" hangingPunct="1">
              <a:buClr>
                <a:srgbClr val="000000"/>
              </a:buClr>
              <a:defRPr/>
            </a:pPr>
            <a:r>
              <a:rPr lang="ru-RU" sz="2300" i="1" dirty="0" smtClean="0">
                <a:latin typeface="Times New Roman"/>
                <a:ea typeface="Times New Roman"/>
                <a:cs typeface="Times New Roman"/>
                <a:sym typeface="Times New Roman"/>
              </a:rPr>
              <a:t>	Современные </a:t>
            </a:r>
            <a:r>
              <a:rPr lang="ru-RU" sz="2300" i="1" dirty="0">
                <a:latin typeface="Times New Roman"/>
                <a:ea typeface="Times New Roman"/>
                <a:cs typeface="Times New Roman"/>
                <a:sym typeface="Times New Roman"/>
              </a:rPr>
              <a:t>беспилотные летательные аппараты, использующие литий-ионные аккумуляторы, имеют ограниченное время полета (в среднем 30 -60 минут), в следствие низкой </a:t>
            </a:r>
            <a:r>
              <a:rPr lang="ru-RU" sz="2300" i="1" dirty="0" err="1">
                <a:latin typeface="Times New Roman"/>
                <a:ea typeface="Times New Roman"/>
                <a:cs typeface="Times New Roman"/>
                <a:sym typeface="Times New Roman"/>
              </a:rPr>
              <a:t>энергоэффективности</a:t>
            </a:r>
            <a:r>
              <a:rPr lang="ru-RU" sz="2300" i="1" dirty="0">
                <a:latin typeface="Times New Roman"/>
                <a:ea typeface="Times New Roman"/>
                <a:cs typeface="Times New Roman"/>
                <a:sym typeface="Times New Roman"/>
              </a:rPr>
              <a:t> литий-ионной батареи. Помимо этого, литий-ионные аккумуляторы теряют свою емкость при низких температурах. Также большой вес литий-ионной батареи снижает манёвренность и грузоподъёмность беспилотного летательного аппарата.</a:t>
            </a:r>
            <a:endParaRPr kumimoji="0" sz="23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A12C560-2743-E414-8E42-08F1C2E449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0041" y="106001"/>
            <a:ext cx="2305265" cy="92210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" name="Google Shape;131;g28b5a42706e_0_27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132" name="Google Shape;132;g28b5a42706e_0_27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g28b5a42706e_0_27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3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34" name="Google Shape;134;g28b5a42706e_0_27"/>
          <p:cNvSpPr txBox="1"/>
          <p:nvPr/>
        </p:nvSpPr>
        <p:spPr>
          <a:xfrm>
            <a:off x="314255" y="106001"/>
            <a:ext cx="6519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en-US" sz="2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РЕШЕНИЕ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135" name="Google Shape;135;g28b5a42706e_0_27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136" name="Google Shape;136;g28b5a42706e_0_27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g28b5a42706e_0_27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g28b5a42706e_0_27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9" name="Google Shape;139;g28b5a42706e_0_27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0" name="Google Shape;140;g28b5a42706e_0_27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41" name="Google Shape;141;g28b5a42706e_0_27"/>
          <p:cNvSpPr txBox="1"/>
          <p:nvPr/>
        </p:nvSpPr>
        <p:spPr>
          <a:xfrm>
            <a:off x="252200" y="1110309"/>
            <a:ext cx="11580300" cy="4767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just" hangingPunct="1">
              <a:lnSpc>
                <a:spcPct val="115000"/>
              </a:lnSpc>
              <a:spcAft>
                <a:spcPts val="800"/>
              </a:spcAft>
              <a:buClr>
                <a:srgbClr val="000000"/>
              </a:buClr>
              <a:defRPr/>
            </a:pPr>
            <a:r>
              <a:rPr lang="ru-RU" sz="2300" i="1" dirty="0" smtClean="0">
                <a:latin typeface="Times New Roman"/>
                <a:ea typeface="Times New Roman"/>
                <a:cs typeface="Times New Roman"/>
                <a:sym typeface="Times New Roman"/>
              </a:rPr>
              <a:t>	Использование </a:t>
            </a:r>
            <a:r>
              <a:rPr lang="ru-RU" sz="2300" i="1" dirty="0">
                <a:latin typeface="Times New Roman"/>
                <a:ea typeface="Times New Roman"/>
                <a:cs typeface="Times New Roman"/>
                <a:sym typeface="Times New Roman"/>
              </a:rPr>
              <a:t>в качестве источника энергии для беспилотного летательного аппарата водородный </a:t>
            </a:r>
            <a:r>
              <a:rPr lang="ru-RU" sz="2300" i="1" smtClean="0">
                <a:latin typeface="Times New Roman"/>
                <a:ea typeface="Times New Roman"/>
                <a:cs typeface="Times New Roman"/>
                <a:sym typeface="Times New Roman"/>
              </a:rPr>
              <a:t>топливный элемент, </a:t>
            </a:r>
            <a:r>
              <a:rPr lang="ru-RU" sz="2300" i="1" dirty="0">
                <a:latin typeface="Times New Roman"/>
                <a:ea typeface="Times New Roman"/>
                <a:cs typeface="Times New Roman"/>
                <a:sym typeface="Times New Roman"/>
              </a:rPr>
              <a:t>позволило бы обеспечить:</a:t>
            </a:r>
          </a:p>
          <a:p>
            <a:pPr lvl="0" algn="just" hangingPunct="1">
              <a:lnSpc>
                <a:spcPct val="115000"/>
              </a:lnSpc>
              <a:spcAft>
                <a:spcPts val="800"/>
              </a:spcAft>
              <a:buClr>
                <a:srgbClr val="000000"/>
              </a:buClr>
              <a:defRPr/>
            </a:pPr>
            <a:r>
              <a:rPr lang="ru-RU" sz="2300" i="1" dirty="0">
                <a:latin typeface="Times New Roman"/>
                <a:ea typeface="Times New Roman"/>
                <a:cs typeface="Times New Roman"/>
                <a:sym typeface="Times New Roman"/>
              </a:rPr>
              <a:t>-     Увеличенную дальность и длительность полета беспилотного летательного аппарата. Водородный топливный элемент способен гарантировать от 3 до 5 часов непрерывного полета.</a:t>
            </a:r>
          </a:p>
          <a:p>
            <a:pPr lvl="0" algn="just" hangingPunct="1">
              <a:lnSpc>
                <a:spcPct val="115000"/>
              </a:lnSpc>
              <a:spcAft>
                <a:spcPts val="800"/>
              </a:spcAft>
              <a:buClr>
                <a:srgbClr val="000000"/>
              </a:buClr>
              <a:defRPr/>
            </a:pPr>
            <a:r>
              <a:rPr lang="ru-RU" sz="2300" i="1" dirty="0">
                <a:latin typeface="Times New Roman"/>
                <a:ea typeface="Times New Roman"/>
                <a:cs typeface="Times New Roman"/>
                <a:sym typeface="Times New Roman"/>
              </a:rPr>
              <a:t>- Легкость и высокая энергоемкость, водородные системы легче и </a:t>
            </a:r>
            <a:r>
              <a:rPr lang="ru-RU" sz="2300" i="1" dirty="0" err="1">
                <a:latin typeface="Times New Roman"/>
                <a:ea typeface="Times New Roman"/>
                <a:cs typeface="Times New Roman"/>
                <a:sym typeface="Times New Roman"/>
              </a:rPr>
              <a:t>энергоэффективнее</a:t>
            </a:r>
            <a:r>
              <a:rPr lang="ru-RU" sz="2300" i="1" dirty="0">
                <a:latin typeface="Times New Roman"/>
                <a:ea typeface="Times New Roman"/>
                <a:cs typeface="Times New Roman"/>
                <a:sym typeface="Times New Roman"/>
              </a:rPr>
              <a:t>, чем аккумуляторы, что позволяет снизить вес </a:t>
            </a:r>
            <a:r>
              <a:rPr lang="ru-RU" sz="2300" i="1" dirty="0" err="1">
                <a:latin typeface="Times New Roman"/>
                <a:ea typeface="Times New Roman"/>
                <a:cs typeface="Times New Roman"/>
                <a:sym typeface="Times New Roman"/>
              </a:rPr>
              <a:t>дрона</a:t>
            </a:r>
            <a:r>
              <a:rPr lang="ru-RU" sz="2300" i="1" dirty="0">
                <a:latin typeface="Times New Roman"/>
                <a:ea typeface="Times New Roman"/>
                <a:cs typeface="Times New Roman"/>
                <a:sym typeface="Times New Roman"/>
              </a:rPr>
              <a:t> и увеличить его грузоподъёмность.</a:t>
            </a:r>
          </a:p>
          <a:p>
            <a:pPr lvl="0" algn="just" hangingPunct="1">
              <a:lnSpc>
                <a:spcPct val="115000"/>
              </a:lnSpc>
              <a:spcAft>
                <a:spcPts val="800"/>
              </a:spcAft>
              <a:buClr>
                <a:srgbClr val="000000"/>
              </a:buClr>
              <a:defRPr/>
            </a:pPr>
            <a:r>
              <a:rPr lang="ru-RU" sz="2300" i="1" dirty="0">
                <a:latin typeface="Times New Roman"/>
                <a:ea typeface="Times New Roman"/>
                <a:cs typeface="Times New Roman"/>
                <a:sym typeface="Times New Roman"/>
              </a:rPr>
              <a:t>-  </a:t>
            </a:r>
            <a:r>
              <a:rPr lang="ru-RU" sz="2300" i="1" dirty="0" err="1">
                <a:latin typeface="Times New Roman"/>
                <a:ea typeface="Times New Roman"/>
                <a:cs typeface="Times New Roman"/>
                <a:sym typeface="Times New Roman"/>
              </a:rPr>
              <a:t>Экологичность</a:t>
            </a:r>
            <a:r>
              <a:rPr lang="ru-RU" sz="2300" i="1" dirty="0">
                <a:latin typeface="Times New Roman"/>
                <a:ea typeface="Times New Roman"/>
                <a:cs typeface="Times New Roman"/>
                <a:sym typeface="Times New Roman"/>
              </a:rPr>
              <a:t>, единственным побочным продуктом водородных ячеек является вода, что делает их экологически безопасными.</a:t>
            </a:r>
          </a:p>
          <a:p>
            <a:pPr lvl="0" algn="just" hangingPunct="1">
              <a:lnSpc>
                <a:spcPct val="115000"/>
              </a:lnSpc>
              <a:spcAft>
                <a:spcPts val="800"/>
              </a:spcAft>
              <a:buClr>
                <a:srgbClr val="000000"/>
              </a:buClr>
              <a:defRPr/>
            </a:pPr>
            <a:r>
              <a:rPr lang="ru-RU" sz="2300" i="1" dirty="0">
                <a:latin typeface="Times New Roman"/>
                <a:ea typeface="Times New Roman"/>
                <a:cs typeface="Times New Roman"/>
                <a:sym typeface="Times New Roman"/>
              </a:rPr>
              <a:t>-     Простоту интеграции с различными моделями беспилотных летательных аппаратов</a:t>
            </a:r>
            <a:endParaRPr kumimoji="0" sz="23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58CEF2F-3083-FEF0-34D4-F02A216401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0041" y="106001"/>
            <a:ext cx="2305265" cy="92210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" name="Google Shape;131;g28b5a42706e_0_27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132" name="Google Shape;132;g28b5a42706e_0_27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g28b5a42706e_0_27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tabLst/>
                <a:defRPr/>
              </a:pPr>
              <a:r>
                <a:rPr lang="ru-RU" sz="1200" dirty="0">
                  <a:solidFill>
                    <a:srgbClr val="FFFFFF"/>
                  </a:solidFill>
                  <a:latin typeface="Arial"/>
                  <a:cs typeface="Arial"/>
                  <a:sym typeface="Arial"/>
                </a:rPr>
                <a:t>4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34" name="Google Shape;134;g28b5a42706e_0_27"/>
          <p:cNvSpPr txBox="1"/>
          <p:nvPr/>
        </p:nvSpPr>
        <p:spPr>
          <a:xfrm>
            <a:off x="314255" y="106001"/>
            <a:ext cx="6519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en-US" sz="2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РЕШЕНИЕ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135" name="Google Shape;135;g28b5a42706e_0_27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136" name="Google Shape;136;g28b5a42706e_0_27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g28b5a42706e_0_27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g28b5a42706e_0_27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9" name="Google Shape;139;g28b5a42706e_0_27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0" name="Google Shape;140;g28b5a42706e_0_27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41" name="Google Shape;141;g28b5a42706e_0_27"/>
          <p:cNvSpPr txBox="1"/>
          <p:nvPr/>
        </p:nvSpPr>
        <p:spPr>
          <a:xfrm>
            <a:off x="114324" y="915350"/>
            <a:ext cx="7420683" cy="5174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just" hangingPunct="1">
              <a:lnSpc>
                <a:spcPct val="115000"/>
              </a:lnSpc>
              <a:spcAft>
                <a:spcPts val="800"/>
              </a:spcAft>
              <a:buClr>
                <a:srgbClr val="000000"/>
              </a:buClr>
              <a:defRPr/>
            </a:pPr>
            <a:r>
              <a:rPr lang="ru-RU" sz="2300" i="1" dirty="0">
                <a:latin typeface="Times New Roman"/>
                <a:ea typeface="Times New Roman"/>
                <a:cs typeface="Times New Roman"/>
                <a:sym typeface="Times New Roman"/>
              </a:rPr>
              <a:t> Основные компоненты:</a:t>
            </a:r>
          </a:p>
          <a:p>
            <a:pPr lvl="0" algn="just" hangingPunct="1">
              <a:lnSpc>
                <a:spcPct val="115000"/>
              </a:lnSpc>
              <a:spcAft>
                <a:spcPts val="800"/>
              </a:spcAft>
              <a:buClr>
                <a:srgbClr val="000000"/>
              </a:buClr>
              <a:defRPr/>
            </a:pPr>
            <a:r>
              <a:rPr lang="ru-RU" sz="2300" i="1" dirty="0" smtClean="0">
                <a:latin typeface="Times New Roman"/>
                <a:ea typeface="Times New Roman"/>
                <a:cs typeface="Times New Roman"/>
                <a:sym typeface="Times New Roman"/>
              </a:rPr>
              <a:t>- Водородные </a:t>
            </a:r>
            <a:r>
              <a:rPr lang="ru-RU" sz="2300" i="1" dirty="0">
                <a:latin typeface="Times New Roman"/>
                <a:ea typeface="Times New Roman"/>
                <a:cs typeface="Times New Roman"/>
                <a:sym typeface="Times New Roman"/>
              </a:rPr>
              <a:t>топливные элементы  преобразуют химическую энергию водорода в электричество для питания двигателей </a:t>
            </a:r>
            <a:r>
              <a:rPr lang="ru-RU" sz="2300" i="1" dirty="0" err="1">
                <a:latin typeface="Times New Roman"/>
                <a:ea typeface="Times New Roman"/>
                <a:cs typeface="Times New Roman"/>
                <a:sym typeface="Times New Roman"/>
              </a:rPr>
              <a:t>дрона</a:t>
            </a:r>
            <a:r>
              <a:rPr lang="ru-RU" sz="2300" i="1" dirty="0"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 lvl="0" algn="just" hangingPunct="1">
              <a:lnSpc>
                <a:spcPct val="115000"/>
              </a:lnSpc>
              <a:spcAft>
                <a:spcPts val="800"/>
              </a:spcAft>
              <a:buClr>
                <a:srgbClr val="000000"/>
              </a:buClr>
              <a:defRPr/>
            </a:pPr>
            <a:r>
              <a:rPr lang="ru-RU" sz="2300" i="1" dirty="0" smtClean="0">
                <a:latin typeface="Times New Roman"/>
                <a:ea typeface="Times New Roman"/>
                <a:cs typeface="Times New Roman"/>
                <a:sym typeface="Times New Roman"/>
              </a:rPr>
              <a:t>- Баллоны </a:t>
            </a:r>
            <a:r>
              <a:rPr lang="ru-RU" sz="2300" i="1" dirty="0">
                <a:latin typeface="Times New Roman"/>
                <a:ea typeface="Times New Roman"/>
                <a:cs typeface="Times New Roman"/>
                <a:sym typeface="Times New Roman"/>
              </a:rPr>
              <a:t>с водородом: обеспечивают запас водорода для работы топливных элементов.</a:t>
            </a:r>
          </a:p>
          <a:p>
            <a:pPr lvl="0" algn="just" hangingPunct="1">
              <a:lnSpc>
                <a:spcPct val="115000"/>
              </a:lnSpc>
              <a:spcAft>
                <a:spcPts val="800"/>
              </a:spcAft>
              <a:buClr>
                <a:srgbClr val="000000"/>
              </a:buClr>
              <a:defRPr/>
            </a:pPr>
            <a:r>
              <a:rPr lang="ru-RU" sz="2300" i="1" dirty="0" smtClean="0">
                <a:latin typeface="Times New Roman"/>
                <a:ea typeface="Times New Roman"/>
                <a:cs typeface="Times New Roman"/>
                <a:sym typeface="Times New Roman"/>
              </a:rPr>
              <a:t>- Контроллеры </a:t>
            </a:r>
            <a:r>
              <a:rPr lang="ru-RU" sz="2300" i="1" dirty="0">
                <a:latin typeface="Times New Roman"/>
                <a:ea typeface="Times New Roman"/>
                <a:cs typeface="Times New Roman"/>
                <a:sym typeface="Times New Roman"/>
              </a:rPr>
              <a:t>и системы управления: обеспечивают стабильную работу </a:t>
            </a:r>
            <a:r>
              <a:rPr lang="ru-RU" sz="2300" i="1" dirty="0" err="1">
                <a:latin typeface="Times New Roman"/>
                <a:ea typeface="Times New Roman"/>
                <a:cs typeface="Times New Roman"/>
                <a:sym typeface="Times New Roman"/>
              </a:rPr>
              <a:t>дрона</a:t>
            </a:r>
            <a:r>
              <a:rPr lang="ru-RU" sz="2300" i="1" dirty="0">
                <a:latin typeface="Times New Roman"/>
                <a:ea typeface="Times New Roman"/>
                <a:cs typeface="Times New Roman"/>
                <a:sym typeface="Times New Roman"/>
              </a:rPr>
              <a:t> и управление всеми компонентами.</a:t>
            </a:r>
          </a:p>
          <a:p>
            <a:pPr lvl="0" algn="just" hangingPunct="1">
              <a:lnSpc>
                <a:spcPct val="115000"/>
              </a:lnSpc>
              <a:spcAft>
                <a:spcPts val="800"/>
              </a:spcAft>
              <a:buClr>
                <a:srgbClr val="000000"/>
              </a:buClr>
              <a:defRPr/>
            </a:pPr>
            <a:r>
              <a:rPr lang="ru-RU" sz="2300" i="1" dirty="0" smtClean="0">
                <a:latin typeface="Times New Roman"/>
                <a:ea typeface="Times New Roman"/>
                <a:cs typeface="Times New Roman"/>
                <a:sym typeface="Times New Roman"/>
              </a:rPr>
              <a:t>- Система </a:t>
            </a:r>
            <a:r>
              <a:rPr lang="ru-RU" sz="2300" i="1" dirty="0">
                <a:latin typeface="Times New Roman"/>
                <a:ea typeface="Times New Roman"/>
                <a:cs typeface="Times New Roman"/>
                <a:sym typeface="Times New Roman"/>
              </a:rPr>
              <a:t>охлаждения: необходима для предотвращения перегрева топливных элементов.</a:t>
            </a:r>
            <a:endParaRPr kumimoji="0" sz="23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58CEF2F-3083-FEF0-34D4-F02A216401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0041" y="106001"/>
            <a:ext cx="2305265" cy="92210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9F29DDF-EC4F-4005-B9BA-C3FC0C0811F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120"/>
          <a:stretch/>
        </p:blipFill>
        <p:spPr bwMode="auto">
          <a:xfrm>
            <a:off x="7679573" y="3705611"/>
            <a:ext cx="4216417" cy="2818289"/>
          </a:xfrm>
          <a:prstGeom prst="rect">
            <a:avLst/>
          </a:prstGeom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47E47633-0591-4120-84B1-DA40625736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007" y="854465"/>
            <a:ext cx="4531690" cy="27883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0439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oogle Shape;161;g28b5a42706e_0_46"/>
          <p:cNvGrpSpPr/>
          <p:nvPr/>
        </p:nvGrpSpPr>
        <p:grpSpPr>
          <a:xfrm>
            <a:off x="0" y="6351300"/>
            <a:ext cx="542400" cy="506700"/>
            <a:chOff x="-1" y="0"/>
            <a:chExt cx="542400" cy="506700"/>
          </a:xfrm>
        </p:grpSpPr>
        <p:sp>
          <p:nvSpPr>
            <p:cNvPr id="162" name="Google Shape;162;g28b5a42706e_0_46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3" name="Google Shape;163;g28b5a42706e_0_46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5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64" name="Google Shape;164;g28b5a42706e_0_46"/>
          <p:cNvSpPr txBox="1"/>
          <p:nvPr/>
        </p:nvSpPr>
        <p:spPr>
          <a:xfrm>
            <a:off x="314255" y="106001"/>
            <a:ext cx="6519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en-US" sz="2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КОНКУРЕНТНЫЙ АНАЛИЗ </a:t>
            </a:r>
            <a:endParaRPr kumimoji="0" sz="21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165" name="Google Shape;165;g28b5a42706e_0_46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166" name="Google Shape;166;g28b5a42706e_0_4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7" name="Google Shape;167;g28b5a42706e_0_4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8" name="Google Shape;168;g28b5a42706e_0_4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9" name="Google Shape;169;g28b5a42706e_0_4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0" name="Google Shape;170;g28b5a42706e_0_4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44D70BD-8FCC-021A-C9DB-3AFB6F63E0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0041" y="106001"/>
            <a:ext cx="2305265" cy="922106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2641341"/>
              </p:ext>
            </p:extLst>
          </p:nvPr>
        </p:nvGraphicFramePr>
        <p:xfrm>
          <a:off x="983833" y="1621138"/>
          <a:ext cx="10428582" cy="3703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76194">
                  <a:extLst>
                    <a:ext uri="{9D8B030D-6E8A-4147-A177-3AD203B41FA5}">
                      <a16:colId xmlns:a16="http://schemas.microsoft.com/office/drawing/2014/main" val="3809184957"/>
                    </a:ext>
                  </a:extLst>
                </a:gridCol>
                <a:gridCol w="3476194">
                  <a:extLst>
                    <a:ext uri="{9D8B030D-6E8A-4147-A177-3AD203B41FA5}">
                      <a16:colId xmlns:a16="http://schemas.microsoft.com/office/drawing/2014/main" val="3082448261"/>
                    </a:ext>
                  </a:extLst>
                </a:gridCol>
                <a:gridCol w="3476194">
                  <a:extLst>
                    <a:ext uri="{9D8B030D-6E8A-4147-A177-3AD203B41FA5}">
                      <a16:colId xmlns:a16="http://schemas.microsoft.com/office/drawing/2014/main" val="36698011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3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</a:t>
                      </a:r>
                      <a:r>
                        <a:rPr lang="ru-RU" sz="2300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3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БПЛА</a:t>
                      </a:r>
                      <a:r>
                        <a:rPr lang="ru-RU" sz="2300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водородном топливном элементе </a:t>
                      </a:r>
                      <a:endParaRPr lang="ru-RU" sz="23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БПЛА</a:t>
                      </a:r>
                      <a:r>
                        <a:rPr lang="ru-RU" sz="2300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литий-ионом аккумуляторе/ДВС </a:t>
                      </a:r>
                      <a:endParaRPr lang="ru-RU" sz="23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939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3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 работы</a:t>
                      </a:r>
                      <a:r>
                        <a:rPr lang="ru-RU" sz="2300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3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3-5 часов и более </a:t>
                      </a:r>
                      <a:endParaRPr lang="ru-RU" sz="23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30-60 мин</a:t>
                      </a:r>
                      <a:endParaRPr lang="ru-RU" sz="23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032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3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Грузоподъемность </a:t>
                      </a:r>
                      <a:endParaRPr lang="ru-RU" sz="23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</a:t>
                      </a:r>
                      <a:r>
                        <a:rPr lang="ru-RU" sz="2300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160 кг</a:t>
                      </a:r>
                      <a:endParaRPr lang="ru-RU" sz="23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2-100 кг</a:t>
                      </a:r>
                      <a:endParaRPr lang="ru-RU" sz="23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029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30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Экологичность</a:t>
                      </a:r>
                      <a:r>
                        <a:rPr lang="ru-RU" sz="23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23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i="1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экологичен</a:t>
                      </a:r>
                      <a:r>
                        <a:rPr lang="ru-RU" sz="2300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3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  <a:endParaRPr lang="ru-RU" sz="23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457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3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шум</a:t>
                      </a:r>
                      <a:endParaRPr lang="ru-RU" sz="23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отсутствует</a:t>
                      </a:r>
                      <a:r>
                        <a:rPr lang="ru-RU" sz="2300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3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есть </a:t>
                      </a:r>
                      <a:endParaRPr lang="ru-RU" sz="23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680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3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 заправки/зарядки</a:t>
                      </a:r>
                      <a:r>
                        <a:rPr lang="ru-RU" sz="2300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3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3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5-20 минут</a:t>
                      </a:r>
                      <a:r>
                        <a:rPr lang="ru-RU" sz="2300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300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(в зависимости от мощности)</a:t>
                      </a:r>
                      <a:endParaRPr lang="ru-RU" sz="230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1</a:t>
                      </a:r>
                      <a:r>
                        <a:rPr lang="ru-RU" sz="2300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-12 часов</a:t>
                      </a:r>
                    </a:p>
                    <a:p>
                      <a:pPr algn="ctr"/>
                      <a:r>
                        <a:rPr lang="ru-RU" sz="2300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(в зависимости от мощности)</a:t>
                      </a:r>
                      <a:endParaRPr lang="ru-RU" sz="23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7216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8b770874cd_0_3"/>
          <p:cNvSpPr txBox="1"/>
          <p:nvPr/>
        </p:nvSpPr>
        <p:spPr>
          <a:xfrm>
            <a:off x="336583" y="292222"/>
            <a:ext cx="6519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en-US" sz="2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БИЗНЕС-МОДЕЛЬ </a:t>
            </a:r>
            <a:endParaRPr kumimoji="0" sz="21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180" name="Google Shape;180;g28b770874cd_0_3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181" name="Google Shape;181;g28b770874cd_0_3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2" name="Google Shape;182;g28b770874cd_0_3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3" name="Google Shape;183;g28b770874cd_0_3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4" name="Google Shape;184;g28b770874cd_0_3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5" name="Google Shape;185;g28b770874cd_0_3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E649E93-68B3-2E6F-4B67-2B4B31F459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0041" y="106001"/>
            <a:ext cx="2305265" cy="922106"/>
          </a:xfrm>
          <a:prstGeom prst="rect">
            <a:avLst/>
          </a:prstGeom>
        </p:spPr>
      </p:pic>
      <p:sp>
        <p:nvSpPr>
          <p:cNvPr id="38" name="Google Shape;626;p7">
            <a:extLst>
              <a:ext uri="{FF2B5EF4-FFF2-40B4-BE49-F238E27FC236}">
                <a16:creationId xmlns:a16="http://schemas.microsoft.com/office/drawing/2014/main" id="{7EE14340-342C-1A0C-86C1-B912013ABD84}"/>
              </a:ext>
            </a:extLst>
          </p:cNvPr>
          <p:cNvSpPr/>
          <p:nvPr/>
        </p:nvSpPr>
        <p:spPr>
          <a:xfrm>
            <a:off x="751990" y="3962360"/>
            <a:ext cx="424991" cy="480000"/>
          </a:xfrm>
          <a:custGeom>
            <a:avLst/>
            <a:gdLst/>
            <a:ahLst/>
            <a:cxnLst/>
            <a:rect l="l" t="t" r="r" b="b"/>
            <a:pathLst>
              <a:path w="2868687" h="3240000" extrusionOk="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627;p7">
            <a:extLst>
              <a:ext uri="{FF2B5EF4-FFF2-40B4-BE49-F238E27FC236}">
                <a16:creationId xmlns:a16="http://schemas.microsoft.com/office/drawing/2014/main" id="{366CB1CE-0CE8-3FC3-785B-FC9F7A38C2E0}"/>
              </a:ext>
            </a:extLst>
          </p:cNvPr>
          <p:cNvSpPr/>
          <p:nvPr/>
        </p:nvSpPr>
        <p:spPr>
          <a:xfrm>
            <a:off x="143339" y="1221038"/>
            <a:ext cx="2208245" cy="4512503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3F3F3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628;p7">
            <a:extLst>
              <a:ext uri="{FF2B5EF4-FFF2-40B4-BE49-F238E27FC236}">
                <a16:creationId xmlns:a16="http://schemas.microsoft.com/office/drawing/2014/main" id="{0DB94082-1FE7-3AAE-A95A-D2A2AD4BFF91}"/>
              </a:ext>
            </a:extLst>
          </p:cNvPr>
          <p:cNvSpPr/>
          <p:nvPr/>
        </p:nvSpPr>
        <p:spPr>
          <a:xfrm>
            <a:off x="4860000" y="1221038"/>
            <a:ext cx="2472000" cy="4512503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629;p7">
            <a:extLst>
              <a:ext uri="{FF2B5EF4-FFF2-40B4-BE49-F238E27FC236}">
                <a16:creationId xmlns:a16="http://schemas.microsoft.com/office/drawing/2014/main" id="{C7CD1A3B-1154-CD98-5F29-13C83EEB692A}"/>
              </a:ext>
            </a:extLst>
          </p:cNvPr>
          <p:cNvSpPr/>
          <p:nvPr/>
        </p:nvSpPr>
        <p:spPr>
          <a:xfrm>
            <a:off x="9648394" y="1216448"/>
            <a:ext cx="2400267" cy="4512501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630;p7">
            <a:extLst>
              <a:ext uri="{FF2B5EF4-FFF2-40B4-BE49-F238E27FC236}">
                <a16:creationId xmlns:a16="http://schemas.microsoft.com/office/drawing/2014/main" id="{87DE0A14-ABCC-58D8-7E8E-783EBE1C6F7C}"/>
              </a:ext>
            </a:extLst>
          </p:cNvPr>
          <p:cNvSpPr/>
          <p:nvPr/>
        </p:nvSpPr>
        <p:spPr>
          <a:xfrm>
            <a:off x="2351584" y="3957058"/>
            <a:ext cx="2496277" cy="1776197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3F3F3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631;p7">
            <a:extLst>
              <a:ext uri="{FF2B5EF4-FFF2-40B4-BE49-F238E27FC236}">
                <a16:creationId xmlns:a16="http://schemas.microsoft.com/office/drawing/2014/main" id="{A84724D2-D531-B382-1982-CC63C220C629}"/>
              </a:ext>
            </a:extLst>
          </p:cNvPr>
          <p:cNvSpPr/>
          <p:nvPr/>
        </p:nvSpPr>
        <p:spPr>
          <a:xfrm>
            <a:off x="2351584" y="1221034"/>
            <a:ext cx="2496277" cy="2735737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3F3F3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632;p7">
            <a:extLst>
              <a:ext uri="{FF2B5EF4-FFF2-40B4-BE49-F238E27FC236}">
                <a16:creationId xmlns:a16="http://schemas.microsoft.com/office/drawing/2014/main" id="{A1AC92BE-0DA9-9D09-4F63-F6C6F6BB184D}"/>
              </a:ext>
            </a:extLst>
          </p:cNvPr>
          <p:cNvSpPr/>
          <p:nvPr/>
        </p:nvSpPr>
        <p:spPr>
          <a:xfrm>
            <a:off x="7352810" y="3525569"/>
            <a:ext cx="2298123" cy="2207972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633;p7">
            <a:extLst>
              <a:ext uri="{FF2B5EF4-FFF2-40B4-BE49-F238E27FC236}">
                <a16:creationId xmlns:a16="http://schemas.microsoft.com/office/drawing/2014/main" id="{5A615DDD-F361-B958-6B44-3F9F60F664B7}"/>
              </a:ext>
            </a:extLst>
          </p:cNvPr>
          <p:cNvSpPr/>
          <p:nvPr/>
        </p:nvSpPr>
        <p:spPr>
          <a:xfrm>
            <a:off x="7344139" y="1221037"/>
            <a:ext cx="2298123" cy="2311339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637;p7">
            <a:extLst>
              <a:ext uri="{FF2B5EF4-FFF2-40B4-BE49-F238E27FC236}">
                <a16:creationId xmlns:a16="http://schemas.microsoft.com/office/drawing/2014/main" id="{65CB7508-FAC2-BE96-FAE7-6CD711B9F67C}"/>
              </a:ext>
            </a:extLst>
          </p:cNvPr>
          <p:cNvSpPr txBox="1"/>
          <p:nvPr/>
        </p:nvSpPr>
        <p:spPr>
          <a:xfrm>
            <a:off x="4804776" y="1793815"/>
            <a:ext cx="2618934" cy="2584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ru" sz="1333" b="1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Ценностное </a:t>
            </a:r>
            <a:r>
              <a:rPr lang="ru" sz="1333" b="1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предложение</a:t>
            </a:r>
            <a:r>
              <a:rPr lang="en-US" sz="1333" b="1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lang="ru-RU" sz="1333" b="1" dirty="0" smtClean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endParaRPr lang="en-US" sz="1333" b="1" dirty="0" smtClean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/>
            <a:r>
              <a:rPr lang="ru-RU" sz="1333" b="1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- Передовое инженерное решение в области беспилотной летательной техники</a:t>
            </a:r>
            <a:r>
              <a:rPr lang="en-US" sz="1333" b="1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r>
              <a:rPr lang="ru-RU" sz="1333" b="1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обладающие повышенными эксплуатационными характеристиками</a:t>
            </a:r>
          </a:p>
          <a:p>
            <a:pPr algn="just"/>
            <a:r>
              <a:rPr lang="ru-RU" sz="1333" b="1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- Готовый БПЛА на водородном топливном элементе  </a:t>
            </a:r>
            <a:endParaRPr sz="1333" b="1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638;p7">
            <a:extLst>
              <a:ext uri="{FF2B5EF4-FFF2-40B4-BE49-F238E27FC236}">
                <a16:creationId xmlns:a16="http://schemas.microsoft.com/office/drawing/2014/main" id="{D4B044B9-D75A-912D-1FC8-4DA0712D69C6}"/>
              </a:ext>
            </a:extLst>
          </p:cNvPr>
          <p:cNvSpPr txBox="1"/>
          <p:nvPr/>
        </p:nvSpPr>
        <p:spPr>
          <a:xfrm>
            <a:off x="7332000" y="4026935"/>
            <a:ext cx="2173760" cy="1353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ru" sz="1333" b="1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Каналы </a:t>
            </a:r>
            <a:r>
              <a:rPr lang="ru" sz="1333" b="1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сбыта</a:t>
            </a:r>
            <a:r>
              <a:rPr lang="en-US" sz="1333" b="1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lang="ru-RU" sz="1333" b="1" dirty="0" smtClean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endParaRPr lang="en-US" sz="1333" b="1" dirty="0" smtClean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r>
              <a:rPr lang="en-US" sz="1333" b="1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lang="ru-RU" sz="1333" b="1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Прямое заключение договорных отношений или через дилерские сети </a:t>
            </a:r>
            <a:endParaRPr sz="1333" b="1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639;p7">
            <a:extLst>
              <a:ext uri="{FF2B5EF4-FFF2-40B4-BE49-F238E27FC236}">
                <a16:creationId xmlns:a16="http://schemas.microsoft.com/office/drawing/2014/main" id="{ECC467B8-E8E9-B58A-BC5D-7A949989DDC4}"/>
              </a:ext>
            </a:extLst>
          </p:cNvPr>
          <p:cNvSpPr txBox="1"/>
          <p:nvPr/>
        </p:nvSpPr>
        <p:spPr>
          <a:xfrm>
            <a:off x="7301053" y="1751129"/>
            <a:ext cx="2452595" cy="1353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ru" sz="1333" b="1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Взаимоотношения с </a:t>
            </a:r>
            <a:r>
              <a:rPr lang="ru" sz="1333" b="1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клиентами</a:t>
            </a:r>
            <a:r>
              <a:rPr lang="en-US" sz="1333" b="1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</a:p>
          <a:p>
            <a:r>
              <a:rPr lang="en-US" sz="1333" b="1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lang="ru-RU" sz="1333" b="1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Договорные отношения о поставке БПЛА на ВТЭ/ лицензии на технологию производства.</a:t>
            </a:r>
            <a:endParaRPr sz="1333" b="1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640;p7">
            <a:extLst>
              <a:ext uri="{FF2B5EF4-FFF2-40B4-BE49-F238E27FC236}">
                <a16:creationId xmlns:a16="http://schemas.microsoft.com/office/drawing/2014/main" id="{50D1F48A-9723-1C24-CEE1-97BF525FE1E9}"/>
              </a:ext>
            </a:extLst>
          </p:cNvPr>
          <p:cNvSpPr txBox="1"/>
          <p:nvPr/>
        </p:nvSpPr>
        <p:spPr>
          <a:xfrm>
            <a:off x="9665213" y="1751128"/>
            <a:ext cx="2383448" cy="3404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ru" sz="1333" b="1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Потребительские </a:t>
            </a:r>
            <a:r>
              <a:rPr lang="ru" sz="1333" b="1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сегменты</a:t>
            </a:r>
            <a:r>
              <a:rPr lang="en-US" sz="1333" b="1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lang="ru" sz="1333" b="1" dirty="0" smtClean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indent="-342900">
              <a:buAutoNum type="arabicParenR"/>
            </a:pPr>
            <a:r>
              <a:rPr lang="ru" sz="1333" b="1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Агропромышленный комплекс.</a:t>
            </a:r>
            <a:endParaRPr lang="en-US" sz="1333" b="1" dirty="0" smtClean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indent="-342900">
              <a:buAutoNum type="arabicParenR"/>
            </a:pPr>
            <a:r>
              <a:rPr lang="ru-RU" sz="1333" b="1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Министерство обороны Российской федерации.</a:t>
            </a:r>
          </a:p>
          <a:p>
            <a:pPr marL="342900" indent="-342900">
              <a:buAutoNum type="arabicParenR"/>
            </a:pPr>
            <a:r>
              <a:rPr lang="ru-RU" sz="1333" b="1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Инфраструктурный мониторинг промышленных предприятий.</a:t>
            </a:r>
          </a:p>
          <a:p>
            <a:pPr marL="342900" indent="-342900">
              <a:buAutoNum type="arabicParenR"/>
            </a:pPr>
            <a:r>
              <a:rPr lang="ru-RU" sz="1333" b="1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Исследования арктических регионов/космоса </a:t>
            </a:r>
          </a:p>
          <a:p>
            <a:pPr marL="342900" indent="-342900">
              <a:buAutoNum type="arabicParenR"/>
            </a:pPr>
            <a:r>
              <a:rPr lang="ru-RU" sz="1333" b="1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Логистика </a:t>
            </a:r>
            <a:endParaRPr lang="en-US" sz="1333" b="1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642;p7">
            <a:extLst>
              <a:ext uri="{FF2B5EF4-FFF2-40B4-BE49-F238E27FC236}">
                <a16:creationId xmlns:a16="http://schemas.microsoft.com/office/drawing/2014/main" id="{CBF48DB2-A114-948D-C356-E930C816FC35}"/>
              </a:ext>
            </a:extLst>
          </p:cNvPr>
          <p:cNvSpPr txBox="1"/>
          <p:nvPr/>
        </p:nvSpPr>
        <p:spPr>
          <a:xfrm>
            <a:off x="2378026" y="4535845"/>
            <a:ext cx="2840977" cy="1148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ru" sz="1333" b="1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Ключевые </a:t>
            </a:r>
            <a:r>
              <a:rPr lang="ru" sz="1333" b="1" dirty="0" smtClean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ресурсы</a:t>
            </a:r>
            <a:r>
              <a:rPr lang="en-US" sz="1333" b="1" dirty="0" smtClean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lang="ru" sz="1333" b="1" dirty="0" smtClean="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indent="-285750">
              <a:buFontTx/>
              <a:buChar char="-"/>
            </a:pPr>
            <a:r>
              <a:rPr lang="ru" sz="1333" b="1" dirty="0" smtClean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Расчетный комплекс</a:t>
            </a:r>
            <a:r>
              <a:rPr lang="en-US" sz="1333" b="1" dirty="0" smtClean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 lang="en-US" sz="1333" b="1" dirty="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indent="-285750">
              <a:buFontTx/>
              <a:buChar char="-"/>
            </a:pPr>
            <a:r>
              <a:rPr lang="ru-RU" sz="1333" b="1" dirty="0" smtClean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Сборка</a:t>
            </a:r>
            <a:r>
              <a:rPr lang="en-US" sz="1333" b="1" dirty="0" smtClean="0">
                <a:solidFill>
                  <a:srgbClr val="3F3F3F"/>
                </a:solidFill>
                <a:ea typeface="Arial"/>
                <a:cs typeface="Arial"/>
                <a:sym typeface="Arial"/>
              </a:rPr>
              <a:t>;</a:t>
            </a:r>
            <a:endParaRPr lang="ru-RU" sz="1333" b="1" dirty="0" smtClean="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indent="-285750">
              <a:buFontTx/>
              <a:buChar char="-"/>
            </a:pPr>
            <a:r>
              <a:rPr lang="ru-RU" sz="1333" b="1" dirty="0" smtClean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Испытания</a:t>
            </a:r>
            <a:r>
              <a:rPr lang="ru-RU" sz="1333" b="1" dirty="0">
                <a:solidFill>
                  <a:srgbClr val="3F3F3F"/>
                </a:solidFill>
                <a:ea typeface="Arial"/>
                <a:cs typeface="Arial"/>
                <a:sym typeface="Arial"/>
              </a:rPr>
              <a:t>.</a:t>
            </a:r>
            <a:endParaRPr lang="ru-RU" sz="1333" b="1" dirty="0" smtClean="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indent="-285750">
              <a:buFontTx/>
              <a:buChar char="-"/>
            </a:pPr>
            <a:endParaRPr lang="en-US" sz="1333" b="1" dirty="0" smtClean="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643;p7">
            <a:extLst>
              <a:ext uri="{FF2B5EF4-FFF2-40B4-BE49-F238E27FC236}">
                <a16:creationId xmlns:a16="http://schemas.microsoft.com/office/drawing/2014/main" id="{23FBCC81-A5F3-0534-AA7F-BB1DEA24B116}"/>
              </a:ext>
            </a:extLst>
          </p:cNvPr>
          <p:cNvSpPr txBox="1"/>
          <p:nvPr/>
        </p:nvSpPr>
        <p:spPr>
          <a:xfrm>
            <a:off x="2299256" y="1751129"/>
            <a:ext cx="2867418" cy="1764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ru" sz="1333" b="1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Ключевые виды </a:t>
            </a:r>
            <a:r>
              <a:rPr lang="ru" sz="1333" b="1" dirty="0" smtClean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деятельности</a:t>
            </a:r>
            <a:r>
              <a:rPr lang="en-US" sz="1333" b="1" dirty="0" smtClean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lang="ru-RU" sz="1333" b="1" dirty="0" smtClean="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indent="-285750">
              <a:buFontTx/>
              <a:buChar char="-"/>
            </a:pPr>
            <a:r>
              <a:rPr lang="ru-RU" sz="1333" b="1" dirty="0">
                <a:solidFill>
                  <a:srgbClr val="3F3F3F"/>
                </a:solidFill>
                <a:ea typeface="Arial"/>
                <a:cs typeface="Arial"/>
                <a:sym typeface="Arial"/>
              </a:rPr>
              <a:t>Расчет необходимых параметров</a:t>
            </a:r>
            <a:r>
              <a:rPr lang="en-US" sz="1333" b="1" dirty="0" smtClean="0">
                <a:solidFill>
                  <a:srgbClr val="3F3F3F"/>
                </a:solidFill>
                <a:ea typeface="Arial"/>
                <a:cs typeface="Arial"/>
                <a:sym typeface="Arial"/>
              </a:rPr>
              <a:t>;</a:t>
            </a:r>
            <a:endParaRPr lang="ru-RU" sz="1333" b="1" dirty="0" smtClean="0">
              <a:solidFill>
                <a:srgbClr val="3F3F3F"/>
              </a:solidFill>
              <a:ea typeface="Arial"/>
              <a:cs typeface="Arial"/>
              <a:sym typeface="Arial"/>
            </a:endParaRPr>
          </a:p>
          <a:p>
            <a:pPr marL="285750" indent="-285750">
              <a:buFontTx/>
              <a:buChar char="-"/>
            </a:pPr>
            <a:r>
              <a:rPr lang="ru-RU" sz="1333" b="1" dirty="0">
                <a:solidFill>
                  <a:srgbClr val="3F3F3F"/>
                </a:solidFill>
                <a:ea typeface="Arial"/>
                <a:cs typeface="Arial"/>
                <a:sym typeface="Arial"/>
              </a:rPr>
              <a:t>Подбор комплектующих</a:t>
            </a:r>
            <a:r>
              <a:rPr lang="en-US" sz="1333" b="1" dirty="0" smtClean="0">
                <a:solidFill>
                  <a:srgbClr val="3F3F3F"/>
                </a:solidFill>
                <a:ea typeface="Arial"/>
                <a:cs typeface="Arial"/>
                <a:sym typeface="Arial"/>
              </a:rPr>
              <a:t>;</a:t>
            </a:r>
            <a:endParaRPr lang="ru-RU" sz="1333" b="1" dirty="0" smtClean="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indent="-285750">
              <a:buFontTx/>
              <a:buChar char="-"/>
            </a:pPr>
            <a:r>
              <a:rPr lang="ru-RU" sz="1333" b="1" dirty="0" smtClean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Сборка</a:t>
            </a:r>
            <a:r>
              <a:rPr lang="en-US" sz="1333" b="1" dirty="0" smtClean="0">
                <a:solidFill>
                  <a:srgbClr val="3F3F3F"/>
                </a:solidFill>
                <a:ea typeface="Arial"/>
                <a:cs typeface="Arial"/>
                <a:sym typeface="Arial"/>
              </a:rPr>
              <a:t>;</a:t>
            </a:r>
            <a:endParaRPr lang="ru-RU" sz="1333" b="1" dirty="0" smtClean="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indent="-285750">
              <a:buFontTx/>
              <a:buChar char="-"/>
            </a:pPr>
            <a:r>
              <a:rPr lang="ru-RU" sz="1333" b="1" dirty="0" smtClean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Поставка готового решения.</a:t>
            </a:r>
            <a:endParaRPr sz="1333" b="1" dirty="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644;p7">
            <a:extLst>
              <a:ext uri="{FF2B5EF4-FFF2-40B4-BE49-F238E27FC236}">
                <a16:creationId xmlns:a16="http://schemas.microsoft.com/office/drawing/2014/main" id="{CB598982-6F7D-141B-DF7D-C0381095011C}"/>
              </a:ext>
            </a:extLst>
          </p:cNvPr>
          <p:cNvSpPr txBox="1"/>
          <p:nvPr/>
        </p:nvSpPr>
        <p:spPr>
          <a:xfrm>
            <a:off x="143340" y="1853721"/>
            <a:ext cx="2234686" cy="1979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ru" sz="1333" b="1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Ключевые </a:t>
            </a:r>
            <a:r>
              <a:rPr lang="ru" sz="1333" b="1" dirty="0" smtClean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партнеры</a:t>
            </a:r>
            <a:r>
              <a:rPr lang="en-US" sz="1333" b="1" dirty="0" smtClean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lang="ru-RU" sz="1333" b="1" dirty="0" smtClean="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endParaRPr lang="en-US" sz="1333" b="1" dirty="0" smtClean="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r>
              <a:rPr lang="ru-RU" sz="1333" b="1" dirty="0" smtClean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«</a:t>
            </a:r>
            <a:r>
              <a:rPr lang="en-US" sz="1333" b="1" dirty="0" err="1" smtClean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BMPower</a:t>
            </a:r>
            <a:r>
              <a:rPr lang="ru-RU" sz="1333" b="1" dirty="0" smtClean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»</a:t>
            </a:r>
            <a:r>
              <a:rPr lang="en-US" sz="1333" b="1" dirty="0" smtClean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</a:p>
          <a:p>
            <a:r>
              <a:rPr lang="ru-RU" sz="1333" b="1" dirty="0" smtClean="0">
                <a:solidFill>
                  <a:srgbClr val="3F3F3F"/>
                </a:solidFill>
                <a:ea typeface="Arial"/>
                <a:cs typeface="Arial"/>
                <a:sym typeface="Arial"/>
              </a:rPr>
              <a:t>«</a:t>
            </a:r>
            <a:r>
              <a:rPr lang="ru-RU" sz="1333" b="1" dirty="0" err="1" smtClean="0">
                <a:solidFill>
                  <a:srgbClr val="3F3F3F"/>
                </a:solidFill>
                <a:ea typeface="Arial"/>
                <a:cs typeface="Arial"/>
                <a:sym typeface="Arial"/>
              </a:rPr>
              <a:t>Поликом</a:t>
            </a:r>
            <a:r>
              <a:rPr lang="ru-RU" sz="1333" b="1" dirty="0" smtClean="0">
                <a:solidFill>
                  <a:srgbClr val="3F3F3F"/>
                </a:solidFill>
                <a:ea typeface="Arial"/>
                <a:cs typeface="Arial"/>
                <a:sym typeface="Arial"/>
              </a:rPr>
              <a:t>»</a:t>
            </a:r>
            <a:r>
              <a:rPr lang="en-US" sz="1333" b="1" dirty="0">
                <a:solidFill>
                  <a:srgbClr val="3F3F3F"/>
                </a:solidFill>
                <a:ea typeface="Arial"/>
                <a:cs typeface="Arial"/>
                <a:sym typeface="Arial"/>
              </a:rPr>
              <a:t>;</a:t>
            </a:r>
          </a:p>
          <a:p>
            <a:r>
              <a:rPr lang="ru-RU" sz="1333" b="1" dirty="0" smtClean="0">
                <a:solidFill>
                  <a:srgbClr val="3F3F3F"/>
                </a:solidFill>
                <a:ea typeface="Arial"/>
                <a:cs typeface="Arial"/>
                <a:sym typeface="Arial"/>
              </a:rPr>
              <a:t> НИУ «МЭИ»</a:t>
            </a:r>
            <a:r>
              <a:rPr lang="en-US" sz="1333" b="1" dirty="0">
                <a:solidFill>
                  <a:srgbClr val="3F3F3F"/>
                </a:solidFill>
                <a:ea typeface="Arial"/>
                <a:cs typeface="Arial"/>
                <a:sym typeface="Arial"/>
              </a:rPr>
              <a:t>;</a:t>
            </a:r>
          </a:p>
          <a:p>
            <a:r>
              <a:rPr lang="ru-RU" sz="1333" b="1" dirty="0" smtClean="0">
                <a:solidFill>
                  <a:srgbClr val="3F3F3F"/>
                </a:solidFill>
                <a:ea typeface="Arial"/>
                <a:cs typeface="Arial"/>
                <a:sym typeface="Arial"/>
              </a:rPr>
              <a:t>«</a:t>
            </a:r>
            <a:r>
              <a:rPr lang="ru-RU" sz="1400" dirty="0" err="1" smtClean="0"/>
              <a:t>Гидроджен</a:t>
            </a:r>
            <a:r>
              <a:rPr lang="ru-RU" sz="1400" b="1" dirty="0" err="1" smtClean="0"/>
              <a:t>Энерджи</a:t>
            </a:r>
            <a:r>
              <a:rPr lang="ru-RU" sz="1333" b="1" dirty="0" smtClean="0">
                <a:solidFill>
                  <a:srgbClr val="3F3F3F"/>
                </a:solidFill>
                <a:ea typeface="Arial"/>
                <a:cs typeface="Arial"/>
                <a:sym typeface="Arial"/>
              </a:rPr>
              <a:t>»</a:t>
            </a:r>
            <a:r>
              <a:rPr lang="en-US" sz="1333" b="1" dirty="0">
                <a:solidFill>
                  <a:srgbClr val="3F3F3F"/>
                </a:solidFill>
                <a:ea typeface="Arial"/>
                <a:cs typeface="Arial"/>
                <a:sym typeface="Arial"/>
              </a:rPr>
              <a:t>;</a:t>
            </a:r>
          </a:p>
          <a:p>
            <a:r>
              <a:rPr lang="ru-RU" sz="1333" b="1" dirty="0" smtClean="0">
                <a:solidFill>
                  <a:srgbClr val="3F3F3F"/>
                </a:solidFill>
                <a:ea typeface="Arial"/>
                <a:cs typeface="Arial"/>
                <a:sym typeface="Arial"/>
              </a:rPr>
              <a:t>«Прометей РД»</a:t>
            </a:r>
            <a:r>
              <a:rPr lang="en-US" sz="1333" b="1" dirty="0" smtClean="0">
                <a:solidFill>
                  <a:srgbClr val="3F3F3F"/>
                </a:solidFill>
                <a:ea typeface="Arial"/>
                <a:cs typeface="Arial"/>
                <a:sym typeface="Arial"/>
              </a:rPr>
              <a:t>;</a:t>
            </a:r>
            <a:endParaRPr lang="en-US" sz="1333" b="1" dirty="0">
              <a:solidFill>
                <a:srgbClr val="3F3F3F"/>
              </a:solidFill>
              <a:ea typeface="Arial"/>
              <a:cs typeface="Arial"/>
              <a:sym typeface="Arial"/>
            </a:endParaRPr>
          </a:p>
          <a:p>
            <a:r>
              <a:rPr lang="ru-RU" sz="1333" b="1" dirty="0" smtClean="0">
                <a:solidFill>
                  <a:srgbClr val="3F3F3F"/>
                </a:solidFill>
                <a:ea typeface="Arial"/>
                <a:cs typeface="Arial"/>
                <a:sym typeface="Arial"/>
              </a:rPr>
              <a:t>«</a:t>
            </a:r>
            <a:r>
              <a:rPr lang="en-US" sz="1333" b="1" dirty="0" smtClean="0">
                <a:solidFill>
                  <a:srgbClr val="3F3F3F"/>
                </a:solidFill>
                <a:ea typeface="Arial"/>
                <a:cs typeface="Arial"/>
                <a:sym typeface="Arial"/>
              </a:rPr>
              <a:t>Hefei </a:t>
            </a:r>
            <a:r>
              <a:rPr lang="en-US" sz="1333" b="1" dirty="0" err="1">
                <a:solidFill>
                  <a:srgbClr val="3F3F3F"/>
                </a:solidFill>
                <a:ea typeface="Arial"/>
                <a:cs typeface="Arial"/>
                <a:sym typeface="Arial"/>
              </a:rPr>
              <a:t>Sinopower</a:t>
            </a:r>
            <a:r>
              <a:rPr lang="en-US" sz="1333" b="1" dirty="0">
                <a:solidFill>
                  <a:srgbClr val="3F3F3F"/>
                </a:solidFill>
                <a:ea typeface="Arial"/>
                <a:cs typeface="Arial"/>
                <a:sym typeface="Arial"/>
              </a:rPr>
              <a:t> Technologies </a:t>
            </a:r>
            <a:r>
              <a:rPr lang="en-US" sz="1333" b="1" dirty="0" err="1">
                <a:solidFill>
                  <a:srgbClr val="3F3F3F"/>
                </a:solidFill>
                <a:ea typeface="Arial"/>
                <a:cs typeface="Arial"/>
                <a:sym typeface="Arial"/>
              </a:rPr>
              <a:t>Co.,Ltd</a:t>
            </a:r>
            <a:r>
              <a:rPr lang="en-US" sz="1333" b="1" dirty="0" smtClean="0">
                <a:solidFill>
                  <a:srgbClr val="3F3F3F"/>
                </a:solidFill>
                <a:ea typeface="Arial"/>
                <a:cs typeface="Arial"/>
                <a:sym typeface="Arial"/>
              </a:rPr>
              <a:t>.</a:t>
            </a:r>
            <a:r>
              <a:rPr lang="ru-RU" sz="1333" b="1" dirty="0" smtClean="0">
                <a:solidFill>
                  <a:srgbClr val="3F3F3F"/>
                </a:solidFill>
                <a:ea typeface="Arial"/>
                <a:cs typeface="Arial"/>
                <a:sym typeface="Arial"/>
              </a:rPr>
              <a:t>»</a:t>
            </a:r>
            <a:endParaRPr sz="1333" b="1" dirty="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646;p7">
            <a:extLst>
              <a:ext uri="{FF2B5EF4-FFF2-40B4-BE49-F238E27FC236}">
                <a16:creationId xmlns:a16="http://schemas.microsoft.com/office/drawing/2014/main" id="{B1AF966A-4B8C-E528-B91D-333487C7A168}"/>
              </a:ext>
            </a:extLst>
          </p:cNvPr>
          <p:cNvSpPr/>
          <p:nvPr/>
        </p:nvSpPr>
        <p:spPr>
          <a:xfrm>
            <a:off x="2441832" y="4076540"/>
            <a:ext cx="366216" cy="365820"/>
          </a:xfrm>
          <a:custGeom>
            <a:avLst/>
            <a:gdLst/>
            <a:ahLst/>
            <a:cxnLst/>
            <a:rect l="l" t="t" r="r" b="b"/>
            <a:pathLst>
              <a:path w="3229104" h="3225610" extrusionOk="0">
                <a:moveTo>
                  <a:pt x="2311104" y="907633"/>
                </a:moveTo>
                <a:lnTo>
                  <a:pt x="3229104" y="907633"/>
                </a:lnTo>
                <a:lnTo>
                  <a:pt x="1769979" y="3097491"/>
                </a:lnTo>
                <a:close/>
                <a:moveTo>
                  <a:pt x="823" y="907633"/>
                </a:moveTo>
                <a:lnTo>
                  <a:pt x="918823" y="907633"/>
                </a:lnTo>
                <a:lnTo>
                  <a:pt x="1498048" y="3135591"/>
                </a:lnTo>
                <a:close/>
                <a:moveTo>
                  <a:pt x="1036980" y="907632"/>
                </a:moveTo>
                <a:lnTo>
                  <a:pt x="2192122" y="907632"/>
                </a:lnTo>
                <a:lnTo>
                  <a:pt x="1614551" y="3225610"/>
                </a:lnTo>
                <a:close/>
                <a:moveTo>
                  <a:pt x="2769693" y="0"/>
                </a:moveTo>
                <a:lnTo>
                  <a:pt x="3229104" y="792088"/>
                </a:lnTo>
                <a:lnTo>
                  <a:pt x="2310282" y="792088"/>
                </a:lnTo>
                <a:close/>
                <a:moveTo>
                  <a:pt x="1732713" y="0"/>
                </a:moveTo>
                <a:lnTo>
                  <a:pt x="2651535" y="0"/>
                </a:lnTo>
                <a:lnTo>
                  <a:pt x="2192124" y="792088"/>
                </a:lnTo>
                <a:close/>
                <a:moveTo>
                  <a:pt x="1614553" y="0"/>
                </a:moveTo>
                <a:lnTo>
                  <a:pt x="2073964" y="792088"/>
                </a:lnTo>
                <a:lnTo>
                  <a:pt x="1155142" y="792088"/>
                </a:lnTo>
                <a:close/>
                <a:moveTo>
                  <a:pt x="577571" y="0"/>
                </a:moveTo>
                <a:lnTo>
                  <a:pt x="1496393" y="0"/>
                </a:lnTo>
                <a:lnTo>
                  <a:pt x="1036982" y="792088"/>
                </a:lnTo>
                <a:close/>
                <a:moveTo>
                  <a:pt x="459411" y="0"/>
                </a:moveTo>
                <a:lnTo>
                  <a:pt x="918822" y="792088"/>
                </a:lnTo>
                <a:lnTo>
                  <a:pt x="0" y="792088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647;p7">
            <a:extLst>
              <a:ext uri="{FF2B5EF4-FFF2-40B4-BE49-F238E27FC236}">
                <a16:creationId xmlns:a16="http://schemas.microsoft.com/office/drawing/2014/main" id="{DE51B604-90A7-B227-0C08-5F2E90EB1860}"/>
              </a:ext>
            </a:extLst>
          </p:cNvPr>
          <p:cNvSpPr/>
          <p:nvPr/>
        </p:nvSpPr>
        <p:spPr>
          <a:xfrm>
            <a:off x="7406891" y="3591239"/>
            <a:ext cx="493163" cy="480000"/>
          </a:xfrm>
          <a:custGeom>
            <a:avLst/>
            <a:gdLst/>
            <a:ahLst/>
            <a:cxnLst/>
            <a:rect l="l" t="t" r="r" b="b"/>
            <a:pathLst>
              <a:path w="3306630" h="3218379" extrusionOk="0">
                <a:moveTo>
                  <a:pt x="0" y="2085651"/>
                </a:moveTo>
                <a:cubicBezTo>
                  <a:pt x="253919" y="2342528"/>
                  <a:pt x="881542" y="2297196"/>
                  <a:pt x="1388167" y="2271654"/>
                </a:cubicBezTo>
                <a:lnTo>
                  <a:pt x="1417952" y="2988872"/>
                </a:lnTo>
                <a:lnTo>
                  <a:pt x="717647" y="2950294"/>
                </a:lnTo>
                <a:cubicBezTo>
                  <a:pt x="467617" y="2928101"/>
                  <a:pt x="217417" y="2555860"/>
                  <a:pt x="0" y="2085651"/>
                </a:cubicBezTo>
                <a:close/>
                <a:moveTo>
                  <a:pt x="1969797" y="2019847"/>
                </a:moveTo>
                <a:lnTo>
                  <a:pt x="1969797" y="2274913"/>
                </a:lnTo>
                <a:lnTo>
                  <a:pt x="2657809" y="2274913"/>
                </a:lnTo>
                <a:cubicBezTo>
                  <a:pt x="2787205" y="2599270"/>
                  <a:pt x="2968360" y="2923626"/>
                  <a:pt x="2675062" y="2954686"/>
                </a:cubicBezTo>
                <a:lnTo>
                  <a:pt x="1969797" y="2963313"/>
                </a:lnTo>
                <a:lnTo>
                  <a:pt x="1969797" y="3218379"/>
                </a:lnTo>
                <a:lnTo>
                  <a:pt x="1429598" y="2619113"/>
                </a:lnTo>
                <a:close/>
                <a:moveTo>
                  <a:pt x="2961009" y="1275432"/>
                </a:moveTo>
                <a:lnTo>
                  <a:pt x="3277752" y="1901203"/>
                </a:lnTo>
                <a:cubicBezTo>
                  <a:pt x="3383548" y="2128832"/>
                  <a:pt x="3186278" y="2531632"/>
                  <a:pt x="2887773" y="2955026"/>
                </a:cubicBezTo>
                <a:cubicBezTo>
                  <a:pt x="2983276" y="2606687"/>
                  <a:pt x="2630206" y="2085815"/>
                  <a:pt x="2354773" y="1659836"/>
                </a:cubicBezTo>
                <a:close/>
                <a:moveTo>
                  <a:pt x="1019997" y="990789"/>
                </a:moveTo>
                <a:lnTo>
                  <a:pt x="1268877" y="1758248"/>
                </a:lnTo>
                <a:lnTo>
                  <a:pt x="1047983" y="1630715"/>
                </a:lnTo>
                <a:lnTo>
                  <a:pt x="703977" y="2226552"/>
                </a:lnTo>
                <a:cubicBezTo>
                  <a:pt x="358378" y="2176433"/>
                  <a:pt x="-13100" y="2171140"/>
                  <a:pt x="106650" y="1901606"/>
                </a:cubicBezTo>
                <a:lnTo>
                  <a:pt x="451811" y="1286515"/>
                </a:lnTo>
                <a:lnTo>
                  <a:pt x="230918" y="1158982"/>
                </a:lnTo>
                <a:close/>
                <a:moveTo>
                  <a:pt x="2174825" y="119764"/>
                </a:moveTo>
                <a:cubicBezTo>
                  <a:pt x="2220451" y="119103"/>
                  <a:pt x="2264887" y="143875"/>
                  <a:pt x="2308274" y="203493"/>
                </a:cubicBezTo>
                <a:lnTo>
                  <a:pt x="2668377" y="809957"/>
                </a:lnTo>
                <a:lnTo>
                  <a:pt x="2889271" y="682424"/>
                </a:lnTo>
                <a:lnTo>
                  <a:pt x="2640391" y="1449883"/>
                </a:lnTo>
                <a:lnTo>
                  <a:pt x="1851312" y="1281690"/>
                </a:lnTo>
                <a:lnTo>
                  <a:pt x="2072206" y="1154157"/>
                </a:lnTo>
                <a:lnTo>
                  <a:pt x="1728200" y="558321"/>
                </a:lnTo>
                <a:cubicBezTo>
                  <a:pt x="1890352" y="352642"/>
                  <a:pt x="2037947" y="121750"/>
                  <a:pt x="2174825" y="119764"/>
                </a:cubicBezTo>
                <a:close/>
                <a:moveTo>
                  <a:pt x="1831774" y="30"/>
                </a:moveTo>
                <a:cubicBezTo>
                  <a:pt x="1948530" y="539"/>
                  <a:pt x="2073232" y="7407"/>
                  <a:pt x="2202212" y="19111"/>
                </a:cubicBezTo>
                <a:cubicBezTo>
                  <a:pt x="1852790" y="110572"/>
                  <a:pt x="1578238" y="676776"/>
                  <a:pt x="1347045" y="1128297"/>
                </a:cubicBezTo>
                <a:lnTo>
                  <a:pt x="711024" y="795483"/>
                </a:lnTo>
                <a:lnTo>
                  <a:pt x="1094586" y="208291"/>
                </a:lnTo>
                <a:cubicBezTo>
                  <a:pt x="1202761" y="54213"/>
                  <a:pt x="1481508" y="-1496"/>
                  <a:pt x="1831774" y="3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48;p7">
            <a:extLst>
              <a:ext uri="{FF2B5EF4-FFF2-40B4-BE49-F238E27FC236}">
                <a16:creationId xmlns:a16="http://schemas.microsoft.com/office/drawing/2014/main" id="{71CA067D-54FA-CB14-2ABD-EB5351C90BCB}"/>
              </a:ext>
            </a:extLst>
          </p:cNvPr>
          <p:cNvSpPr/>
          <p:nvPr/>
        </p:nvSpPr>
        <p:spPr>
          <a:xfrm>
            <a:off x="278039" y="1312438"/>
            <a:ext cx="544044" cy="498325"/>
          </a:xfrm>
          <a:custGeom>
            <a:avLst/>
            <a:gdLst/>
            <a:ahLst/>
            <a:cxnLst/>
            <a:rect l="l" t="t" r="r" b="b"/>
            <a:pathLst>
              <a:path w="3210745" h="2940925" extrusionOk="0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49;p7">
            <a:extLst>
              <a:ext uri="{FF2B5EF4-FFF2-40B4-BE49-F238E27FC236}">
                <a16:creationId xmlns:a16="http://schemas.microsoft.com/office/drawing/2014/main" id="{48350A99-3401-824B-2C96-86E4E646F740}"/>
              </a:ext>
            </a:extLst>
          </p:cNvPr>
          <p:cNvSpPr/>
          <p:nvPr/>
        </p:nvSpPr>
        <p:spPr>
          <a:xfrm flipH="1">
            <a:off x="7429842" y="1372074"/>
            <a:ext cx="459495" cy="379055"/>
          </a:xfrm>
          <a:custGeom>
            <a:avLst/>
            <a:gdLst/>
            <a:ahLst/>
            <a:cxnLst/>
            <a:rect l="l" t="t" r="r" b="b"/>
            <a:pathLst>
              <a:path w="3217557" h="2654282" extrusionOk="0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50;p7">
            <a:extLst>
              <a:ext uri="{FF2B5EF4-FFF2-40B4-BE49-F238E27FC236}">
                <a16:creationId xmlns:a16="http://schemas.microsoft.com/office/drawing/2014/main" id="{B7B681B7-B95B-42D9-961F-0D872F144C8E}"/>
              </a:ext>
            </a:extLst>
          </p:cNvPr>
          <p:cNvSpPr/>
          <p:nvPr/>
        </p:nvSpPr>
        <p:spPr>
          <a:xfrm>
            <a:off x="5057509" y="1299455"/>
            <a:ext cx="462427" cy="451675"/>
          </a:xfrm>
          <a:custGeom>
            <a:avLst/>
            <a:gdLst/>
            <a:ahLst/>
            <a:cxnLst/>
            <a:rect l="l" t="t" r="r" b="b"/>
            <a:pathLst>
              <a:path w="3208412" h="3234532" extrusionOk="0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51;p7">
            <a:extLst>
              <a:ext uri="{FF2B5EF4-FFF2-40B4-BE49-F238E27FC236}">
                <a16:creationId xmlns:a16="http://schemas.microsoft.com/office/drawing/2014/main" id="{3F0BC795-A9A7-FDC4-6B12-466487561A5C}"/>
              </a:ext>
            </a:extLst>
          </p:cNvPr>
          <p:cNvSpPr/>
          <p:nvPr/>
        </p:nvSpPr>
        <p:spPr>
          <a:xfrm>
            <a:off x="10032438" y="1299453"/>
            <a:ext cx="148335" cy="451675"/>
          </a:xfrm>
          <a:custGeom>
            <a:avLst/>
            <a:gdLst/>
            <a:ahLst/>
            <a:cxnLst/>
            <a:rect l="l" t="t" r="r" b="b"/>
            <a:pathLst>
              <a:path w="1489775" h="3923699" extrusionOk="0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652;p7">
            <a:extLst>
              <a:ext uri="{FF2B5EF4-FFF2-40B4-BE49-F238E27FC236}">
                <a16:creationId xmlns:a16="http://schemas.microsoft.com/office/drawing/2014/main" id="{6D095D79-44DF-13E4-C8D4-5DD3D544B004}"/>
              </a:ext>
            </a:extLst>
          </p:cNvPr>
          <p:cNvSpPr/>
          <p:nvPr/>
        </p:nvSpPr>
        <p:spPr>
          <a:xfrm rot="10800000">
            <a:off x="10224456" y="1299453"/>
            <a:ext cx="192024" cy="451675"/>
          </a:xfrm>
          <a:custGeom>
            <a:avLst/>
            <a:gdLst/>
            <a:ahLst/>
            <a:cxnLst/>
            <a:rect l="l" t="t" r="r" b="b"/>
            <a:pathLst>
              <a:path w="1856332" h="3959924" extrusionOk="0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654;p7">
            <a:extLst>
              <a:ext uri="{FF2B5EF4-FFF2-40B4-BE49-F238E27FC236}">
                <a16:creationId xmlns:a16="http://schemas.microsoft.com/office/drawing/2014/main" id="{684099AB-0F87-8800-EA7C-99F67B22828D}"/>
              </a:ext>
            </a:extLst>
          </p:cNvPr>
          <p:cNvSpPr/>
          <p:nvPr/>
        </p:nvSpPr>
        <p:spPr>
          <a:xfrm>
            <a:off x="2396902" y="1312438"/>
            <a:ext cx="446524" cy="450253"/>
          </a:xfrm>
          <a:custGeom>
            <a:avLst/>
            <a:gdLst/>
            <a:ahLst/>
            <a:cxnLst/>
            <a:rect l="l" t="t" r="r" b="b"/>
            <a:pathLst>
              <a:path w="1652142" h="1665940" extrusionOk="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5" name="Google Shape;206;p3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66" name="Google Shape;207;p3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7" name="Google Shape;208;p3"/>
            <p:cNvSpPr txBox="1"/>
            <p:nvPr/>
          </p:nvSpPr>
          <p:spPr>
            <a:xfrm>
              <a:off x="45846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tabLst/>
                <a:defRPr/>
              </a:pPr>
              <a:r>
                <a:rPr lang="ru-RU" sz="1200" noProof="0" dirty="0">
                  <a:solidFill>
                    <a:srgbClr val="FFFFFF"/>
                  </a:solidFill>
                  <a:latin typeface="Arial"/>
                  <a:cs typeface="Arial"/>
                  <a:sym typeface="Arial"/>
                </a:rPr>
                <a:t>6</a:t>
              </a: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8b770874cd_0_3"/>
          <p:cNvSpPr txBox="1"/>
          <p:nvPr/>
        </p:nvSpPr>
        <p:spPr>
          <a:xfrm>
            <a:off x="336583" y="292222"/>
            <a:ext cx="6519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en-US" sz="2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БИЗНЕС-МОДЕЛЬ </a:t>
            </a:r>
            <a:endParaRPr kumimoji="0" sz="21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180" name="Google Shape;180;g28b770874cd_0_3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181" name="Google Shape;181;g28b770874cd_0_3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2" name="Google Shape;182;g28b770874cd_0_3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3" name="Google Shape;183;g28b770874cd_0_3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4" name="Google Shape;184;g28b770874cd_0_3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5" name="Google Shape;185;g28b770874cd_0_3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E649E93-68B3-2E6F-4B67-2B4B31F459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0041" y="106001"/>
            <a:ext cx="2305265" cy="922106"/>
          </a:xfrm>
          <a:prstGeom prst="rect">
            <a:avLst/>
          </a:prstGeom>
        </p:spPr>
      </p:pic>
      <p:sp>
        <p:nvSpPr>
          <p:cNvPr id="38" name="Google Shape;626;p7">
            <a:extLst>
              <a:ext uri="{FF2B5EF4-FFF2-40B4-BE49-F238E27FC236}">
                <a16:creationId xmlns:a16="http://schemas.microsoft.com/office/drawing/2014/main" id="{7EE14340-342C-1A0C-86C1-B912013ABD84}"/>
              </a:ext>
            </a:extLst>
          </p:cNvPr>
          <p:cNvSpPr/>
          <p:nvPr/>
        </p:nvSpPr>
        <p:spPr>
          <a:xfrm>
            <a:off x="751990" y="3962360"/>
            <a:ext cx="424991" cy="480000"/>
          </a:xfrm>
          <a:custGeom>
            <a:avLst/>
            <a:gdLst/>
            <a:ahLst/>
            <a:cxnLst/>
            <a:rect l="l" t="t" r="r" b="b"/>
            <a:pathLst>
              <a:path w="2868687" h="3240000" extrusionOk="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20416" y="917027"/>
            <a:ext cx="99918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Затраты на создания технологии производства БПЛА на водородном топливном элементе </a:t>
            </a:r>
            <a:endParaRPr lang="ru-RU" dirty="0"/>
          </a:p>
        </p:txBody>
      </p:sp>
      <p:graphicFrame>
        <p:nvGraphicFramePr>
          <p:cNvPr id="64" name="Таблица 63">
            <a:extLst>
              <a:ext uri="{FF2B5EF4-FFF2-40B4-BE49-F238E27FC236}">
                <a16:creationId xmlns:a16="http://schemas.microsoft.com/office/drawing/2014/main" id="{C6F09DCC-5E70-4396-A34F-AF97F824AA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7031907"/>
              </p:ext>
            </p:extLst>
          </p:nvPr>
        </p:nvGraphicFramePr>
        <p:xfrm>
          <a:off x="751989" y="1286359"/>
          <a:ext cx="10776621" cy="12695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0733">
                  <a:extLst>
                    <a:ext uri="{9D8B030D-6E8A-4147-A177-3AD203B41FA5}">
                      <a16:colId xmlns:a16="http://schemas.microsoft.com/office/drawing/2014/main" val="2324336233"/>
                    </a:ext>
                  </a:extLst>
                </a:gridCol>
                <a:gridCol w="6146782">
                  <a:extLst>
                    <a:ext uri="{9D8B030D-6E8A-4147-A177-3AD203B41FA5}">
                      <a16:colId xmlns:a16="http://schemas.microsoft.com/office/drawing/2014/main" val="937579831"/>
                    </a:ext>
                  </a:extLst>
                </a:gridCol>
                <a:gridCol w="1536971">
                  <a:extLst>
                    <a:ext uri="{9D8B030D-6E8A-4147-A177-3AD203B41FA5}">
                      <a16:colId xmlns:a16="http://schemas.microsoft.com/office/drawing/2014/main" val="157234843"/>
                    </a:ext>
                  </a:extLst>
                </a:gridCol>
                <a:gridCol w="1069196">
                  <a:extLst>
                    <a:ext uri="{9D8B030D-6E8A-4147-A177-3AD203B41FA5}">
                      <a16:colId xmlns:a16="http://schemas.microsoft.com/office/drawing/2014/main" val="3211764987"/>
                    </a:ext>
                  </a:extLst>
                </a:gridCol>
                <a:gridCol w="1402939">
                  <a:extLst>
                    <a:ext uri="{9D8B030D-6E8A-4147-A177-3AD203B41FA5}">
                      <a16:colId xmlns:a16="http://schemas.microsoft.com/office/drawing/2014/main" val="138132353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 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Цена, руб.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Кол-во, ед.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 руб.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92034210"/>
                  </a:ext>
                </a:extLst>
              </a:tr>
              <a:tr h="17755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Электронная нагрузка для испытательного стенда до 5 кВт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500000,00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500 000,00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7821439"/>
                  </a:ext>
                </a:extLst>
              </a:tr>
              <a:tr h="177553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ЭХГ с БТЭ 1-2 кВт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1000000,00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2 000 000,00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46590796"/>
                  </a:ext>
                </a:extLst>
              </a:tr>
              <a:tr h="177553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БПЛА грузоподъёмностью 10-15 кг (без АКБ)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950000,00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1 900 000,00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88503196"/>
                  </a:ext>
                </a:extLst>
              </a:tr>
              <a:tr h="35510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Термопресс с площадью не менее 150*300 мм, с нагревом плиты до 300 С.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700000,00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700 000,00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7215773"/>
                  </a:ext>
                </a:extLst>
              </a:tr>
              <a:tr h="177553">
                <a:tc gridSpan="4"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 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5 100 000,00</a:t>
                      </a:r>
                      <a:endParaRPr lang="ru-RU" sz="12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06468757"/>
                  </a:ext>
                </a:extLst>
              </a:tr>
            </a:tbl>
          </a:graphicData>
        </a:graphic>
      </p:graphicFrame>
      <p:graphicFrame>
        <p:nvGraphicFramePr>
          <p:cNvPr id="65" name="Таблица 64">
            <a:extLst>
              <a:ext uri="{FF2B5EF4-FFF2-40B4-BE49-F238E27FC236}">
                <a16:creationId xmlns:a16="http://schemas.microsoft.com/office/drawing/2014/main" id="{1F8B8709-456A-48B4-BFA0-BE94A3F97A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398310"/>
              </p:ext>
            </p:extLst>
          </p:nvPr>
        </p:nvGraphicFramePr>
        <p:xfrm>
          <a:off x="751990" y="2717945"/>
          <a:ext cx="10776621" cy="40061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0733">
                  <a:extLst>
                    <a:ext uri="{9D8B030D-6E8A-4147-A177-3AD203B41FA5}">
                      <a16:colId xmlns:a16="http://schemas.microsoft.com/office/drawing/2014/main" val="3081980895"/>
                    </a:ext>
                  </a:extLst>
                </a:gridCol>
                <a:gridCol w="6247022">
                  <a:extLst>
                    <a:ext uri="{9D8B030D-6E8A-4147-A177-3AD203B41FA5}">
                      <a16:colId xmlns:a16="http://schemas.microsoft.com/office/drawing/2014/main" val="2925274651"/>
                    </a:ext>
                  </a:extLst>
                </a:gridCol>
                <a:gridCol w="1447871">
                  <a:extLst>
                    <a:ext uri="{9D8B030D-6E8A-4147-A177-3AD203B41FA5}">
                      <a16:colId xmlns:a16="http://schemas.microsoft.com/office/drawing/2014/main" val="4025250347"/>
                    </a:ext>
                  </a:extLst>
                </a:gridCol>
                <a:gridCol w="1058059">
                  <a:extLst>
                    <a:ext uri="{9D8B030D-6E8A-4147-A177-3AD203B41FA5}">
                      <a16:colId xmlns:a16="http://schemas.microsoft.com/office/drawing/2014/main" val="1263225910"/>
                    </a:ext>
                  </a:extLst>
                </a:gridCol>
                <a:gridCol w="1402936">
                  <a:extLst>
                    <a:ext uri="{9D8B030D-6E8A-4147-A177-3AD203B41FA5}">
                      <a16:colId xmlns:a16="http://schemas.microsoft.com/office/drawing/2014/main" val="922531057"/>
                    </a:ext>
                  </a:extLst>
                </a:gridCol>
              </a:tblGrid>
              <a:tr h="122639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 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Цена, руб.</a:t>
                      </a:r>
                      <a:endParaRPr lang="ru-RU"/>
                    </a:p>
                  </a:txBody>
                  <a:tcPr marL="66583" marR="66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Кол-во, ед.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 руб.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7582298"/>
                  </a:ext>
                </a:extLst>
              </a:tr>
              <a:tr h="6646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Комплектующие для ЭХГ (вентилятор охлаждения, датчик температуры батареи, датчик давления водорода, электромагнитный клапан впуска водорода, электромагнитный клапан выпуска водорода, контроллер, DC/DC преобразователь)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300000,00</a:t>
                      </a:r>
                      <a:endParaRPr lang="ru-RU" dirty="0"/>
                    </a:p>
                  </a:txBody>
                  <a:tcPr marL="66583" marR="66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600 000,00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9015104"/>
                  </a:ext>
                </a:extLst>
              </a:tr>
              <a:tr h="187618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Баллоны для водорода (3л, 300 бар)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50000,00</a:t>
                      </a:r>
                      <a:endParaRPr lang="ru-RU"/>
                    </a:p>
                  </a:txBody>
                  <a:tcPr marL="66583" marR="66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200 000,00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306938"/>
                  </a:ext>
                </a:extLst>
              </a:tr>
              <a:tr h="187618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Аккумуляторная батарея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30000,00</a:t>
                      </a:r>
                      <a:endParaRPr lang="ru-RU"/>
                    </a:p>
                  </a:txBody>
                  <a:tcPr marL="66583" marR="66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60 000,00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4634004"/>
                  </a:ext>
                </a:extLst>
              </a:tr>
              <a:tr h="18761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Комплектующие для стенда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200000,00</a:t>
                      </a:r>
                      <a:endParaRPr lang="ru-RU"/>
                    </a:p>
                  </a:txBody>
                  <a:tcPr marL="66583" marR="66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200 000,00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9268974"/>
                  </a:ext>
                </a:extLst>
              </a:tr>
              <a:tr h="187618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Биполярная пластина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10000,00</a:t>
                      </a:r>
                      <a:endParaRPr lang="ru-RU"/>
                    </a:p>
                  </a:txBody>
                  <a:tcPr marL="66583" marR="66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1 200 000,00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2599896"/>
                  </a:ext>
                </a:extLst>
              </a:tr>
              <a:tr h="37523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Материалы для концевых, токосъёмных, изоляционных пластин, герметизирующих прокладок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200000,00</a:t>
                      </a:r>
                      <a:endParaRPr lang="ru-RU"/>
                    </a:p>
                  </a:txBody>
                  <a:tcPr marL="66583" marR="66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400 000,00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2131094"/>
                  </a:ext>
                </a:extLst>
              </a:tr>
              <a:tr h="34435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Протонообменная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мембрана Gore-M788.12um (40x20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cm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10000,00</a:t>
                      </a:r>
                      <a:endParaRPr lang="ru-RU"/>
                    </a:p>
                  </a:txBody>
                  <a:tcPr marL="66583" marR="66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200 000,00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9976975"/>
                  </a:ext>
                </a:extLst>
              </a:tr>
              <a:tr h="37523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Углеродная бумага (ГДС) с МПС JNT20-A6L 250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microns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(30x22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cm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10000,00</a:t>
                      </a:r>
                      <a:endParaRPr lang="ru-RU"/>
                    </a:p>
                  </a:txBody>
                  <a:tcPr marL="66583" marR="66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200 000,00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1909911"/>
                  </a:ext>
                </a:extLst>
              </a:tr>
              <a:tr h="18761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Электрокатализатор РМ-60, г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7000,00</a:t>
                      </a:r>
                      <a:endParaRPr lang="ru-RU"/>
                    </a:p>
                  </a:txBody>
                  <a:tcPr marL="66583" marR="66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700 000,00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2137173"/>
                  </a:ext>
                </a:extLst>
              </a:tr>
              <a:tr h="18761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Иономер Nafion 20% D2020 100ml/bottle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80000,00</a:t>
                      </a:r>
                      <a:endParaRPr lang="ru-RU" dirty="0"/>
                    </a:p>
                  </a:txBody>
                  <a:tcPr marL="66583" marR="66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160 000,00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8011212"/>
                  </a:ext>
                </a:extLst>
              </a:tr>
              <a:tr h="18761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6583" marR="66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just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66583" marR="66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just"/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3 920 000,00</a:t>
                      </a:r>
                    </a:p>
                  </a:txBody>
                  <a:tcPr marL="66583" marR="66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1370143"/>
                  </a:ext>
                </a:extLst>
              </a:tr>
              <a:tr h="18761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6583" marR="66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just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Заработная плата </a:t>
                      </a:r>
                    </a:p>
                  </a:txBody>
                  <a:tcPr marL="66583" marR="66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14 500 000,00</a:t>
                      </a:r>
                    </a:p>
                  </a:txBody>
                  <a:tcPr marL="66583" marR="66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7349362"/>
                  </a:ext>
                </a:extLst>
              </a:tr>
              <a:tr h="18761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6583" marR="66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just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Затраты на изготовление деталей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1800 000,00</a:t>
                      </a:r>
                    </a:p>
                  </a:txBody>
                  <a:tcPr marL="66583" marR="66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933660"/>
                  </a:ext>
                </a:extLst>
              </a:tr>
              <a:tr h="18761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6583" marR="66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just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Командировочные расходы</a:t>
                      </a:r>
                    </a:p>
                  </a:txBody>
                  <a:tcPr marL="66583" marR="66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650 000,00</a:t>
                      </a:r>
                    </a:p>
                  </a:txBody>
                  <a:tcPr marL="66583" marR="66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9627268"/>
                  </a:ext>
                </a:extLst>
              </a:tr>
              <a:tr h="187618">
                <a:tc gridSpan="4"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 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25 970 000,00</a:t>
                      </a:r>
                      <a:endParaRPr lang="ru-RU" sz="12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83" marR="66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6029214"/>
                  </a:ext>
                </a:extLst>
              </a:tr>
            </a:tbl>
          </a:graphicData>
        </a:graphic>
      </p:graphicFrame>
      <p:grpSp>
        <p:nvGrpSpPr>
          <p:cNvPr id="66" name="Google Shape;206;p3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67" name="Google Shape;207;p3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8" name="Google Shape;208;p3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tabLst/>
                <a:defRPr/>
              </a:pPr>
              <a:r>
                <a:rPr lang="ru-RU" sz="1200" dirty="0">
                  <a:solidFill>
                    <a:srgbClr val="FFFFFF"/>
                  </a:solidFill>
                  <a:latin typeface="Arial"/>
                  <a:cs typeface="Arial"/>
                  <a:sym typeface="Arial"/>
                </a:rPr>
                <a:t>7</a:t>
              </a: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329855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" name="Google Shape;206;p3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207" name="Google Shape;207;p3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8" name="Google Shape;208;p3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tabLst/>
                <a:defRPr/>
              </a:pPr>
              <a:r>
                <a:rPr lang="ru-RU" sz="1200" noProof="0" dirty="0">
                  <a:solidFill>
                    <a:srgbClr val="FFFFFF"/>
                  </a:solidFill>
                  <a:latin typeface="Arial"/>
                  <a:cs typeface="Arial"/>
                  <a:sym typeface="Arial"/>
                </a:rPr>
                <a:t>8</a:t>
              </a: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9" name="Google Shape;209;p3"/>
          <p:cNvSpPr txBox="1"/>
          <p:nvPr/>
        </p:nvSpPr>
        <p:spPr>
          <a:xfrm>
            <a:off x="418025" y="159017"/>
            <a:ext cx="6519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lvl="0" hangingPunct="1">
              <a:buClr>
                <a:srgbClr val="000000"/>
              </a:buClr>
              <a:buSzPts val="1600"/>
              <a:defRPr/>
            </a:pPr>
            <a:r>
              <a:rPr lang="en-US" sz="2100" b="1" dirty="0">
                <a:cs typeface="Arial"/>
                <a:sym typeface="Arial"/>
              </a:rPr>
              <a:t>БИЗНЕС-МОДЕЛЬ</a:t>
            </a:r>
            <a:endParaRPr kumimoji="0" sz="21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210" name="Google Shape;210;p3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11" name="Google Shape;211;p3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2" name="Google Shape;212;p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3" name="Google Shape;213;p3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4" name="Google Shape;214;p3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5" name="Google Shape;215;p3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F4C5395-53AE-9B73-0AF0-A974A5A1B4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0041" y="106001"/>
            <a:ext cx="2305265" cy="922106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1857415"/>
              </p:ext>
            </p:extLst>
          </p:nvPr>
        </p:nvGraphicFramePr>
        <p:xfrm>
          <a:off x="673166" y="1679575"/>
          <a:ext cx="10985434" cy="401350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457615">
                  <a:extLst>
                    <a:ext uri="{9D8B030D-6E8A-4147-A177-3AD203B41FA5}">
                      <a16:colId xmlns:a16="http://schemas.microsoft.com/office/drawing/2014/main" val="4218289931"/>
                    </a:ext>
                  </a:extLst>
                </a:gridCol>
                <a:gridCol w="1402395">
                  <a:extLst>
                    <a:ext uri="{9D8B030D-6E8A-4147-A177-3AD203B41FA5}">
                      <a16:colId xmlns:a16="http://schemas.microsoft.com/office/drawing/2014/main" val="2212765540"/>
                    </a:ext>
                  </a:extLst>
                </a:gridCol>
                <a:gridCol w="2938354">
                  <a:extLst>
                    <a:ext uri="{9D8B030D-6E8A-4147-A177-3AD203B41FA5}">
                      <a16:colId xmlns:a16="http://schemas.microsoft.com/office/drawing/2014/main" val="2633431507"/>
                    </a:ext>
                  </a:extLst>
                </a:gridCol>
                <a:gridCol w="2187070">
                  <a:extLst>
                    <a:ext uri="{9D8B030D-6E8A-4147-A177-3AD203B41FA5}">
                      <a16:colId xmlns:a16="http://schemas.microsoft.com/office/drawing/2014/main" val="639632020"/>
                    </a:ext>
                  </a:extLst>
                </a:gridCol>
              </a:tblGrid>
              <a:tr h="213031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Себестоимость БТЭ 1,5 кВт по материалам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7143573"/>
                  </a:ext>
                </a:extLst>
              </a:tr>
              <a:tr h="21303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Мощность чистая БТЭ, Вт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61801570"/>
                  </a:ext>
                </a:extLst>
              </a:tr>
              <a:tr h="21303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Мощность ном </a:t>
                      </a:r>
                      <a:r>
                        <a:rPr lang="ru-RU" sz="16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инальная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БТЭ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Вт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1728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43451830"/>
                  </a:ext>
                </a:extLst>
              </a:tr>
              <a:tr h="21303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Ток 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номинальная, 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51998544"/>
                  </a:ext>
                </a:extLst>
              </a:tr>
              <a:tr h="198119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Ток, 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73353270"/>
                  </a:ext>
                </a:extLst>
              </a:tr>
              <a:tr h="21303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Напряжение, В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46530869"/>
                  </a:ext>
                </a:extLst>
              </a:tr>
              <a:tr h="21303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Цена 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единицу, 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на 1 БТЭ, руб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34801154"/>
                  </a:ext>
                </a:extLst>
              </a:tr>
              <a:tr h="21303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Электрокатализатор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г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86,4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561600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14243844"/>
                  </a:ext>
                </a:extLst>
              </a:tr>
              <a:tr h="21303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Мембрана, см2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5760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115200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5804642"/>
                  </a:ext>
                </a:extLst>
              </a:tr>
              <a:tr h="21303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ГДС, см2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6912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110592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50320333"/>
                  </a:ext>
                </a:extLst>
              </a:tr>
              <a:tr h="21303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Пленка ПЭТ (рамка МЭБ), см2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8553,6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855,36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96671301"/>
                  </a:ext>
                </a:extLst>
              </a:tr>
              <a:tr h="21303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Прокладка МЭБ, см2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8553,6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8553,6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71161822"/>
                  </a:ext>
                </a:extLst>
              </a:tr>
              <a:tr h="21303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БП, шт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98800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02382195"/>
                  </a:ext>
                </a:extLst>
              </a:tr>
              <a:tr h="21303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Концевая пластина (Алюминий 10 мм), см2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332,64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2993,76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45980689"/>
                  </a:ext>
                </a:extLst>
              </a:tr>
              <a:tr h="21303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Токосьемная (Медь 1 мм), см2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261,36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784,08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06136128"/>
                  </a:ext>
                </a:extLst>
              </a:tr>
              <a:tr h="21303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Итого по материалам, </a:t>
                      </a:r>
                      <a:r>
                        <a:rPr lang="ru-RU" sz="1100" u="none" strike="noStrike" dirty="0" smtClean="0">
                          <a:effectLst/>
                        </a:rPr>
                        <a:t>руб.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</a:rPr>
                        <a:t>899378,8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04628921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294463" y="1028107"/>
            <a:ext cx="10035119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3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характеристики и себестоимость батареи топливных элементов </a:t>
            </a:r>
            <a:endParaRPr lang="ru-RU" sz="23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2300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" name="Google Shape;206;p3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207" name="Google Shape;207;p3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8" name="Google Shape;208;p3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tabLst/>
                <a:defRPr/>
              </a:pPr>
              <a:r>
                <a:rPr lang="ru-RU" sz="1200" noProof="0" dirty="0">
                  <a:solidFill>
                    <a:srgbClr val="FFFFFF"/>
                  </a:solidFill>
                  <a:latin typeface="Arial"/>
                  <a:cs typeface="Arial"/>
                  <a:sym typeface="Arial"/>
                </a:rPr>
                <a:t>9</a:t>
              </a: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9" name="Google Shape;209;p3"/>
          <p:cNvSpPr txBox="1"/>
          <p:nvPr/>
        </p:nvSpPr>
        <p:spPr>
          <a:xfrm>
            <a:off x="268555" y="201551"/>
            <a:ext cx="6519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r>
              <a:rPr kumimoji="0" lang="en-US" sz="2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КОМАНДА ПРОЕКТА</a:t>
            </a:r>
            <a:endParaRPr kumimoji="0" sz="21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210" name="Google Shape;210;p3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11" name="Google Shape;211;p3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2" name="Google Shape;212;p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3" name="Google Shape;213;p3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4" name="Google Shape;214;p3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5" name="Google Shape;215;p3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16" name="Google Shape;216;p3"/>
          <p:cNvSpPr txBox="1"/>
          <p:nvPr/>
        </p:nvSpPr>
        <p:spPr>
          <a:xfrm>
            <a:off x="400049" y="1103557"/>
            <a:ext cx="11505600" cy="4261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3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Галимянов</a:t>
            </a:r>
            <a:r>
              <a:rPr kumimoji="0" lang="ru-RU" sz="2300" b="0" i="1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kumimoji="0" lang="ru-RU" sz="2300" b="0" i="1" u="none" strike="noStrike" kern="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Ильнур</a:t>
            </a:r>
            <a:r>
              <a:rPr kumimoji="0" lang="ru-RU" sz="2300" b="0" i="1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kumimoji="0" lang="ru-RU" sz="2300" b="0" i="1" u="none" strike="noStrike" kern="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Динаесович</a:t>
            </a:r>
            <a:r>
              <a:rPr kumimoji="0" lang="en-US" sz="2300" b="0" i="1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ru-RU" sz="2300" i="1" noProof="0" dirty="0" smtClean="0">
                <a:latin typeface="Times New Roman"/>
                <a:ea typeface="Times New Roman"/>
                <a:cs typeface="Times New Roman"/>
                <a:sym typeface="Times New Roman"/>
              </a:rPr>
              <a:t>Руководитель проекта </a:t>
            </a:r>
            <a:r>
              <a:rPr kumimoji="0" lang="ru-RU" sz="2300" b="0" i="1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lang="en-US" sz="2300" i="1" noProof="0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300" b="0" i="1" u="none" strike="noStrike" kern="0" cap="none" spc="0" normalizeH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300" b="0" i="1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Технические исполнители</a:t>
            </a:r>
            <a:r>
              <a:rPr kumimoji="0" lang="en-US" sz="2300" b="0" i="1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lang="en-US" sz="2300" i="1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2300" b="0" i="1" u="none" strike="noStrike" kern="0" cap="none" spc="0" normalizeH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ru-RU" sz="2300" i="1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Фазуллин</a:t>
            </a:r>
            <a:r>
              <a:rPr lang="ru-RU" sz="2300" i="1" dirty="0" smtClean="0">
                <a:latin typeface="Times New Roman"/>
                <a:ea typeface="Times New Roman"/>
                <a:cs typeface="Times New Roman"/>
                <a:sym typeface="Times New Roman"/>
              </a:rPr>
              <a:t> Динар </a:t>
            </a:r>
            <a:r>
              <a:rPr lang="ru-RU" sz="2300" i="1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Дильшатович</a:t>
            </a:r>
            <a:endParaRPr lang="ru-RU" sz="2300" i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lang="en-US" sz="2300" i="1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lang="ru-RU" sz="2300" i="1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algn="just" hangingPunct="1">
              <a:lnSpc>
                <a:spcPct val="115000"/>
              </a:lnSpc>
              <a:spcAft>
                <a:spcPts val="800"/>
              </a:spcAft>
              <a:buClr>
                <a:srgbClr val="000000"/>
              </a:buClr>
              <a:defRPr/>
            </a:pPr>
            <a:r>
              <a:rPr lang="ru-RU" sz="2300" i="1" noProof="0" dirty="0" smtClean="0">
                <a:latin typeface="Times New Roman"/>
                <a:ea typeface="Times New Roman"/>
                <a:cs typeface="Times New Roman"/>
                <a:sym typeface="Times New Roman"/>
              </a:rPr>
              <a:t>Поляков Павел Александрович</a:t>
            </a:r>
            <a:endParaRPr kumimoji="0" sz="23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F4C5395-53AE-9B73-0AF0-A974A5A1B4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0041" y="106001"/>
            <a:ext cx="2305265" cy="92210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295" y="2337239"/>
            <a:ext cx="1530461" cy="173876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295" y="518381"/>
            <a:ext cx="1530461" cy="160399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295" y="4407678"/>
            <a:ext cx="1530461" cy="1626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0601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" name="Google Shape;206;p3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207" name="Google Shape;207;p3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8" name="Google Shape;208;p3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tabLst/>
                <a:defRPr/>
              </a:pPr>
              <a:r>
                <a:rPr lang="en-US" sz="1200" dirty="0" smtClean="0">
                  <a:solidFill>
                    <a:srgbClr val="FFFFFF"/>
                  </a:solidFill>
                  <a:latin typeface="Arial"/>
                  <a:cs typeface="Arial"/>
                  <a:sym typeface="Arial"/>
                </a:rPr>
                <a:t>1</a:t>
              </a:r>
              <a:r>
                <a:rPr lang="ru-RU" sz="1200" dirty="0">
                  <a:solidFill>
                    <a:srgbClr val="FFFFFF"/>
                  </a:solidFill>
                  <a:latin typeface="Arial"/>
                  <a:cs typeface="Arial"/>
                  <a:sym typeface="Arial"/>
                </a:rPr>
                <a:t>0</a:t>
              </a: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9" name="Google Shape;209;p3"/>
          <p:cNvSpPr txBox="1"/>
          <p:nvPr/>
        </p:nvSpPr>
        <p:spPr>
          <a:xfrm>
            <a:off x="268555" y="201551"/>
            <a:ext cx="6519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r>
              <a:rPr kumimoji="0" lang="en-US" sz="2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КОМАНДА ПРОЕКТА</a:t>
            </a:r>
            <a:endParaRPr kumimoji="0" sz="21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210" name="Google Shape;210;p3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11" name="Google Shape;211;p3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2" name="Google Shape;212;p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3" name="Google Shape;213;p3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4" name="Google Shape;214;p3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5" name="Google Shape;215;p3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16" name="Google Shape;216;p3"/>
          <p:cNvSpPr txBox="1"/>
          <p:nvPr/>
        </p:nvSpPr>
        <p:spPr>
          <a:xfrm>
            <a:off x="268555" y="1103557"/>
            <a:ext cx="11505600" cy="5280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2300" b="0" i="1" u="none" strike="noStrike" kern="0" cap="none" spc="0" normalizeH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300" b="0" i="1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Павленко Алексей Петрович</a:t>
            </a:r>
            <a:endParaRPr kumimoji="0" lang="en-US" sz="2300" b="0" i="1" u="none" strike="noStrike" kern="0" cap="none" spc="0" normalizeH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2300" b="0" i="1" u="none" strike="noStrike" kern="0" cap="none" spc="0" normalizeH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lang="ru-RU" sz="2300" i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2300" b="0" i="1" u="none" strike="noStrike" kern="0" cap="none" spc="0" normalizeH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2300" b="0" i="1" u="none" strike="noStrike" kern="0" cap="none" spc="0" normalizeH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algn="just" hangingPunct="1">
              <a:lnSpc>
                <a:spcPct val="115000"/>
              </a:lnSpc>
              <a:spcAft>
                <a:spcPts val="800"/>
              </a:spcAft>
              <a:buClr>
                <a:srgbClr val="000000"/>
              </a:buClr>
              <a:defRPr/>
            </a:pPr>
            <a:r>
              <a:rPr lang="ru-RU" sz="2300" i="1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Гимадеев</a:t>
            </a:r>
            <a:r>
              <a:rPr lang="ru-RU" sz="2300" i="1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300" i="1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Минахмет</a:t>
            </a:r>
            <a:r>
              <a:rPr lang="ru-RU" sz="2300" i="1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300" i="1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Минхайдарович</a:t>
            </a:r>
            <a:endParaRPr lang="ru-RU" sz="2300" i="1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lang="ru-RU" sz="2300" i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lang="en-US" sz="2300" i="1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lang="ru-RU" sz="2300" i="1" dirty="0" smtClean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F4C5395-53AE-9B73-0AF0-A974A5A1B4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0041" y="106001"/>
            <a:ext cx="2305265" cy="92210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2273" y="975623"/>
            <a:ext cx="2543051" cy="190728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2273" y="3124935"/>
            <a:ext cx="1966265" cy="295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3729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" name="Google Shape;206;p3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207" name="Google Shape;207;p3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8" name="Google Shape;208;p3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tabLst/>
                <a:defRPr/>
              </a:pPr>
              <a:r>
                <a:rPr lang="en-US" sz="1200" dirty="0" smtClean="0">
                  <a:solidFill>
                    <a:srgbClr val="FFFFFF"/>
                  </a:solidFill>
                  <a:latin typeface="Arial"/>
                  <a:cs typeface="Arial"/>
                  <a:sym typeface="Arial"/>
                </a:rPr>
                <a:t>1</a:t>
              </a:r>
              <a:r>
                <a:rPr lang="ru-RU" sz="1200" dirty="0">
                  <a:solidFill>
                    <a:srgbClr val="FFFFFF"/>
                  </a:solidFill>
                  <a:latin typeface="Arial"/>
                  <a:cs typeface="Arial"/>
                  <a:sym typeface="Arial"/>
                </a:rPr>
                <a:t>1</a:t>
              </a: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9" name="Google Shape;209;p3"/>
          <p:cNvSpPr txBox="1"/>
          <p:nvPr/>
        </p:nvSpPr>
        <p:spPr>
          <a:xfrm>
            <a:off x="268555" y="201551"/>
            <a:ext cx="6519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r>
              <a:rPr kumimoji="0" lang="en-US" sz="2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КОМАНДА ПРОЕКТА</a:t>
            </a:r>
            <a:endParaRPr kumimoji="0" sz="21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210" name="Google Shape;210;p3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11" name="Google Shape;211;p3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2" name="Google Shape;212;p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3" name="Google Shape;213;p3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4" name="Google Shape;214;p3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5" name="Google Shape;215;p3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16" name="Google Shape;216;p3"/>
          <p:cNvSpPr txBox="1"/>
          <p:nvPr/>
        </p:nvSpPr>
        <p:spPr>
          <a:xfrm>
            <a:off x="400049" y="1103557"/>
            <a:ext cx="11505600" cy="3752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300" b="0" i="1" u="none" strike="noStrike" kern="0" cap="none" spc="0" normalizeH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2300" b="0" i="1" u="none" strike="noStrike" kern="0" cap="none" spc="0" normalizeH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algn="just" hangingPunct="1">
              <a:lnSpc>
                <a:spcPct val="115000"/>
              </a:lnSpc>
              <a:spcAft>
                <a:spcPts val="800"/>
              </a:spcAft>
              <a:buClr>
                <a:srgbClr val="000000"/>
              </a:buClr>
              <a:defRPr/>
            </a:pPr>
            <a:r>
              <a:rPr lang="ru-RU" sz="2300" i="1" dirty="0" smtClean="0">
                <a:latin typeface="Times New Roman"/>
                <a:ea typeface="Times New Roman"/>
                <a:cs typeface="Times New Roman"/>
                <a:sym typeface="Times New Roman"/>
              </a:rPr>
              <a:t>Панкратов Данил Дмитриевич</a:t>
            </a: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lang="ru-RU" sz="2300" i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lang="en-US" sz="2300" i="1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lang="ru-RU" sz="2300" i="1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algn="just" hangingPunct="1">
              <a:lnSpc>
                <a:spcPct val="115000"/>
              </a:lnSpc>
              <a:spcAft>
                <a:spcPts val="800"/>
              </a:spcAft>
              <a:buClr>
                <a:srgbClr val="000000"/>
              </a:buClr>
              <a:defRPr/>
            </a:pPr>
            <a:r>
              <a:rPr lang="ru-RU" sz="2300" i="1" dirty="0" smtClean="0">
                <a:latin typeface="Times New Roman"/>
                <a:ea typeface="Times New Roman"/>
                <a:cs typeface="Times New Roman"/>
                <a:sym typeface="Times New Roman"/>
              </a:rPr>
              <a:t>Зубков Илья Сергеевич</a:t>
            </a:r>
            <a:endParaRPr kumimoji="0" sz="23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F4C5395-53AE-9B73-0AF0-A974A5A1B4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0041" y="106001"/>
            <a:ext cx="2305265" cy="92210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0532" y="1389632"/>
            <a:ext cx="1484224" cy="19782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295" y="3810708"/>
            <a:ext cx="1530461" cy="2089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3533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+7 917 </a:t>
            </a:r>
            <a:r>
              <a:rPr lang="ru-RU" dirty="0" smtClean="0"/>
              <a:t>894-13-46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300">
                <a:sym typeface="Gilroy-Light"/>
              </a:rPr>
              <a:t>okm207@mail.ru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Другая 5">
      <a:majorFont>
        <a:latin typeface="Gilroy ExtraBold"/>
        <a:ea typeface=""/>
        <a:cs typeface=""/>
      </a:majorFont>
      <a:minorFont>
        <a:latin typeface="Gilroy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3571</TotalTime>
  <Words>868</Words>
  <Application>Microsoft Office PowerPoint</Application>
  <PresentationFormat>Широкоэкранный</PresentationFormat>
  <Paragraphs>264</Paragraphs>
  <Slides>12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12</vt:i4>
      </vt:variant>
    </vt:vector>
  </HeadingPairs>
  <TitlesOfParts>
    <vt:vector size="26" baseType="lpstr">
      <vt:lpstr>Arial</vt:lpstr>
      <vt:lpstr>Calibri</vt:lpstr>
      <vt:lpstr>Calibri Light</vt:lpstr>
      <vt:lpstr>Gilroy</vt:lpstr>
      <vt:lpstr>Gilroy ExtraBold</vt:lpstr>
      <vt:lpstr>Gilroy Light</vt:lpstr>
      <vt:lpstr>Gilroy-ExtraBold</vt:lpstr>
      <vt:lpstr>Gilroy-Light</vt:lpstr>
      <vt:lpstr>Helvetica</vt:lpstr>
      <vt:lpstr>Helvetica Neue</vt:lpstr>
      <vt:lpstr>Times New Roman</vt:lpstr>
      <vt:lpstr>Тема Office</vt:lpstr>
      <vt:lpstr>1_Тема Office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Зубков Илья Сергеевич</cp:lastModifiedBy>
  <cp:revision>53</cp:revision>
  <dcterms:modified xsi:type="dcterms:W3CDTF">2025-10-31T10:51:19Z</dcterms:modified>
</cp:coreProperties>
</file>