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260" r:id="rId6"/>
    <p:sldId id="304" r:id="rId7"/>
    <p:sldId id="297" r:id="rId8"/>
    <p:sldId id="305" r:id="rId9"/>
    <p:sldId id="298" r:id="rId10"/>
    <p:sldId id="306" r:id="rId11"/>
    <p:sldId id="299" r:id="rId12"/>
    <p:sldId id="311" r:id="rId13"/>
    <p:sldId id="312" r:id="rId14"/>
    <p:sldId id="310" r:id="rId15"/>
    <p:sldId id="314" r:id="rId16"/>
    <p:sldId id="315" r:id="rId17"/>
    <p:sldId id="303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0D7C0"/>
    <a:srgbClr val="0640BC"/>
    <a:srgbClr val="FFEAA7"/>
    <a:srgbClr val="FF8200"/>
    <a:srgbClr val="F1FBFF"/>
    <a:srgbClr val="086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251" autoAdjust="0"/>
    <p:restoredTop sz="95604" autoAdjust="0"/>
  </p:normalViewPr>
  <p:slideViewPr>
    <p:cSldViewPr snapToGrid="0">
      <p:cViewPr>
        <p:scale>
          <a:sx n="30" d="100"/>
          <a:sy n="30" d="100"/>
        </p:scale>
        <p:origin x="-840" y="-132"/>
      </p:cViewPr>
      <p:guideLst>
        <p:guide orient="horz" pos="3564"/>
        <p:guide pos="6332"/>
      </p:guideLst>
    </p:cSldViewPr>
  </p:slideViewPr>
  <p:outlineViewPr>
    <p:cViewPr>
      <p:scale>
        <a:sx n="33" d="100"/>
        <a:sy n="33" d="100"/>
      </p:scale>
      <p:origin x="42" y="138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28.07.2021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1.fips.ru/fips_servl/fips_servlet?DB=RUPAT&amp;DocNumber=2748174&amp;TypeFile=html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платжест</a:t>
            </a:r>
            <a:r>
              <a:rPr lang="ru-RU" dirty="0" smtClean="0"/>
              <a:t> - бесконтактная оплата с жестовым подтверждением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оплата несколькими движениями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0335" y="10374313"/>
            <a:ext cx="11234039" cy="531812"/>
          </a:xfrm>
        </p:spPr>
        <p:txBody>
          <a:bodyPr/>
          <a:lstStyle/>
          <a:p>
            <a:r>
              <a:rPr lang="en-US" dirty="0" smtClean="0"/>
              <a:t>https://pt.2035.university/project/platzest-beskontaktnaa-oplata-s-zestovym-podtverzdeniem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4589" y="1813821"/>
            <a:ext cx="10015150" cy="1906841"/>
          </a:xfrm>
        </p:spPr>
        <p:txBody>
          <a:bodyPr/>
          <a:lstStyle/>
          <a:p>
            <a:r>
              <a:rPr lang="ru-RU" sz="4400" dirty="0" smtClean="0"/>
              <a:t>открытость бесконтактных платежных устройств для несанкционированного съема средств</a:t>
            </a:r>
          </a:p>
          <a:p>
            <a:endParaRPr lang="ru-RU" sz="4400" dirty="0" smtClean="0"/>
          </a:p>
          <a:p>
            <a:r>
              <a:rPr lang="ru-RU" sz="4400" dirty="0" smtClean="0"/>
              <a:t>сложность биометрической аутентификации</a:t>
            </a:r>
            <a:endParaRPr lang="ru-RU" sz="4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4EB0A92-4C82-4C2A-8FAA-FEEA22363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7780" y="4463121"/>
            <a:ext cx="4937889" cy="3703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91528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4589" y="1728887"/>
            <a:ext cx="8880032" cy="4104354"/>
          </a:xfrm>
        </p:spPr>
        <p:txBody>
          <a:bodyPr/>
          <a:lstStyle/>
          <a:p>
            <a:r>
              <a:rPr lang="ru-RU" sz="4400" dirty="0" smtClean="0"/>
              <a:t>введение жестового подтверждения  при проведении оплаты бесконтактными  средствами</a:t>
            </a:r>
            <a:endParaRPr lang="ru-RU" sz="4400" dirty="0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2"/>
          </p:nvPr>
        </p:nvSpPr>
        <p:spPr>
          <a:xfrm>
            <a:off x="10416961" y="1602763"/>
            <a:ext cx="8880032" cy="4104354"/>
          </a:xfrm>
        </p:spPr>
        <p:txBody>
          <a:bodyPr/>
          <a:lstStyle/>
          <a:p>
            <a:r>
              <a:rPr lang="ru-RU" sz="4400" dirty="0" smtClean="0"/>
              <a:t>это решение предотвращает несанкционированный съем средств с бесконтактных карт</a:t>
            </a:r>
          </a:p>
          <a:p>
            <a:endParaRPr lang="ru-RU" sz="4400" dirty="0" smtClean="0"/>
          </a:p>
          <a:p>
            <a:r>
              <a:rPr lang="ru-RU" sz="4400" dirty="0" smtClean="0"/>
              <a:t>решение существенно проще, чем ввод </a:t>
            </a:r>
            <a:r>
              <a:rPr lang="ru-RU" sz="4400" dirty="0" err="1" smtClean="0"/>
              <a:t>пин</a:t>
            </a:r>
            <a:r>
              <a:rPr lang="ru-RU" sz="4400" dirty="0" smtClean="0"/>
              <a:t> кода и биометрическая аутентификация для мобильных устройств</a:t>
            </a:r>
            <a:endParaRPr lang="ru-RU" sz="4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682C7DF-CBD3-44FD-B2EC-21A8A4B3B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3959" y="4972443"/>
            <a:ext cx="3645024" cy="36450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C380725-9192-47AE-9730-37D838403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369265">
            <a:off x="8500532" y="6621984"/>
            <a:ext cx="4696670" cy="364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15973 -0.2835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73 -0.28357 L -0.20487 -0.25232 L -0.13108 -0.09907 L -0.20764 -0.2456 L -0.13803 -0.28889 L -0.13803 -0.28866 " pathEditMode="relative" rAng="0" ptsTypes="AAAA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" y="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Продукт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4588" y="1813822"/>
            <a:ext cx="5789991" cy="3987888"/>
          </a:xfrm>
        </p:spPr>
        <p:txBody>
          <a:bodyPr/>
          <a:lstStyle/>
          <a:p>
            <a:r>
              <a:rPr lang="ru-RU" sz="4400" dirty="0" smtClean="0"/>
              <a:t>проведение оплаты только лишь после подтверждения жестом (и для бесконтактной платежной карты, и для мобильного устройства)</a:t>
            </a:r>
            <a:endParaRPr lang="ru-RU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4632" y="6335913"/>
            <a:ext cx="10845093" cy="38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1676" y="7198928"/>
            <a:ext cx="4287974" cy="263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000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Конкуренты</a:t>
            </a:r>
          </a:p>
        </p:txBody>
      </p:sp>
      <p:graphicFrame>
        <p:nvGraphicFramePr>
          <p:cNvPr id="5" name="Table 45"/>
          <p:cNvGraphicFramePr>
            <a:graphicFrameLocks noGrp="1"/>
          </p:cNvGraphicFramePr>
          <p:nvPr/>
        </p:nvGraphicFramePr>
        <p:xfrm>
          <a:off x="656239" y="1803181"/>
          <a:ext cx="17978603" cy="7490837"/>
        </p:xfrm>
        <a:graphic>
          <a:graphicData uri="http://schemas.openxmlformats.org/drawingml/2006/table">
            <a:tbl>
              <a:tblPr/>
              <a:tblGrid>
                <a:gridCol w="4696268"/>
                <a:gridCol w="3250095"/>
                <a:gridCol w="3344080"/>
                <a:gridCol w="3722617"/>
                <a:gridCol w="2965543"/>
              </a:tblGrid>
              <a:tr h="20445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скорость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срабатывания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стоимость,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руб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эргономичность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простота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DejaVu Sans" charset="0"/>
                        </a:rPr>
                        <a:t>платжест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/>
                        <a:t>секунды</a:t>
                      </a:r>
                      <a:endParaRPr lang="ru-RU" sz="28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просто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платежные системы с вводом </a:t>
                      </a:r>
                      <a:r>
                        <a:rPr kumimoji="0" lang="ru-RU" alt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пин-кода</a:t>
                      </a: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минуты</a:t>
                      </a:r>
                      <a:endParaRPr lang="ru-RU" sz="28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сложно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экранирующее покрытие бесконтактных платежных средств</a:t>
                      </a: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минуты</a:t>
                      </a:r>
                      <a:endParaRPr lang="ru-RU" sz="28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сложно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биометрические системы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секунды</a:t>
                      </a:r>
                      <a:endParaRPr lang="ru-RU" sz="28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~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 500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Calibri" pitchFamily="34" charset="0"/>
                        </a:rPr>
                        <a:t>сложно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1575" y="1847850"/>
            <a:ext cx="1522095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364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5" name="Group 29"/>
          <p:cNvGraphicFramePr>
            <a:graphicFrameLocks noGrp="1"/>
          </p:cNvGraphicFramePr>
          <p:nvPr/>
        </p:nvGraphicFramePr>
        <p:xfrm>
          <a:off x="448656" y="1267153"/>
          <a:ext cx="19466257" cy="9232681"/>
        </p:xfrm>
        <a:graphic>
          <a:graphicData uri="http://schemas.openxmlformats.org/drawingml/2006/table">
            <a:tbl>
              <a:tblPr/>
              <a:tblGrid>
                <a:gridCol w="3893251"/>
                <a:gridCol w="4095588"/>
                <a:gridCol w="3942092"/>
                <a:gridCol w="1876855"/>
                <a:gridCol w="2002444"/>
                <a:gridCol w="3656027"/>
              </a:tblGrid>
              <a:tr h="288231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Ключевые партнеры: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микроэлектронное производство (АО «Ангстрем», г. Зеленоград)</a:t>
                      </a: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Ключевые виды деятельности: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производство микроэлектронных устройств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Ценностные предложения: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предотвращение несанкционированного съема средств с бесконтактных устройств оплаты,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удобство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Взаимоотношения с клиентом: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равноответственные</a:t>
                      </a: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отношения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Потребительские сегмент: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банковские структуры, производители мобильных устройств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Каналы сбыта: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продажа лицензий, прямые продажи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36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Ключевые ресурсы: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кремний, металл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741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Структура издержек: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разработка промышленного экземпляра (около 100 млн. </a:t>
                      </a:r>
                      <a:r>
                        <a:rPr kumimoji="0" lang="ru-RU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руб</a:t>
                      </a: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итоговая стоимость готового продукта (при заказе более 1000 штук цена около 100 руб. за единицу)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разработка программного обеспечения для современных платформ </a:t>
                      </a:r>
                      <a:r>
                        <a:rPr kumimoji="0" lang="ru-RU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мобильных устройств (400 </a:t>
                      </a: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тыс. руб.)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Потоки поступления доходов: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продажа лицензий, роялти</a:t>
                      </a:r>
                    </a:p>
                  </a:txBody>
                  <a:tcPr marL="91448" marR="91448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7" name="Picture 12" descr="R:\271_zelenaja-galoch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1905" y="3756134"/>
            <a:ext cx="160813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память с посл. доступом 12"/>
          <p:cNvSpPr/>
          <p:nvPr/>
        </p:nvSpPr>
        <p:spPr>
          <a:xfrm>
            <a:off x="851338" y="3247695"/>
            <a:ext cx="2995448" cy="2364828"/>
          </a:xfrm>
          <a:prstGeom prst="flowChartMagneticTap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старт проекта</a:t>
            </a:r>
            <a:endParaRPr lang="ru-RU" sz="4000" dirty="0"/>
          </a:p>
        </p:txBody>
      </p:sp>
      <p:sp>
        <p:nvSpPr>
          <p:cNvPr id="14" name="Блок-схема: память с посл. доступом 13"/>
          <p:cNvSpPr/>
          <p:nvPr/>
        </p:nvSpPr>
        <p:spPr>
          <a:xfrm flipH="1">
            <a:off x="15607862" y="2988878"/>
            <a:ext cx="3247696" cy="2648608"/>
          </a:xfrm>
          <a:prstGeom prst="flowChartMagneticTape">
            <a:avLst/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err="1" smtClean="0"/>
              <a:t>внедре-ние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52193" y="5257800"/>
            <a:ext cx="12328635" cy="37377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4914900" y="1562100"/>
            <a:ext cx="2743200" cy="2095500"/>
          </a:xfrm>
          <a:prstGeom prst="wedgeRectCallout">
            <a:avLst>
              <a:gd name="adj1" fmla="val -83603"/>
              <a:gd name="adj2" fmla="val 126232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подана заявка на патент(июль2019)</a:t>
            </a:r>
            <a:endParaRPr lang="ru-RU" sz="2000" dirty="0"/>
          </a:p>
        </p:txBody>
      </p:sp>
      <p:sp>
        <p:nvSpPr>
          <p:cNvPr id="17" name="Блок-схема: сопоставление 16"/>
          <p:cNvSpPr/>
          <p:nvPr/>
        </p:nvSpPr>
        <p:spPr>
          <a:xfrm>
            <a:off x="3909848" y="4729655"/>
            <a:ext cx="252249" cy="1324304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8257190" y="1435976"/>
            <a:ext cx="2743200" cy="2095500"/>
          </a:xfrm>
          <a:prstGeom prst="wedgeRectCallout">
            <a:avLst>
              <a:gd name="adj1" fmla="val -100844"/>
              <a:gd name="adj2" fmla="val 13375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разработан прототип</a:t>
            </a:r>
          </a:p>
          <a:p>
            <a:pPr algn="ctr"/>
            <a:r>
              <a:rPr lang="ru-RU" sz="2000" dirty="0" smtClean="0"/>
              <a:t>(июнь2020)</a:t>
            </a:r>
            <a:endParaRPr lang="ru-RU" sz="2000" dirty="0"/>
          </a:p>
        </p:txBody>
      </p:sp>
      <p:sp>
        <p:nvSpPr>
          <p:cNvPr id="21" name="Блок-схема: сопоставление 20"/>
          <p:cNvSpPr/>
          <p:nvPr/>
        </p:nvSpPr>
        <p:spPr>
          <a:xfrm>
            <a:off x="6747641" y="4729656"/>
            <a:ext cx="252249" cy="1324304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9644555" y="6670128"/>
            <a:ext cx="2743200" cy="2095500"/>
          </a:xfrm>
          <a:prstGeom prst="wedgeRectCallout">
            <a:avLst>
              <a:gd name="adj1" fmla="val -43372"/>
              <a:gd name="adj2" fmla="val -99473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публикация статьи</a:t>
            </a:r>
          </a:p>
          <a:p>
            <a:pPr algn="ctr"/>
            <a:r>
              <a:rPr lang="ru-RU" sz="2000" dirty="0" smtClean="0"/>
              <a:t>(май2021)</a:t>
            </a:r>
            <a:endParaRPr lang="ru-RU" sz="2000" dirty="0"/>
          </a:p>
        </p:txBody>
      </p:sp>
      <p:sp>
        <p:nvSpPr>
          <p:cNvPr id="23" name="Блок-схема: сопоставление 22"/>
          <p:cNvSpPr/>
          <p:nvPr/>
        </p:nvSpPr>
        <p:spPr>
          <a:xfrm>
            <a:off x="9711559" y="4792717"/>
            <a:ext cx="252249" cy="1324304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13617465" y="1026072"/>
            <a:ext cx="2743200" cy="2095500"/>
          </a:xfrm>
          <a:prstGeom prst="wedgeRectCallout">
            <a:avLst>
              <a:gd name="adj1" fmla="val -187052"/>
              <a:gd name="adj2" fmla="val 144289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получен патент на изобретение </a:t>
            </a:r>
          </a:p>
          <a:p>
            <a:pPr algn="ctr"/>
            <a:r>
              <a:rPr lang="ru-RU" sz="2000" dirty="0" smtClean="0"/>
              <a:t>(май2021)</a:t>
            </a:r>
            <a:endParaRPr lang="ru-RU" sz="2000" dirty="0"/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3716720" y="7552997"/>
            <a:ext cx="2743200" cy="2095500"/>
          </a:xfrm>
          <a:prstGeom prst="wedgeRectCallout">
            <a:avLst>
              <a:gd name="adj1" fmla="val 39386"/>
              <a:gd name="adj2" fmla="val -152138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участие в конкурсах (банк </a:t>
            </a:r>
            <a:r>
              <a:rPr lang="ru-RU" sz="2000" dirty="0" err="1" smtClean="0"/>
              <a:t>втб</a:t>
            </a:r>
            <a:r>
              <a:rPr lang="ru-RU" sz="2000" dirty="0" smtClean="0"/>
              <a:t>)</a:t>
            </a:r>
          </a:p>
          <a:p>
            <a:pPr algn="ctr"/>
            <a:r>
              <a:rPr lang="ru-RU" sz="2000" dirty="0" smtClean="0"/>
              <a:t>(май2020)</a:t>
            </a:r>
            <a:endParaRPr lang="ru-RU" sz="2000" dirty="0"/>
          </a:p>
        </p:txBody>
      </p:sp>
      <p:sp>
        <p:nvSpPr>
          <p:cNvPr id="28" name="Блок-схема: сопоставление 27"/>
          <p:cNvSpPr/>
          <p:nvPr/>
        </p:nvSpPr>
        <p:spPr>
          <a:xfrm>
            <a:off x="6117021" y="4729656"/>
            <a:ext cx="252249" cy="1324304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 rot="19966409">
            <a:off x="405462" y="2791664"/>
            <a:ext cx="17616278" cy="5202621"/>
          </a:xfrm>
          <a:prstGeom prst="rightArrow">
            <a:avLst>
              <a:gd name="adj1" fmla="val 16479"/>
              <a:gd name="adj2" fmla="val 81904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участие в выставках и конкурсах</a:t>
            </a:r>
            <a:endParaRPr lang="ru-RU" sz="3200" dirty="0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752804" y="4589079"/>
            <a:ext cx="2743200" cy="2095500"/>
          </a:xfrm>
          <a:prstGeom prst="wedgeRectCallout">
            <a:avLst>
              <a:gd name="adj1" fmla="val -844"/>
              <a:gd name="adj2" fmla="val 13676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проведение дополнительных интервью (август 2021)</a:t>
            </a:r>
            <a:endParaRPr lang="ru-RU" sz="2000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4000500" y="2886403"/>
            <a:ext cx="2743200" cy="2095500"/>
          </a:xfrm>
          <a:prstGeom prst="wedgeRectCallout">
            <a:avLst>
              <a:gd name="adj1" fmla="val -844"/>
              <a:gd name="adj2" fmla="val 13676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продажа лицензий (декабрь 2021)</a:t>
            </a:r>
            <a:endParaRPr lang="ru-RU" sz="2000" dirty="0"/>
          </a:p>
        </p:txBody>
      </p:sp>
      <p:sp>
        <p:nvSpPr>
          <p:cNvPr id="8" name="Блок-схема: сопоставление 7"/>
          <p:cNvSpPr/>
          <p:nvPr/>
        </p:nvSpPr>
        <p:spPr>
          <a:xfrm>
            <a:off x="1734206" y="8324192"/>
            <a:ext cx="725214" cy="1387365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Блок-схема: сопоставление 8"/>
          <p:cNvSpPr/>
          <p:nvPr/>
        </p:nvSpPr>
        <p:spPr>
          <a:xfrm>
            <a:off x="5013434" y="6684579"/>
            <a:ext cx="725214" cy="1387365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Интеллектуальная собственность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4588" y="1462963"/>
            <a:ext cx="10267398" cy="1721671"/>
          </a:xfrm>
        </p:spPr>
        <p:txBody>
          <a:bodyPr/>
          <a:lstStyle/>
          <a:p>
            <a:r>
              <a:rPr lang="ru-RU" sz="4000" dirty="0" smtClean="0"/>
              <a:t>получен патент на изобретение. данные Библиографические</a:t>
            </a:r>
          </a:p>
          <a:p>
            <a:r>
              <a:rPr lang="ru-RU" sz="4000" dirty="0" smtClean="0"/>
              <a:t>Пат. RU 2748174 Российская Федерация, МПК G06K 7/00. Способ бесконтактной передачи данных / Полетаев Д.А., </a:t>
            </a:r>
            <a:r>
              <a:rPr lang="ru-RU" sz="4000" dirty="0" err="1" smtClean="0"/>
              <a:t>патентообладатель</a:t>
            </a:r>
            <a:r>
              <a:rPr lang="ru-RU" sz="4000" dirty="0" smtClean="0"/>
              <a:t> Полетаев Д.А. – № 2019125434; </a:t>
            </a:r>
            <a:r>
              <a:rPr lang="ru-RU" sz="4000" dirty="0" err="1" smtClean="0"/>
              <a:t>заявл</a:t>
            </a:r>
            <a:r>
              <a:rPr lang="ru-RU" sz="4000" dirty="0" smtClean="0"/>
              <a:t>. 16.07.2019; </a:t>
            </a:r>
            <a:r>
              <a:rPr lang="ru-RU" sz="4000" dirty="0" err="1" smtClean="0"/>
              <a:t>публ</a:t>
            </a:r>
            <a:r>
              <a:rPr lang="ru-RU" sz="4000" dirty="0" smtClean="0"/>
              <a:t>. 20.05.2021, </a:t>
            </a:r>
            <a:r>
              <a:rPr lang="ru-RU" sz="4000" dirty="0" err="1" smtClean="0"/>
              <a:t>бюл</a:t>
            </a:r>
            <a:r>
              <a:rPr lang="ru-RU" sz="4000" dirty="0" smtClean="0"/>
              <a:t>. № 14</a:t>
            </a:r>
            <a:r>
              <a:rPr lang="ru-RU" sz="4000" dirty="0" smtClean="0"/>
              <a:t>.</a:t>
            </a:r>
            <a:endParaRPr lang="ru-RU" sz="4000" dirty="0" smtClean="0"/>
          </a:p>
        </p:txBody>
      </p:sp>
      <p:pic>
        <p:nvPicPr>
          <p:cNvPr id="1026" name="Picture 2" descr="R:\p27481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146" y="6044977"/>
            <a:ext cx="3546199" cy="49554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73777" y="6499826"/>
            <a:ext cx="1005205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*ссылка на данные в базе </a:t>
            </a:r>
            <a:r>
              <a:rPr lang="ru-RU" dirty="0" err="1" smtClean="0"/>
              <a:t>роспатента</a:t>
            </a:r>
            <a:r>
              <a:rPr lang="ru-RU" dirty="0" smtClean="0"/>
              <a:t>:</a:t>
            </a:r>
          </a:p>
          <a:p>
            <a:r>
              <a:rPr lang="ru-RU" dirty="0" smtClean="0">
                <a:hlinkClick r:id="rId3"/>
              </a:rPr>
              <a:t>http://www1.fips.ru/fips_servl/fips_servlet?DB=RUPAT&amp;DocNumber=2748174&amp;TypeFile=html</a:t>
            </a:r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37227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Предложение для </a:t>
            </a:r>
            <a:r>
              <a:rPr lang="ru-RU" b="1" dirty="0" smtClean="0"/>
              <a:t>партнёра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68414" y="1923393"/>
            <a:ext cx="9490841" cy="29323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продажа патента</a:t>
            </a:r>
            <a:endParaRPr lang="ru-RU" sz="4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85545" y="6243145"/>
            <a:ext cx="9490841" cy="29323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заключение лицензионного договора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51324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5464552"/>
            <a:ext cx="4134612" cy="21031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 err="1" smtClean="0"/>
              <a:t>к.ф.-м.н</a:t>
            </a:r>
            <a:r>
              <a:rPr lang="ru-RU" dirty="0" smtClean="0"/>
              <a:t>., руководитель студенческого конструкторского бюро физико-технического института</a:t>
            </a:r>
          </a:p>
          <a:p>
            <a:pPr>
              <a:spcBef>
                <a:spcPts val="0"/>
              </a:spcBef>
            </a:pP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разработка, инженерия,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интеллектуальная собственность, руководство, планирование</a:t>
            </a:r>
          </a:p>
          <a:p>
            <a:pPr>
              <a:spcBef>
                <a:spcPts val="0"/>
              </a:spcBef>
            </a:pP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финалист конкурсов «моя страна – моя Россия», </a:t>
            </a:r>
            <a:r>
              <a:rPr lang="ru-RU" dirty="0" err="1" smtClean="0"/>
              <a:t>микрософт</a:t>
            </a:r>
            <a:r>
              <a:rPr lang="ru-RU" dirty="0" smtClean="0"/>
              <a:t> </a:t>
            </a:r>
            <a:r>
              <a:rPr lang="en-US" dirty="0" smtClean="0"/>
              <a:t>imagine cup </a:t>
            </a:r>
            <a:r>
              <a:rPr lang="ru-RU" dirty="0" smtClean="0"/>
              <a:t>, «цифровой прорыв», «п</a:t>
            </a:r>
            <a:r>
              <a:rPr lang="ru-RU" altLang="ru-RU" dirty="0" smtClean="0"/>
              <a:t>отенциал будущего</a:t>
            </a:r>
            <a:r>
              <a:rPr lang="ru-RU" dirty="0" smtClean="0"/>
              <a:t>»</a:t>
            </a:r>
          </a:p>
          <a:p>
            <a:pPr>
              <a:spcBef>
                <a:spcPts val="0"/>
              </a:spcBef>
            </a:pPr>
            <a:endParaRPr lang="ru-RU" dirty="0" smtClean="0"/>
          </a:p>
          <a:p>
            <a:pPr>
              <a:spcBef>
                <a:spcPts val="0"/>
              </a:spcBef>
            </a:pP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4824472"/>
            <a:ext cx="4134612" cy="438912"/>
          </a:xfrm>
        </p:spPr>
        <p:txBody>
          <a:bodyPr/>
          <a:lstStyle/>
          <a:p>
            <a:r>
              <a:rPr lang="ru-RU" dirty="0" smtClean="0"/>
              <a:t>Полетаев Дмитрий 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5464552"/>
            <a:ext cx="4134612" cy="21031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 err="1" smtClean="0"/>
              <a:t>к.ф.-м.н</a:t>
            </a:r>
            <a:r>
              <a:rPr lang="ru-RU" dirty="0" smtClean="0"/>
              <a:t>., главный конструктор студенческого конструкторского бюро физико-технического института</a:t>
            </a:r>
          </a:p>
          <a:p>
            <a:pPr>
              <a:spcBef>
                <a:spcPts val="0"/>
              </a:spcBef>
            </a:pP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наука, инженерия, </a:t>
            </a:r>
            <a:r>
              <a:rPr lang="ru-RU" dirty="0" err="1" smtClean="0"/>
              <a:t>стратегирование</a:t>
            </a:r>
            <a:r>
              <a:rPr lang="ru-RU" dirty="0" smtClean="0"/>
              <a:t>, композиция, планирование</a:t>
            </a:r>
          </a:p>
          <a:p>
            <a:pPr>
              <a:spcBef>
                <a:spcPts val="0"/>
              </a:spcBef>
            </a:pP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финалист </a:t>
            </a:r>
            <a:r>
              <a:rPr lang="ru-RU" dirty="0" err="1" smtClean="0"/>
              <a:t>микрософт</a:t>
            </a:r>
            <a:r>
              <a:rPr lang="ru-RU" dirty="0" smtClean="0"/>
              <a:t> </a:t>
            </a:r>
            <a:r>
              <a:rPr lang="en-US" dirty="0" smtClean="0"/>
              <a:t>imagine cup </a:t>
            </a:r>
            <a:r>
              <a:rPr lang="ru-RU" dirty="0" smtClean="0"/>
              <a:t>, «п</a:t>
            </a:r>
            <a:r>
              <a:rPr lang="ru-RU" altLang="ru-RU" dirty="0" smtClean="0"/>
              <a:t>отенциал будущего</a:t>
            </a:r>
            <a:r>
              <a:rPr lang="ru-RU" dirty="0" smtClean="0"/>
              <a:t>»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 гранты «умник», РНФ </a:t>
            </a:r>
          </a:p>
          <a:p>
            <a:pPr>
              <a:spcBef>
                <a:spcPts val="0"/>
              </a:spcBef>
            </a:pPr>
            <a:endParaRPr lang="ru-RU" dirty="0" smtClean="0"/>
          </a:p>
          <a:p>
            <a:pPr>
              <a:spcBef>
                <a:spcPts val="0"/>
              </a:spcBef>
            </a:pPr>
            <a:endParaRPr lang="ru-RU" dirty="0" smtClean="0"/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4824472"/>
            <a:ext cx="4134612" cy="438912"/>
          </a:xfrm>
        </p:spPr>
        <p:txBody>
          <a:bodyPr/>
          <a:lstStyle/>
          <a:p>
            <a:r>
              <a:rPr lang="ru-RU" dirty="0" err="1" smtClean="0"/>
              <a:t>Соколенко</a:t>
            </a:r>
            <a:r>
              <a:rPr lang="ru-RU" dirty="0" smtClean="0"/>
              <a:t> Богдан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5464552"/>
            <a:ext cx="4134612" cy="2103120"/>
          </a:xfrm>
        </p:spPr>
        <p:txBody>
          <a:bodyPr/>
          <a:lstStyle/>
          <a:p>
            <a:r>
              <a:rPr lang="ru-RU" dirty="0" smtClean="0"/>
              <a:t>аспирант</a:t>
            </a:r>
          </a:p>
          <a:p>
            <a:r>
              <a:rPr lang="ru-RU" dirty="0" smtClean="0"/>
              <a:t>экономика, дизайн</a:t>
            </a:r>
            <a:endParaRPr lang="ru-RU" dirty="0"/>
          </a:p>
        </p:txBody>
      </p:sp>
      <p:pic>
        <p:nvPicPr>
          <p:cNvPr id="38" name="Рисунок 37" descr="sRc1ZR7Y_g8.jpg"/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t="723" b="723"/>
          <a:stretch>
            <a:fillRect/>
          </a:stretch>
        </p:blipFill>
        <p:spPr>
          <a:xfrm>
            <a:off x="10394442" y="2152433"/>
            <a:ext cx="2139950" cy="2141538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80" y="4824471"/>
            <a:ext cx="4299782" cy="504275"/>
          </a:xfrm>
        </p:spPr>
        <p:txBody>
          <a:bodyPr/>
          <a:lstStyle/>
          <a:p>
            <a:r>
              <a:rPr lang="ru-RU" dirty="0" err="1" smtClean="0"/>
              <a:t>Иззетдинова</a:t>
            </a:r>
            <a:r>
              <a:rPr lang="ru-RU" dirty="0" smtClean="0"/>
              <a:t> </a:t>
            </a:r>
            <a:r>
              <a:rPr lang="ru-RU" dirty="0" err="1" smtClean="0"/>
              <a:t>Авашерфе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5464552"/>
            <a:ext cx="4134612" cy="2103120"/>
          </a:xfrm>
        </p:spPr>
        <p:txBody>
          <a:bodyPr/>
          <a:lstStyle/>
          <a:p>
            <a:r>
              <a:rPr lang="ru-RU" dirty="0" smtClean="0"/>
              <a:t>аспирант</a:t>
            </a:r>
          </a:p>
          <a:p>
            <a:r>
              <a:rPr lang="ru-RU" dirty="0" smtClean="0"/>
              <a:t>инженерия</a:t>
            </a:r>
            <a:endParaRPr lang="ru-RU" dirty="0"/>
          </a:p>
        </p:txBody>
      </p:sp>
      <p:pic>
        <p:nvPicPr>
          <p:cNvPr id="39" name="Рисунок 38" descr="NHd3RHTN_Ho.jpg"/>
          <p:cNvPicPr>
            <a:picLocks noGrp="1" noChangeAspect="1"/>
          </p:cNvPicPr>
          <p:nvPr>
            <p:ph type="pic" sz="quarter" idx="26"/>
          </p:nvPr>
        </p:nvPicPr>
        <p:blipFill>
          <a:blip r:embed="rId3"/>
          <a:srcRect t="2384" b="2384"/>
          <a:stretch>
            <a:fillRect/>
          </a:stretch>
        </p:blipFill>
        <p:spPr>
          <a:xfrm>
            <a:off x="15143988" y="2152433"/>
            <a:ext cx="2139950" cy="2141538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4824472"/>
            <a:ext cx="4134612" cy="438912"/>
          </a:xfrm>
        </p:spPr>
        <p:txBody>
          <a:bodyPr/>
          <a:lstStyle/>
          <a:p>
            <a:r>
              <a:rPr lang="ru-RU" dirty="0" smtClean="0"/>
              <a:t>Присяжнюк Андрей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/>
          </p:nvPr>
        </p:nvSpPr>
        <p:spPr>
          <a:xfrm>
            <a:off x="957650" y="1179184"/>
            <a:ext cx="9741217" cy="1135824"/>
          </a:xfrm>
        </p:spPr>
        <p:txBody>
          <a:bodyPr/>
          <a:lstStyle/>
          <a:p>
            <a:r>
              <a:rPr lang="ru-RU" sz="4400" dirty="0" err="1" smtClean="0"/>
              <a:t>скб</a:t>
            </a:r>
            <a:endParaRPr lang="ru-RU" sz="4400" dirty="0"/>
          </a:p>
        </p:txBody>
      </p:sp>
      <p:pic>
        <p:nvPicPr>
          <p:cNvPr id="37" name="Рисунок 36" descr="untitled2.JPG"/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5324" b="5324"/>
          <a:stretch>
            <a:fillRect/>
          </a:stretch>
        </p:blipFill>
        <p:spPr>
          <a:xfrm>
            <a:off x="5644896" y="2152433"/>
            <a:ext cx="2139950" cy="2141538"/>
          </a:xfrm>
        </p:spPr>
      </p:pic>
      <p:pic>
        <p:nvPicPr>
          <p:cNvPr id="18" name="Рисунок 17" descr="poletaev.jp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4314" b="4314"/>
          <a:stretch>
            <a:fillRect/>
          </a:stretch>
        </p:blipFill>
        <p:spPr>
          <a:xfrm>
            <a:off x="958413" y="2152431"/>
            <a:ext cx="2139950" cy="2141538"/>
          </a:xfrm>
        </p:spPr>
      </p:pic>
    </p:spTree>
    <p:extLst>
      <p:ext uri="{BB962C8B-B14F-4D97-AF65-F5344CB8AC3E}">
        <p14:creationId xmlns:p14="http://schemas.microsoft.com/office/powerpoint/2010/main" xmlns="" val="227936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474237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kumimoji="1"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ckb.bplaced.net</a:t>
            </a:r>
            <a:endParaRPr kumimoji="1" lang="ru-RU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+7 (</a:t>
            </a:r>
            <a:r>
              <a:rPr lang="ru-RU" sz="2800" dirty="0" smtClean="0"/>
              <a:t>978) 77-97-173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poletaevda@cfuv.ru</a:t>
            </a:r>
            <a:endParaRPr lang="ru-RU" sz="2800" dirty="0"/>
          </a:p>
        </p:txBody>
      </p:sp>
      <p:pic>
        <p:nvPicPr>
          <p:cNvPr id="5" name="Picture 2" descr="R:\image.ph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47420" y="9759019"/>
            <a:ext cx="14620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Архипелаг_2121_Шаблон_для_проектов" id="{C24EC6AA-96DA-484C-A205-2DB6A7D8341B}" vid="{F7FCBE34-BF1B-C745-8B84-6FF8F3FAFD4D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Архипелаг_2121_Шаблон_для_проектов" id="{C24EC6AA-96DA-484C-A205-2DB6A7D8341B}" vid="{C20FD28D-3459-A647-8E0A-537B416CA760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ОБЛОЖКИ</Template>
  <TotalTime>467</TotalTime>
  <Words>465</Words>
  <Application>Microsoft Office PowerPoint</Application>
  <PresentationFormat>Произвольный</PresentationFormat>
  <Paragraphs>117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ОБЛОЖКИ</vt:lpstr>
      <vt:lpstr>РАЗДЕЛИТЕЛИ</vt:lpstr>
      <vt:lpstr>платжест - бесконтактная оплата с жестовым подтверждением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Предложение для партнёра</vt:lpstr>
      <vt:lpstr>Команда</vt:lpstr>
      <vt:lpstr>Контакты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 Мельянцова</dc:creator>
  <cp:lastModifiedBy>dm1try</cp:lastModifiedBy>
  <cp:revision>64</cp:revision>
  <dcterms:created xsi:type="dcterms:W3CDTF">2021-07-02T15:32:26Z</dcterms:created>
  <dcterms:modified xsi:type="dcterms:W3CDTF">2021-07-28T01:38:36Z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