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5143500" cx="9144000"/>
  <p:notesSz cx="6858000" cy="9144000"/>
  <p:embeddedFontLst>
    <p:embeddedFont>
      <p:font typeface="Nunito SemiBold"/>
      <p:regular r:id="rId24"/>
      <p:bold r:id="rId25"/>
      <p:italic r:id="rId26"/>
      <p:boldItalic r:id="rId27"/>
    </p:embeddedFont>
    <p:embeddedFont>
      <p:font typeface="Roboto"/>
      <p:regular r:id="rId28"/>
      <p:bold r:id="rId29"/>
      <p:italic r:id="rId30"/>
      <p:boldItalic r:id="rId31"/>
    </p:embeddedFont>
    <p:embeddedFont>
      <p:font typeface="Nunito"/>
      <p:regular r:id="rId32"/>
      <p:bold r:id="rId33"/>
      <p:italic r:id="rId34"/>
      <p:boldItalic r:id="rId35"/>
    </p:embeddedFont>
    <p:embeddedFont>
      <p:font typeface="Amatic SC"/>
      <p:regular r:id="rId36"/>
      <p:bold r:id="rId37"/>
    </p:embeddedFont>
    <p:embeddedFont>
      <p:font typeface="Nunito ExtraBold"/>
      <p:bold r:id="rId38"/>
      <p:boldItalic r:id="rId39"/>
    </p:embeddedFont>
    <p:embeddedFont>
      <p:font typeface="Nunito Black"/>
      <p:bold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FDC023F-3F30-4195-8177-6BB44BC208CF}">
  <a:tblStyle styleId="{0FDC023F-3F30-4195-8177-6BB44BC208C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NunitoBlack-bold.fntdata"/><Relationship Id="rId20" Type="http://schemas.openxmlformats.org/officeDocument/2006/relationships/slide" Target="slides/slide14.xml"/><Relationship Id="rId41" Type="http://schemas.openxmlformats.org/officeDocument/2006/relationships/font" Target="fonts/NunitoBlack-boldItalic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NunitoSemiBold-regular.fntdata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NunitoSemiBold-italic.fntdata"/><Relationship Id="rId25" Type="http://schemas.openxmlformats.org/officeDocument/2006/relationships/font" Target="fonts/NunitoSemiBold-bold.fntdata"/><Relationship Id="rId28" Type="http://schemas.openxmlformats.org/officeDocument/2006/relationships/font" Target="fonts/Roboto-regular.fntdata"/><Relationship Id="rId27" Type="http://schemas.openxmlformats.org/officeDocument/2006/relationships/font" Target="fonts/NunitoSemiBold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oboto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-boldItalic.fntdata"/><Relationship Id="rId30" Type="http://schemas.openxmlformats.org/officeDocument/2006/relationships/font" Target="fonts/Roboto-italic.fntdata"/><Relationship Id="rId11" Type="http://schemas.openxmlformats.org/officeDocument/2006/relationships/slide" Target="slides/slide5.xml"/><Relationship Id="rId33" Type="http://schemas.openxmlformats.org/officeDocument/2006/relationships/font" Target="fonts/Nunito-bold.fntdata"/><Relationship Id="rId10" Type="http://schemas.openxmlformats.org/officeDocument/2006/relationships/slide" Target="slides/slide4.xml"/><Relationship Id="rId32" Type="http://schemas.openxmlformats.org/officeDocument/2006/relationships/font" Target="fonts/Nunito-regular.fntdata"/><Relationship Id="rId13" Type="http://schemas.openxmlformats.org/officeDocument/2006/relationships/slide" Target="slides/slide7.xml"/><Relationship Id="rId35" Type="http://schemas.openxmlformats.org/officeDocument/2006/relationships/font" Target="fonts/Nunito-boldItalic.fntdata"/><Relationship Id="rId12" Type="http://schemas.openxmlformats.org/officeDocument/2006/relationships/slide" Target="slides/slide6.xml"/><Relationship Id="rId34" Type="http://schemas.openxmlformats.org/officeDocument/2006/relationships/font" Target="fonts/Nunito-italic.fntdata"/><Relationship Id="rId15" Type="http://schemas.openxmlformats.org/officeDocument/2006/relationships/slide" Target="slides/slide9.xml"/><Relationship Id="rId37" Type="http://schemas.openxmlformats.org/officeDocument/2006/relationships/font" Target="fonts/AmaticSC-bold.fntdata"/><Relationship Id="rId14" Type="http://schemas.openxmlformats.org/officeDocument/2006/relationships/slide" Target="slides/slide8.xml"/><Relationship Id="rId36" Type="http://schemas.openxmlformats.org/officeDocument/2006/relationships/font" Target="fonts/AmaticSC-regular.fntdata"/><Relationship Id="rId17" Type="http://schemas.openxmlformats.org/officeDocument/2006/relationships/slide" Target="slides/slide11.xml"/><Relationship Id="rId39" Type="http://schemas.openxmlformats.org/officeDocument/2006/relationships/font" Target="fonts/NunitoExtraBold-boldItalic.fntdata"/><Relationship Id="rId16" Type="http://schemas.openxmlformats.org/officeDocument/2006/relationships/slide" Target="slides/slide10.xml"/><Relationship Id="rId38" Type="http://schemas.openxmlformats.org/officeDocument/2006/relationships/font" Target="fonts/NunitoExtraBold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2d72796ce6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2d72796ce6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2d72796ce6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2d72796ce6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2d72796ce6_2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2d72796ce6_2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2d72796ce6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2d72796ce6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d72796ce6_2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2d72796ce6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2dcbbec164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2dcbbec164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44ed5f0691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44ed5f0691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45dbc8df77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45dbc8df77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45dbc8df77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45dbc8df77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2d72796ce6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2d72796ce6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44ed5f0691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44ed5f069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44ed5f069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44ed5f069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44ed5f0691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44ed5f0691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44ed5f0691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44ed5f0691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2d72796ce6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2d72796ce6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44ed5f0691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44ed5f069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46725" y="139025"/>
            <a:ext cx="8889300" cy="48732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2" name="Google Shape;12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" name="Google Shape;15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16" name="Google Shape;16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" name="Google Shape;19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0" name="Google Shape;20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" name="Google Shape;24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25" name="Google Shape;25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" name="Google Shape;28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29" name="Google Shape;29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" name="Google Shape;32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3" name="Google Shape;33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" type="tx">
  <p:cSld name="TITLE_AND_BOD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7" name="Google Shape;37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2" name="Google Shape;42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0" name="Google Shape;50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6" name="Google Shape;56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" name="Google Shape;61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62" name="Google Shape;62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" name="Google Shape;65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" name="Google Shape;66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67" name="Google Shape;67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" name="Google Shape;70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71" name="Google Shape;71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4" name="Google Shape;74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75" name="Google Shape;75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1" name="Google Shape;81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" name="Google Shape;82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83" name="Google Shape;83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89" name="Google Shape;89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2" name="Google Shape;92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93" name="Google Shape;93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" name="Google Shape;96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97" name="Google Shape;97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0" name="Google Shape;100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1" name="Google Shape;101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hh.ru/" TargetMode="External"/><Relationship Id="rId4" Type="http://schemas.openxmlformats.org/officeDocument/2006/relationships/hyperlink" Target="https://www.avito.ru/all/vakansii?_openstat=ZGlyZWN0LnlhbmRleC5ydTs4MTgxOTE2MTsxMzI4MTU0MDMwNzt5YW5kZXgucnU6cHJlbWl1bQ&amp;adjust_adgroup=81819161&amp;adjust_campaign=perf_yd_c2c_jobs_all_site_sea_b_271222_autotageting&amp;adjust_creative=13281540307_---autotargeting&amp;adjust_t=bkgc5n_oxuwg2&amp;adjust_ya_click_id=1437144943163134156&amp;avito_campaign_id=81819161&amp;utm_campaign=perf_yd_c2c_jobs_all_site_sea_b_271222_autotageting&amp;utm_content=5106602885_13281540307&amp;utm_medium=cpc&amp;utm_source=yandex&amp;utm_term=---autotargeting_desktop_%D0%A1%D0%B8%D0%BC%D1%84%D0%B5%D1%80%D0%BE%D0%BF%D0%BE%D0%BB%D1%8C&amp;yclid=11104619184453844991" TargetMode="External"/><Relationship Id="rId5" Type="http://schemas.openxmlformats.org/officeDocument/2006/relationships/hyperlink" Target="https://www.rabota.ru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figma.com/file/GRnKSkPz5YLeCyovlN9iCT/SewingWeb?type=design&amp;node-id=0%3A1&amp;t=uoGa72ORsvvX5VvU-1" TargetMode="External"/><Relationship Id="rId4" Type="http://schemas.openxmlformats.org/officeDocument/2006/relationships/hyperlink" Target="https://github.com/aanddi/SewingWeb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 txBox="1"/>
          <p:nvPr>
            <p:ph type="ctrTitle"/>
          </p:nvPr>
        </p:nvSpPr>
        <p:spPr>
          <a:xfrm>
            <a:off x="1858700" y="984978"/>
            <a:ext cx="53613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990"/>
              <a:buFont typeface="Arial"/>
              <a:buNone/>
            </a:pPr>
            <a:r>
              <a:rPr lang="ru" sz="4200">
                <a:latin typeface="Nunito ExtraBold"/>
                <a:ea typeface="Nunito ExtraBold"/>
                <a:cs typeface="Nunito ExtraBold"/>
                <a:sym typeface="Nunito ExtraBold"/>
              </a:rPr>
              <a:t>SewingWeb</a:t>
            </a:r>
            <a:endParaRPr sz="4200"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420"/>
          </a:p>
        </p:txBody>
      </p:sp>
      <p:sp>
        <p:nvSpPr>
          <p:cNvPr id="110" name="Google Shape;110;p13"/>
          <p:cNvSpPr txBox="1"/>
          <p:nvPr>
            <p:ph idx="1" type="subTitle"/>
          </p:nvPr>
        </p:nvSpPr>
        <p:spPr>
          <a:xfrm>
            <a:off x="1777550" y="2003872"/>
            <a:ext cx="5523600" cy="73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b="1" lang="ru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Крымский инженерно-педагогический университет им. Февзи Якубова (КИПУ)</a:t>
            </a:r>
            <a:endParaRPr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2258550" y="2701375"/>
            <a:ext cx="4468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LegpromRF</a:t>
            </a:r>
            <a:endParaRPr b="1" sz="1600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1810200" y="3157475"/>
            <a:ext cx="5523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«</a:t>
            </a:r>
            <a:r>
              <a:rPr b="1" lang="ru" sz="16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Job-сайт для вакансий швейных предприятий и резюме кандидатов</a:t>
            </a:r>
            <a:r>
              <a:rPr lang="ru" sz="16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»</a:t>
            </a:r>
            <a:endParaRPr sz="1600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4"/>
          <p:cNvSpPr txBox="1"/>
          <p:nvPr>
            <p:ph idx="1" type="body"/>
          </p:nvPr>
        </p:nvSpPr>
        <p:spPr>
          <a:xfrm>
            <a:off x="2958125" y="1246550"/>
            <a:ext cx="5241900" cy="202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ru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- </a:t>
            </a:r>
            <a:r>
              <a:rPr lang="ru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онлайн-платформа, объединяющая специалистов и предприятия легпрома для восстановления цепочек поставок, легкого контрактного производства и импортозамещения продукции легпрома. Компания сотрудничает со многими учебными заведениями и предприятиями.</a:t>
            </a:r>
            <a:endParaRPr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8" name="Google Shape;118;p14"/>
          <p:cNvSpPr txBox="1"/>
          <p:nvPr>
            <p:ph type="title"/>
          </p:nvPr>
        </p:nvSpPr>
        <p:spPr>
          <a:xfrm>
            <a:off x="780350" y="364600"/>
            <a:ext cx="7505700" cy="6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latin typeface="Nunito SemiBold"/>
                <a:ea typeface="Nunito SemiBold"/>
                <a:cs typeface="Nunito SemiBold"/>
                <a:sym typeface="Nunito SemiBold"/>
              </a:rPr>
              <a:t>О компании-заказчике</a:t>
            </a:r>
            <a:endParaRPr sz="2800"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19" name="Google Shape;119;p14"/>
          <p:cNvSpPr txBox="1"/>
          <p:nvPr/>
        </p:nvSpPr>
        <p:spPr>
          <a:xfrm>
            <a:off x="694400" y="3102875"/>
            <a:ext cx="7505700" cy="10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Цель </a:t>
            </a:r>
            <a:r>
              <a:rPr lang="ru" sz="13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заказчика состоит в снижении доли импорта и развитие экспорта лучших изделий. </a:t>
            </a:r>
            <a:endParaRPr b="1" sz="13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3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Заказчик хочет</a:t>
            </a:r>
            <a:r>
              <a:rPr lang="ru" sz="13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 получить готовый Job-сайт, размещенный на его хостинге, который будет готов к приему вакансий и резюме. </a:t>
            </a:r>
            <a:endParaRPr>
              <a:solidFill>
                <a:srgbClr val="73737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Google Shape;12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0349" y="1393800"/>
            <a:ext cx="1905000" cy="1377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 txBox="1"/>
          <p:nvPr>
            <p:ph type="title"/>
          </p:nvPr>
        </p:nvSpPr>
        <p:spPr>
          <a:xfrm>
            <a:off x="819150" y="372375"/>
            <a:ext cx="7505700" cy="7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>
                <a:latin typeface="Nunito SemiBold"/>
                <a:ea typeface="Nunito SemiBold"/>
                <a:cs typeface="Nunito SemiBold"/>
                <a:sym typeface="Nunito SemiBold"/>
              </a:rPr>
              <a:t>Проблема заказчика</a:t>
            </a:r>
            <a:endParaRPr sz="2700"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26" name="Google Shape;126;p15"/>
          <p:cNvSpPr txBox="1"/>
          <p:nvPr>
            <p:ph idx="1" type="body"/>
          </p:nvPr>
        </p:nvSpPr>
        <p:spPr>
          <a:xfrm>
            <a:off x="819150" y="962000"/>
            <a:ext cx="7505700" cy="37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П</a:t>
            </a:r>
            <a:r>
              <a:rPr b="1" lang="ru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роблема </a:t>
            </a:r>
            <a:r>
              <a:rPr lang="ru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возникла с тем, что рынок потребления продукции легпрома в России 2,5 трлн.руб./год, из них 2 трлн.руб - импорт. Сейчас происходит критическая для отрасли ситуация: швейные фабрики на 80% работали на импортных тканях, ткацкие фабрики - на 90% на импортной пряжи, прядильные комбинаты - на импортном сырье. Ущерб от такой проблемы будет крайне большой, импорт рынка будет увеличиваться, что повлечет за собой полную зависимость от других стран. </a:t>
            </a:r>
            <a:endParaRPr>
              <a:solidFill>
                <a:srgbClr val="737373"/>
              </a:solidFill>
              <a:highlight>
                <a:srgbClr val="FFFFFF"/>
              </a:highlight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737373"/>
                </a:solidFill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Однако, увеличивать количество производств практически невозможно, т.к. даже действующие </a:t>
            </a:r>
            <a:r>
              <a:rPr b="1" lang="ru" u="sng">
                <a:solidFill>
                  <a:srgbClr val="737373"/>
                </a:solidFill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производства испытывают острую нехватку кадров</a:t>
            </a:r>
            <a:r>
              <a:rPr lang="ru">
                <a:solidFill>
                  <a:srgbClr val="737373"/>
                </a:solidFill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: квалифицированных конструкторов, технологов и швей. Специалисты “советской школы” уходят на пенсию, профессия не востребована среди молодежи, иностранная рабочая сила имеет низкую квалификацию.</a:t>
            </a:r>
            <a:endParaRPr>
              <a:solidFill>
                <a:srgbClr val="737373"/>
              </a:solidFill>
              <a:highlight>
                <a:srgbClr val="FFFFFF"/>
              </a:highlight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737373"/>
                </a:solidFill>
                <a:highlight>
                  <a:schemeClr val="dk1"/>
                </a:highlight>
                <a:latin typeface="Nunito"/>
                <a:ea typeface="Nunito"/>
                <a:cs typeface="Nunito"/>
                <a:sym typeface="Nunito"/>
              </a:rPr>
              <a:t>Продукцию отечественного производства производит около 30 000 фабрик, большинство из них загружены на 3-12 месяцев вперед. Т.е. спрос существенно превышает возможности производств и компенсируется за счет импорта.</a:t>
            </a:r>
            <a:r>
              <a:rPr lang="ru">
                <a:solidFill>
                  <a:srgbClr val="737373"/>
                </a:solidFill>
                <a:highlight>
                  <a:schemeClr val="dk1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solidFill>
                <a:srgbClr val="737373"/>
              </a:solidFill>
              <a:highlight>
                <a:srgbClr val="FFFFFF"/>
              </a:highlight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D1D1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21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6"/>
          <p:cNvSpPr txBox="1"/>
          <p:nvPr>
            <p:ph type="title"/>
          </p:nvPr>
        </p:nvSpPr>
        <p:spPr>
          <a:xfrm>
            <a:off x="819150" y="403400"/>
            <a:ext cx="7505700" cy="6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latin typeface="Nunito SemiBold"/>
                <a:ea typeface="Nunito SemiBold"/>
                <a:cs typeface="Nunito SemiBold"/>
                <a:sym typeface="Nunito SemiBold"/>
              </a:rPr>
              <a:t>Р</a:t>
            </a:r>
            <a:r>
              <a:rPr lang="ru" sz="2800">
                <a:latin typeface="Nunito SemiBold"/>
                <a:ea typeface="Nunito SemiBold"/>
                <a:cs typeface="Nunito SemiBold"/>
                <a:sym typeface="Nunito SemiBold"/>
              </a:rPr>
              <a:t>ешение</a:t>
            </a:r>
            <a:endParaRPr sz="2800"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32" name="Google Shape;132;p16"/>
          <p:cNvSpPr txBox="1"/>
          <p:nvPr>
            <p:ph idx="1" type="body"/>
          </p:nvPr>
        </p:nvSpPr>
        <p:spPr>
          <a:xfrm>
            <a:off x="819150" y="1125275"/>
            <a:ext cx="7505700" cy="31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Решением данной проблемы состоит в наборе персонала, стажеров, студентов и конечно, их обучение по факту на производствах.</a:t>
            </a:r>
            <a:endParaRPr sz="14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LegpromRF послужит посредником между работодателем и соискателем работы, так как он работает напрямую с предприятиями и сотрудничает с большим списком профильных учебных заведений. Мы разработаем веб-ресурс, интегрированный на основную платформу заказчика, для размещения вакансий от предприятий и резюме от студентов и т.д. </a:t>
            </a:r>
            <a:endParaRPr sz="14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4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Также на Job-сайте будет возможность пройти онлайн видео-курсов совершенно бесплатно, для стимулирования соискателей и получение базы знаний в швейной индустрии.</a:t>
            </a:r>
            <a:endParaRPr sz="14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/>
          <p:cNvSpPr txBox="1"/>
          <p:nvPr>
            <p:ph type="title"/>
          </p:nvPr>
        </p:nvSpPr>
        <p:spPr>
          <a:xfrm>
            <a:off x="819150" y="457700"/>
            <a:ext cx="7505700" cy="74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>
                <a:latin typeface="Nunito SemiBold"/>
                <a:ea typeface="Nunito SemiBold"/>
                <a:cs typeface="Nunito SemiBold"/>
                <a:sym typeface="Nunito SemiBold"/>
              </a:rPr>
              <a:t>Наполняемость и пользователи сайта</a:t>
            </a:r>
            <a:endParaRPr sz="2700"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38" name="Google Shape;138;p17"/>
          <p:cNvSpPr txBox="1"/>
          <p:nvPr>
            <p:ph idx="1" type="body"/>
          </p:nvPr>
        </p:nvSpPr>
        <p:spPr>
          <a:xfrm>
            <a:off x="865725" y="1311200"/>
            <a:ext cx="7505700" cy="252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Резюме </a:t>
            </a:r>
            <a:r>
              <a:rPr lang="ru" sz="14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на сервисе буду размещать </a:t>
            </a:r>
            <a:r>
              <a:rPr lang="ru" sz="14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выпускники и студенты профильных  университетов и колледжей России. Учебные заведения будут направлять выпускников и студентов, проходящие практику, на Job-сайт для поиска работы на предприятиях легкой промышленности. Студенты будут популяризировать сервис, из этого вытекает приток соискателей вакантных мест на предприятия в легкой промышленности.</a:t>
            </a:r>
            <a:endParaRPr sz="15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4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Наполняться Job-сайта </a:t>
            </a:r>
            <a:r>
              <a:rPr b="1" lang="ru" sz="14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вакансиями </a:t>
            </a:r>
            <a:r>
              <a:rPr lang="ru" sz="14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будет благодаря предприятиями, которые сотрудничают с заказчиком. Заказчик будет информировать своих клиентов о том, что у них появился сервис для поиска сотрудников на предприятия.</a:t>
            </a:r>
            <a:endParaRPr>
              <a:solidFill>
                <a:srgbClr val="737373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 txBox="1"/>
          <p:nvPr>
            <p:ph type="title"/>
          </p:nvPr>
        </p:nvSpPr>
        <p:spPr>
          <a:xfrm>
            <a:off x="664000" y="387900"/>
            <a:ext cx="81411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Nunito SemiBold"/>
                <a:ea typeface="Nunito SemiBold"/>
                <a:cs typeface="Nunito SemiBold"/>
                <a:sym typeface="Nunito SemiBold"/>
              </a:rPr>
              <a:t>Технические, э</a:t>
            </a:r>
            <a:r>
              <a:rPr lang="ru">
                <a:latin typeface="Nunito SemiBold"/>
                <a:ea typeface="Nunito SemiBold"/>
                <a:cs typeface="Nunito SemiBold"/>
                <a:sym typeface="Nunito SemiBold"/>
              </a:rPr>
              <a:t>кономические и этические ограничения</a:t>
            </a:r>
            <a:endParaRPr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8"/>
          <p:cNvSpPr txBox="1"/>
          <p:nvPr>
            <p:ph idx="1" type="body"/>
          </p:nvPr>
        </p:nvSpPr>
        <p:spPr>
          <a:xfrm>
            <a:off x="819150" y="16183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-325755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ct val="100000"/>
              <a:buFont typeface="Nunito"/>
              <a:buChar char="➔"/>
            </a:pPr>
            <a:r>
              <a:rPr lang="ru" sz="18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Необходимо обеспечить стабильную работу сайта. Вызвано с возможными перегрузками и проблемами с доступностью веб-приложения.</a:t>
            </a:r>
            <a:endParaRPr sz="18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25755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ct val="100000"/>
              <a:buFont typeface="Nunito"/>
              <a:buChar char="➔"/>
            </a:pPr>
            <a:r>
              <a:rPr lang="ru" sz="18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Необходимо обеспечить безопасность сайта и защиту персональных данных пользователей. Вызвано с большим процентом взломов и утечки персональных данных пользователей в руки злоумышленникам.</a:t>
            </a:r>
            <a:endParaRPr sz="18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25755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ct val="100000"/>
              <a:buFont typeface="Nunito"/>
              <a:buChar char="➔"/>
            </a:pPr>
            <a:r>
              <a:rPr lang="ru" sz="18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Соблюдение законов и норм, которые регулируют работу Job-сайта.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/>
          <p:nvPr>
            <p:ph type="title"/>
          </p:nvPr>
        </p:nvSpPr>
        <p:spPr>
          <a:xfrm>
            <a:off x="741575" y="325825"/>
            <a:ext cx="7505700" cy="6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>
                <a:latin typeface="Nunito SemiBold"/>
                <a:ea typeface="Nunito SemiBold"/>
                <a:cs typeface="Nunito SemiBold"/>
                <a:sym typeface="Nunito SemiBold"/>
              </a:rPr>
              <a:t>Аналоги</a:t>
            </a:r>
            <a:endParaRPr sz="2700"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graphicFrame>
        <p:nvGraphicFramePr>
          <p:cNvPr id="150" name="Google Shape;150;p19"/>
          <p:cNvGraphicFramePr/>
          <p:nvPr/>
        </p:nvGraphicFramePr>
        <p:xfrm>
          <a:off x="988113" y="111760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{0FDC023F-3F30-4195-8177-6BB44BC208CF}</a:tableStyleId>
              </a:tblPr>
              <a:tblGrid>
                <a:gridCol w="2389250"/>
                <a:gridCol w="2389250"/>
                <a:gridCol w="2389250"/>
              </a:tblGrid>
              <a:tr h="375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Название аналога</a:t>
                      </a:r>
                      <a:endParaRPr>
                        <a:solidFill>
                          <a:srgbClr val="FFFFFF"/>
                        </a:solidFill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5250" rtl="0" algn="ctr">
                        <a:spcBef>
                          <a:spcPts val="65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Преимущества</a:t>
                      </a:r>
                      <a:endParaRPr>
                        <a:solidFill>
                          <a:srgbClr val="FFFFFF"/>
                        </a:solidFill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7790" rtl="0" algn="ctr">
                        <a:spcBef>
                          <a:spcPts val="65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  <a:sym typeface="Nunito SemiBold"/>
                        </a:rPr>
                        <a:t>Недостатки</a:t>
                      </a:r>
                      <a:endParaRPr>
                        <a:solidFill>
                          <a:srgbClr val="FFFFFF"/>
                        </a:solidFill>
                        <a:latin typeface="Nunito SemiBold"/>
                        <a:ea typeface="Nunito SemiBold"/>
                        <a:cs typeface="Nunito SemiBold"/>
                        <a:sym typeface="Nunito SemiBold"/>
                      </a:endParaRPr>
                    </a:p>
                  </a:txBody>
                  <a:tcPr marT="91425" marB="91425" marR="91425" marL="91425">
                    <a:solidFill>
                      <a:srgbClr val="595959"/>
                    </a:solidFill>
                  </a:tcPr>
                </a:tc>
              </a:tr>
              <a:tr h="7834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1A237E"/>
                          </a:solidFill>
                          <a:uFill>
                            <a:noFill/>
                          </a:uFill>
                          <a:latin typeface="Nunito"/>
                          <a:ea typeface="Nunito"/>
                          <a:cs typeface="Nunito"/>
                          <a:sym typeface="Nunito"/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HeadHunter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Возможность размещение онлайн резюме; объявлений по тэгам; </a:t>
                      </a:r>
                      <a:endParaRPr sz="10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Связь с работодателем через онлайн чат;</a:t>
                      </a:r>
                      <a:endParaRPr sz="8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Загроможденный интерфейс; </a:t>
                      </a:r>
                      <a:endParaRPr sz="10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Малое количество вакансий на швейные предприятия</a:t>
                      </a:r>
                      <a:endParaRPr sz="10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/>
                </a:tc>
              </a:tr>
              <a:tr h="896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1A237E"/>
                          </a:solidFill>
                          <a:uFill>
                            <a:noFill/>
                          </a:uFill>
                          <a:latin typeface="Nunito"/>
                          <a:ea typeface="Nunito"/>
                          <a:cs typeface="Nunito"/>
                          <a:sym typeface="Nunito"/>
                          <a:hlinkClick r:id="rId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Авито работа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Возможность размещение онлайн резюме; объявлений по тэгам; </a:t>
                      </a:r>
                      <a:endParaRPr sz="10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Связь с работодателем через онлайн чат;</a:t>
                      </a:r>
                      <a:endParaRPr sz="8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Загроможденность интерфейса за счёт большого количество рекламных баннеров;</a:t>
                      </a:r>
                      <a:endParaRPr sz="10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Малое количество вакансий на швейное дело;</a:t>
                      </a:r>
                      <a:endParaRPr sz="10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/>
                </a:tc>
              </a:tr>
              <a:tr h="1156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1A237E"/>
                          </a:solidFill>
                          <a:uFill>
                            <a:noFill/>
                          </a:uFill>
                          <a:latin typeface="Nunito"/>
                          <a:ea typeface="Nunito"/>
                          <a:cs typeface="Nunito"/>
                          <a:sym typeface="Nunito"/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Работа.ру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Возможность прямой связи с работодателем через регистрацию на звонок;</a:t>
                      </a:r>
                      <a:endParaRPr sz="10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Онлайн резюме;</a:t>
                      </a:r>
                      <a:endParaRPr sz="10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Расширенный поиск вакансий по нескольким параметрам; </a:t>
                      </a:r>
                      <a:endParaRPr sz="10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434343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Малое количество вакансий на швейные дело;</a:t>
                      </a:r>
                      <a:endParaRPr sz="1000">
                        <a:solidFill>
                          <a:srgbClr val="434343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/>
          <p:nvPr>
            <p:ph type="title"/>
          </p:nvPr>
        </p:nvSpPr>
        <p:spPr>
          <a:xfrm>
            <a:off x="654850" y="245525"/>
            <a:ext cx="7505700" cy="6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700"/>
              <a:t>CustDev</a:t>
            </a:r>
            <a:endParaRPr b="1" sz="2700"/>
          </a:p>
        </p:txBody>
      </p:sp>
      <p:sp>
        <p:nvSpPr>
          <p:cNvPr id="156" name="Google Shape;156;p20"/>
          <p:cNvSpPr txBox="1"/>
          <p:nvPr>
            <p:ph idx="1" type="body"/>
          </p:nvPr>
        </p:nvSpPr>
        <p:spPr>
          <a:xfrm>
            <a:off x="743475" y="870100"/>
            <a:ext cx="8089200" cy="5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4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Наша команда провела интервью со студентами профильных образовательных учреждений. И вот какие ответы на наши вопросы мы получили.</a:t>
            </a:r>
            <a:endParaRPr sz="14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7" name="Google Shape;157;p20"/>
          <p:cNvSpPr txBox="1"/>
          <p:nvPr/>
        </p:nvSpPr>
        <p:spPr>
          <a:xfrm>
            <a:off x="754825" y="1547725"/>
            <a:ext cx="75723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737373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Почему молодые специалисты не хотят идти работать на предприятия легпрома?</a:t>
            </a:r>
            <a:endParaRPr>
              <a:solidFill>
                <a:srgbClr val="737373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Популярные ответы студентов на этот вопрос:</a:t>
            </a:r>
            <a:endParaRPr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8" name="Google Shape;158;p20"/>
          <p:cNvSpPr/>
          <p:nvPr/>
        </p:nvSpPr>
        <p:spPr>
          <a:xfrm>
            <a:off x="942275" y="2623288"/>
            <a:ext cx="2328900" cy="400200"/>
          </a:xfrm>
          <a:prstGeom prst="flowChartAlternateProcess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0"/>
          <p:cNvSpPr txBox="1"/>
          <p:nvPr/>
        </p:nvSpPr>
        <p:spPr>
          <a:xfrm>
            <a:off x="911975" y="2641163"/>
            <a:ext cx="2328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Малая зарплата по городу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0"/>
          <p:cNvSpPr/>
          <p:nvPr/>
        </p:nvSpPr>
        <p:spPr>
          <a:xfrm>
            <a:off x="4678885" y="2602063"/>
            <a:ext cx="2579100" cy="400200"/>
          </a:xfrm>
          <a:prstGeom prst="flowChartAlternateProcess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0"/>
          <p:cNvSpPr txBox="1"/>
          <p:nvPr/>
        </p:nvSpPr>
        <p:spPr>
          <a:xfrm>
            <a:off x="4630900" y="2602063"/>
            <a:ext cx="3014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Неблагоприятные условия труда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0"/>
          <p:cNvSpPr/>
          <p:nvPr/>
        </p:nvSpPr>
        <p:spPr>
          <a:xfrm>
            <a:off x="911975" y="3512625"/>
            <a:ext cx="2328900" cy="766500"/>
          </a:xfrm>
          <a:prstGeom prst="flowChartAlternateProcess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0"/>
          <p:cNvSpPr txBox="1"/>
          <p:nvPr/>
        </p:nvSpPr>
        <p:spPr>
          <a:xfrm>
            <a:off x="870825" y="3592900"/>
            <a:ext cx="2679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Нет или очень мало вакансий на на мою специальность.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20"/>
          <p:cNvSpPr/>
          <p:nvPr/>
        </p:nvSpPr>
        <p:spPr>
          <a:xfrm>
            <a:off x="4630900" y="3602525"/>
            <a:ext cx="3177900" cy="1046700"/>
          </a:xfrm>
          <a:prstGeom prst="flowChartAlternateProcess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0"/>
          <p:cNvSpPr txBox="1"/>
          <p:nvPr/>
        </p:nvSpPr>
        <p:spPr>
          <a:xfrm>
            <a:off x="4723750" y="3602500"/>
            <a:ext cx="32700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Отсутствие желания оставаться в городе, переезжают в большие города России (в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связи большей перспективы и ЗП)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0"/>
          <p:cNvSpPr txBox="1"/>
          <p:nvPr/>
        </p:nvSpPr>
        <p:spPr>
          <a:xfrm>
            <a:off x="4630900" y="2346163"/>
            <a:ext cx="180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Ответ №2</a:t>
            </a:r>
            <a:endParaRPr sz="11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4719850" y="3346675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Ответ №4</a:t>
            </a:r>
            <a:endParaRPr/>
          </a:p>
        </p:txBody>
      </p:sp>
      <p:sp>
        <p:nvSpPr>
          <p:cNvPr id="168" name="Google Shape;168;p20"/>
          <p:cNvSpPr txBox="1"/>
          <p:nvPr/>
        </p:nvSpPr>
        <p:spPr>
          <a:xfrm>
            <a:off x="911975" y="234955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Ответ №1</a:t>
            </a:r>
            <a:endParaRPr/>
          </a:p>
        </p:txBody>
      </p:sp>
      <p:sp>
        <p:nvSpPr>
          <p:cNvPr id="169" name="Google Shape;169;p20"/>
          <p:cNvSpPr txBox="1"/>
          <p:nvPr/>
        </p:nvSpPr>
        <p:spPr>
          <a:xfrm>
            <a:off x="942275" y="323890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Ответ №3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"/>
          <p:cNvSpPr txBox="1"/>
          <p:nvPr>
            <p:ph type="title"/>
          </p:nvPr>
        </p:nvSpPr>
        <p:spPr>
          <a:xfrm>
            <a:off x="654850" y="352675"/>
            <a:ext cx="7505700" cy="6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700"/>
              <a:t>CustDev</a:t>
            </a:r>
            <a:endParaRPr b="1" sz="2700"/>
          </a:p>
        </p:txBody>
      </p:sp>
      <p:sp>
        <p:nvSpPr>
          <p:cNvPr id="175" name="Google Shape;175;p21"/>
          <p:cNvSpPr txBox="1"/>
          <p:nvPr/>
        </p:nvSpPr>
        <p:spPr>
          <a:xfrm>
            <a:off x="712000" y="1046638"/>
            <a:ext cx="75723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737373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Почему вы выбрали данную профессию в этой индустрии?</a:t>
            </a:r>
            <a:endParaRPr>
              <a:solidFill>
                <a:srgbClr val="737373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Популярные ответы студентов на этот вопрос:</a:t>
            </a:r>
            <a:endParaRPr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6" name="Google Shape;176;p21"/>
          <p:cNvSpPr/>
          <p:nvPr/>
        </p:nvSpPr>
        <p:spPr>
          <a:xfrm>
            <a:off x="1446550" y="2137925"/>
            <a:ext cx="2425500" cy="400200"/>
          </a:xfrm>
          <a:prstGeom prst="flowChartAlternateProcess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1"/>
          <p:cNvSpPr txBox="1"/>
          <p:nvPr/>
        </p:nvSpPr>
        <p:spPr>
          <a:xfrm>
            <a:off x="1387450" y="2097663"/>
            <a:ext cx="2543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Постоянный и понятный доход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1"/>
          <p:cNvSpPr/>
          <p:nvPr/>
        </p:nvSpPr>
        <p:spPr>
          <a:xfrm>
            <a:off x="4783100" y="2120850"/>
            <a:ext cx="2732100" cy="400200"/>
          </a:xfrm>
          <a:prstGeom prst="flowChartAlternateProcess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1"/>
          <p:cNvSpPr txBox="1"/>
          <p:nvPr/>
        </p:nvSpPr>
        <p:spPr>
          <a:xfrm>
            <a:off x="4728175" y="2097663"/>
            <a:ext cx="3014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 требуется высшее образование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1"/>
          <p:cNvSpPr/>
          <p:nvPr/>
        </p:nvSpPr>
        <p:spPr>
          <a:xfrm>
            <a:off x="4931650" y="3116266"/>
            <a:ext cx="2328900" cy="921900"/>
          </a:xfrm>
          <a:prstGeom prst="flowChartAlternateProcess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1"/>
          <p:cNvSpPr txBox="1"/>
          <p:nvPr/>
        </p:nvSpPr>
        <p:spPr>
          <a:xfrm>
            <a:off x="4931650" y="3162650"/>
            <a:ext cx="24636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Возможность развиваться внутри профессии (повышение разрядов =&gt; ЗП)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1"/>
          <p:cNvSpPr/>
          <p:nvPr/>
        </p:nvSpPr>
        <p:spPr>
          <a:xfrm>
            <a:off x="1478850" y="3269425"/>
            <a:ext cx="2328900" cy="615600"/>
          </a:xfrm>
          <a:prstGeom prst="flowChartAlternateProcess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1"/>
          <p:cNvSpPr txBox="1"/>
          <p:nvPr/>
        </p:nvSpPr>
        <p:spPr>
          <a:xfrm>
            <a:off x="1523650" y="3269425"/>
            <a:ext cx="2389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Низкий порог входа для поступления в техникум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1"/>
          <p:cNvSpPr txBox="1"/>
          <p:nvPr/>
        </p:nvSpPr>
        <p:spPr>
          <a:xfrm>
            <a:off x="4728175" y="1835925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Ответ №2</a:t>
            </a:r>
            <a:endParaRPr/>
          </a:p>
        </p:txBody>
      </p:sp>
      <p:sp>
        <p:nvSpPr>
          <p:cNvPr id="185" name="Google Shape;185;p21"/>
          <p:cNvSpPr txBox="1"/>
          <p:nvPr/>
        </p:nvSpPr>
        <p:spPr>
          <a:xfrm>
            <a:off x="1403700" y="1843513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Ответ №1</a:t>
            </a:r>
            <a:endParaRPr/>
          </a:p>
        </p:txBody>
      </p:sp>
      <p:sp>
        <p:nvSpPr>
          <p:cNvPr id="186" name="Google Shape;186;p21"/>
          <p:cNvSpPr txBox="1"/>
          <p:nvPr/>
        </p:nvSpPr>
        <p:spPr>
          <a:xfrm>
            <a:off x="1446550" y="298140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Ответ №3</a:t>
            </a:r>
            <a:endParaRPr/>
          </a:p>
        </p:txBody>
      </p:sp>
      <p:sp>
        <p:nvSpPr>
          <p:cNvPr id="187" name="Google Shape;187;p21"/>
          <p:cNvSpPr txBox="1"/>
          <p:nvPr/>
        </p:nvSpPr>
        <p:spPr>
          <a:xfrm>
            <a:off x="4972050" y="282105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Ответ №4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2"/>
          <p:cNvSpPr txBox="1"/>
          <p:nvPr>
            <p:ph type="title"/>
          </p:nvPr>
        </p:nvSpPr>
        <p:spPr>
          <a:xfrm>
            <a:off x="654850" y="352675"/>
            <a:ext cx="7505700" cy="6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700"/>
              <a:t>CustDev</a:t>
            </a:r>
            <a:endParaRPr b="1" sz="2700"/>
          </a:p>
        </p:txBody>
      </p:sp>
      <p:sp>
        <p:nvSpPr>
          <p:cNvPr id="193" name="Google Shape;193;p22"/>
          <p:cNvSpPr txBox="1"/>
          <p:nvPr/>
        </p:nvSpPr>
        <p:spPr>
          <a:xfrm>
            <a:off x="697700" y="1466563"/>
            <a:ext cx="81462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737373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Нужен ли такой сайт и почему вы выберите именно наш job-сайт, а не популярны hh.ru</a:t>
            </a:r>
            <a:r>
              <a:rPr lang="ru">
                <a:solidFill>
                  <a:srgbClr val="737373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?</a:t>
            </a:r>
            <a:endParaRPr>
              <a:solidFill>
                <a:srgbClr val="737373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Популярные ответы студентов на этот вопрос:</a:t>
            </a:r>
            <a:endParaRPr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4" name="Google Shape;194;p22"/>
          <p:cNvSpPr/>
          <p:nvPr/>
        </p:nvSpPr>
        <p:spPr>
          <a:xfrm>
            <a:off x="1419025" y="2488250"/>
            <a:ext cx="2811000" cy="1990800"/>
          </a:xfrm>
          <a:prstGeom prst="flowChartAlternateProcess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2"/>
          <p:cNvSpPr txBox="1"/>
          <p:nvPr/>
        </p:nvSpPr>
        <p:spPr>
          <a:xfrm>
            <a:off x="1454750" y="2566675"/>
            <a:ext cx="28110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Да, я считаю нужен, потому что ваш  будущий сайт будет специализироваться на подборе персонала для легкой промышленности, что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делает его более эффективным в этой области по сравнению с hh.ru.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2"/>
          <p:cNvSpPr txBox="1"/>
          <p:nvPr/>
        </p:nvSpPr>
        <p:spPr>
          <a:xfrm>
            <a:off x="697700" y="950150"/>
            <a:ext cx="765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Наша команда рассказала о нашем будущем проекте студентам и задали такой вопрос:</a:t>
            </a:r>
            <a:endParaRPr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7" name="Google Shape;197;p22"/>
          <p:cNvSpPr/>
          <p:nvPr/>
        </p:nvSpPr>
        <p:spPr>
          <a:xfrm>
            <a:off x="4799350" y="2700200"/>
            <a:ext cx="2425500" cy="1602900"/>
          </a:xfrm>
          <a:prstGeom prst="flowChartAlternateProcess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2"/>
          <p:cNvSpPr txBox="1"/>
          <p:nvPr/>
        </p:nvSpPr>
        <p:spPr>
          <a:xfrm>
            <a:off x="4740250" y="2778775"/>
            <a:ext cx="25437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Конечно! Вы предлагаете курсы повышения квалификации, которые будут гарантировать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трудоустройство на фабриках в моем городе.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2"/>
          <p:cNvSpPr txBox="1"/>
          <p:nvPr/>
        </p:nvSpPr>
        <p:spPr>
          <a:xfrm>
            <a:off x="1636300" y="223080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Ответ №1</a:t>
            </a:r>
            <a:endParaRPr/>
          </a:p>
        </p:txBody>
      </p:sp>
      <p:sp>
        <p:nvSpPr>
          <p:cNvPr id="200" name="Google Shape;200;p22"/>
          <p:cNvSpPr txBox="1"/>
          <p:nvPr/>
        </p:nvSpPr>
        <p:spPr>
          <a:xfrm>
            <a:off x="4931575" y="2424775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Ответ №2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3"/>
          <p:cNvSpPr txBox="1"/>
          <p:nvPr>
            <p:ph type="title"/>
          </p:nvPr>
        </p:nvSpPr>
        <p:spPr>
          <a:xfrm>
            <a:off x="749325" y="46547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>
                <a:latin typeface="Nunito SemiBold"/>
                <a:ea typeface="Nunito SemiBold"/>
                <a:cs typeface="Nunito SemiBold"/>
                <a:sym typeface="Nunito SemiBold"/>
              </a:rPr>
              <a:t>П</a:t>
            </a:r>
            <a:r>
              <a:rPr lang="ru" sz="2700">
                <a:latin typeface="Nunito SemiBold"/>
                <a:ea typeface="Nunito SemiBold"/>
                <a:cs typeface="Nunito SemiBold"/>
                <a:sym typeface="Nunito SemiBold"/>
              </a:rPr>
              <a:t>ожелания заказчика</a:t>
            </a:r>
            <a:endParaRPr sz="2700"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206" name="Google Shape;206;p23"/>
          <p:cNvSpPr txBox="1"/>
          <p:nvPr>
            <p:ph idx="1" type="body"/>
          </p:nvPr>
        </p:nvSpPr>
        <p:spPr>
          <a:xfrm>
            <a:off x="749325" y="1148175"/>
            <a:ext cx="7505700" cy="33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1400"/>
              <a:buFont typeface="Nunito"/>
              <a:buChar char="➔"/>
            </a:pPr>
            <a:r>
              <a:rPr lang="ru" sz="14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Заказчик отметил следующие инструменты для разработки Job-сайта: PHP, Python, HTML, CSS, SQL;</a:t>
            </a:r>
            <a:endParaRPr sz="14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1400"/>
              <a:buFont typeface="Nunito"/>
              <a:buChar char="➔"/>
            </a:pPr>
            <a:r>
              <a:rPr lang="ru" sz="14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Существующий сервис заказчика разработан на базе CMS Wordpress, поэтому будущий Job-сайт должен быть совместим с данной технологией, для легкого интегрирования;</a:t>
            </a:r>
            <a:endParaRPr sz="1500">
              <a:solidFill>
                <a:srgbClr val="737373"/>
              </a:solidFill>
              <a:highlight>
                <a:srgbClr val="6AA84F"/>
              </a:highlight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1400"/>
              <a:buFont typeface="Nunito"/>
              <a:buChar char="➔"/>
            </a:pPr>
            <a:r>
              <a:rPr lang="ru" sz="14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Заказчик отметил следующие требования к UX/UI дизайну сайта: закругленные края у форм, карточек и кнопок; основной цвет: белый, серый, черный, синий, красный и их оттенки;</a:t>
            </a:r>
            <a:endParaRPr sz="14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1400"/>
              <a:buFont typeface="Nunito"/>
              <a:buChar char="➔"/>
            </a:pPr>
            <a:r>
              <a:rPr lang="ru" sz="14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Взять самые лучшие решения с Job-сайтов аналогов и применить на наш проект.</a:t>
            </a:r>
            <a:endParaRPr sz="15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4"/>
          <p:cNvSpPr txBox="1"/>
          <p:nvPr>
            <p:ph type="title"/>
          </p:nvPr>
        </p:nvSpPr>
        <p:spPr>
          <a:xfrm>
            <a:off x="683425" y="39552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700"/>
              <a:t>Использованные технологии</a:t>
            </a:r>
            <a:endParaRPr b="1" sz="2700"/>
          </a:p>
        </p:txBody>
      </p:sp>
      <p:sp>
        <p:nvSpPr>
          <p:cNvPr id="212" name="Google Shape;212;p24"/>
          <p:cNvSpPr txBox="1"/>
          <p:nvPr/>
        </p:nvSpPr>
        <p:spPr>
          <a:xfrm>
            <a:off x="683425" y="1441475"/>
            <a:ext cx="2278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3D85C6"/>
                </a:solidFill>
                <a:latin typeface="Nunito Black"/>
                <a:ea typeface="Nunito Black"/>
                <a:cs typeface="Nunito Black"/>
                <a:sym typeface="Nunito Black"/>
              </a:rPr>
              <a:t>HTML</a:t>
            </a:r>
            <a:endParaRPr sz="1700">
              <a:solidFill>
                <a:srgbClr val="3D85C6"/>
              </a:solidFill>
              <a:latin typeface="Nunito Black"/>
              <a:ea typeface="Nunito Black"/>
              <a:cs typeface="Nunito Black"/>
              <a:sym typeface="Nunito Black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Язык гипертекстовой разметки сайта</a:t>
            </a:r>
            <a:endParaRPr sz="13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3" name="Google Shape;213;p24"/>
          <p:cNvSpPr txBox="1"/>
          <p:nvPr/>
        </p:nvSpPr>
        <p:spPr>
          <a:xfrm>
            <a:off x="2909875" y="1441475"/>
            <a:ext cx="30528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3D85C6"/>
                </a:solidFill>
                <a:latin typeface="Nunito Black"/>
                <a:ea typeface="Nunito Black"/>
                <a:cs typeface="Nunito Black"/>
                <a:sym typeface="Nunito Black"/>
              </a:rPr>
              <a:t>SCSS</a:t>
            </a:r>
            <a:endParaRPr sz="1700">
              <a:solidFill>
                <a:srgbClr val="3D85C6"/>
              </a:solidFill>
              <a:latin typeface="Nunito Black"/>
              <a:ea typeface="Nunito Black"/>
              <a:cs typeface="Nunito Black"/>
              <a:sym typeface="Nunito Black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Метаязык на основе CSS, предназначенный для создание дизайна</a:t>
            </a:r>
            <a:endParaRPr sz="1300">
              <a:solidFill>
                <a:srgbClr val="737373"/>
              </a:solidFill>
              <a:latin typeface="Nunito Black"/>
              <a:ea typeface="Nunito Black"/>
              <a:cs typeface="Nunito Black"/>
              <a:sym typeface="Nunito Black"/>
            </a:endParaRPr>
          </a:p>
        </p:txBody>
      </p:sp>
      <p:sp>
        <p:nvSpPr>
          <p:cNvPr id="214" name="Google Shape;214;p24"/>
          <p:cNvSpPr txBox="1"/>
          <p:nvPr/>
        </p:nvSpPr>
        <p:spPr>
          <a:xfrm>
            <a:off x="1457400" y="2975975"/>
            <a:ext cx="2886000" cy="11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3D85C6"/>
                </a:solidFill>
                <a:latin typeface="Nunito Black"/>
                <a:ea typeface="Nunito Black"/>
                <a:cs typeface="Nunito Black"/>
                <a:sym typeface="Nunito Black"/>
              </a:rPr>
              <a:t>REACT</a:t>
            </a:r>
            <a:endParaRPr sz="1700">
              <a:solidFill>
                <a:srgbClr val="3D85C6"/>
              </a:solidFill>
              <a:latin typeface="Nunito Black"/>
              <a:ea typeface="Nunito Black"/>
              <a:cs typeface="Nunito Black"/>
              <a:sym typeface="Nunito Black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737373"/>
                </a:solidFill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JS фреймворк для создания пользовательских интерфейсов</a:t>
            </a:r>
            <a:endParaRPr>
              <a:solidFill>
                <a:srgbClr val="737373"/>
              </a:solidFill>
              <a:latin typeface="Nunito Black"/>
              <a:ea typeface="Nunito Black"/>
              <a:cs typeface="Nunito Black"/>
              <a:sym typeface="Nunito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Nunito Black"/>
              <a:ea typeface="Nunito Black"/>
              <a:cs typeface="Nunito Black"/>
              <a:sym typeface="Nunito Black"/>
            </a:endParaRPr>
          </a:p>
        </p:txBody>
      </p:sp>
      <p:sp>
        <p:nvSpPr>
          <p:cNvPr id="215" name="Google Shape;215;p24"/>
          <p:cNvSpPr txBox="1"/>
          <p:nvPr/>
        </p:nvSpPr>
        <p:spPr>
          <a:xfrm>
            <a:off x="5643425" y="1441475"/>
            <a:ext cx="3214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3D85C6"/>
                </a:solidFill>
                <a:latin typeface="Nunito Black"/>
                <a:ea typeface="Nunito Black"/>
                <a:cs typeface="Nunito Black"/>
                <a:sym typeface="Nunito Black"/>
              </a:rPr>
              <a:t>TYPESCRIPT</a:t>
            </a:r>
            <a:endParaRPr sz="1700">
              <a:solidFill>
                <a:srgbClr val="3D85C6"/>
              </a:solidFill>
              <a:latin typeface="Nunito Black"/>
              <a:ea typeface="Nunito Black"/>
              <a:cs typeface="Nunito Black"/>
              <a:sym typeface="Nunito Black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737373"/>
                </a:solidFill>
                <a:highlight>
                  <a:schemeClr val="dk1"/>
                </a:highlight>
                <a:latin typeface="Nunito"/>
                <a:ea typeface="Nunito"/>
                <a:cs typeface="Nunito"/>
                <a:sym typeface="Nunito"/>
              </a:rPr>
              <a:t>Язык программирования</a:t>
            </a:r>
            <a:endParaRPr sz="1800">
              <a:solidFill>
                <a:srgbClr val="737373"/>
              </a:solidFill>
              <a:highlight>
                <a:schemeClr val="dk1"/>
              </a:highlight>
              <a:latin typeface="Nunito Black"/>
              <a:ea typeface="Nunito Black"/>
              <a:cs typeface="Nunito Black"/>
              <a:sym typeface="Nunito Black"/>
            </a:endParaRPr>
          </a:p>
        </p:txBody>
      </p:sp>
      <p:sp>
        <p:nvSpPr>
          <p:cNvPr id="216" name="Google Shape;216;p24"/>
          <p:cNvSpPr txBox="1"/>
          <p:nvPr/>
        </p:nvSpPr>
        <p:spPr>
          <a:xfrm>
            <a:off x="4943475" y="2975975"/>
            <a:ext cx="23361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3D85C6"/>
                </a:solidFill>
                <a:latin typeface="Nunito Black"/>
                <a:ea typeface="Nunito Black"/>
                <a:cs typeface="Nunito Black"/>
                <a:sym typeface="Nunito Black"/>
              </a:rPr>
              <a:t>MySQL</a:t>
            </a:r>
            <a:endParaRPr sz="1700">
              <a:solidFill>
                <a:srgbClr val="3D85C6"/>
              </a:solidFill>
              <a:latin typeface="Nunito Black"/>
              <a:ea typeface="Nunito Black"/>
              <a:cs typeface="Nunito Black"/>
              <a:sym typeface="Nunito Black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База данных MySQL для хранения данных сайта</a:t>
            </a:r>
            <a:endParaRPr sz="16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Nunito Black"/>
              <a:ea typeface="Nunito Black"/>
              <a:cs typeface="Nunito Black"/>
              <a:sym typeface="Nunito Blac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5"/>
          <p:cNvSpPr txBox="1"/>
          <p:nvPr>
            <p:ph type="title"/>
          </p:nvPr>
        </p:nvSpPr>
        <p:spPr>
          <a:xfrm>
            <a:off x="819150" y="3527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700"/>
              <a:t>О проекте</a:t>
            </a:r>
            <a:endParaRPr b="1" sz="2700"/>
          </a:p>
        </p:txBody>
      </p:sp>
      <p:sp>
        <p:nvSpPr>
          <p:cNvPr id="222" name="Google Shape;222;p25"/>
          <p:cNvSpPr txBox="1"/>
          <p:nvPr>
            <p:ph idx="1" type="body"/>
          </p:nvPr>
        </p:nvSpPr>
        <p:spPr>
          <a:xfrm>
            <a:off x="769150" y="1807900"/>
            <a:ext cx="7831800" cy="286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1500"/>
              <a:buFont typeface="Nunito"/>
              <a:buChar char="➔"/>
            </a:pPr>
            <a:r>
              <a:rPr lang="ru" sz="15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Была произведена разработка прототипа сайта в программе Figma. Макет готов к разработки программной части сайта.</a:t>
            </a:r>
            <a:endParaRPr sz="15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1500"/>
              <a:buFont typeface="Nunito"/>
              <a:buChar char="➔"/>
            </a:pPr>
            <a:r>
              <a:rPr lang="ru" sz="15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Макет job-сайта представлен в двух версиях: </a:t>
            </a:r>
            <a:r>
              <a:rPr lang="ru" sz="15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Desktop (для компьютеров) и Phone (для смартфонов).</a:t>
            </a:r>
            <a:endParaRPr sz="15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1500"/>
              <a:buFont typeface="Nunito"/>
              <a:buChar char="➔"/>
            </a:pPr>
            <a:r>
              <a:rPr lang="ru" sz="15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Также произведена детальная проработка пользовательских интерфейсов (UX) и разработали User Flow (путь пользователя на сайте).</a:t>
            </a:r>
            <a:endParaRPr sz="15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1500"/>
              <a:buFont typeface="Nunito"/>
              <a:buChar char="➔"/>
            </a:pPr>
            <a:r>
              <a:rPr lang="ru" sz="15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В данный момент производится </a:t>
            </a:r>
            <a:r>
              <a:rPr lang="ru" sz="15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разработки программной части сайта</a:t>
            </a:r>
            <a:r>
              <a:rPr lang="ru" sz="15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. </a:t>
            </a:r>
            <a:endParaRPr sz="15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3" name="Google Shape;223;p25"/>
          <p:cNvSpPr txBox="1"/>
          <p:nvPr/>
        </p:nvSpPr>
        <p:spPr>
          <a:xfrm>
            <a:off x="210750" y="838288"/>
            <a:ext cx="87225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u="sng">
                <a:solidFill>
                  <a:srgbClr val="3D85C6"/>
                </a:solidFill>
                <a:latin typeface="Nunito ExtraBold"/>
                <a:ea typeface="Nunito ExtraBold"/>
                <a:cs typeface="Nunito ExtraBold"/>
                <a:sym typeface="Nunito ExtraBol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Ссылка на макет сайта</a:t>
            </a:r>
            <a:endParaRPr sz="1700">
              <a:solidFill>
                <a:srgbClr val="3D85C6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3D85C6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u="sng">
                <a:solidFill>
                  <a:schemeClr val="hlink"/>
                </a:solidFill>
                <a:latin typeface="Nunito ExtraBold"/>
                <a:ea typeface="Nunito ExtraBold"/>
                <a:cs typeface="Nunito ExtraBold"/>
                <a:sym typeface="Nunito ExtraBold"/>
                <a:hlinkClick r:id="rId4"/>
              </a:rPr>
              <a:t>Ссылка на GitHub</a:t>
            </a:r>
            <a:endParaRPr sz="1700">
              <a:solidFill>
                <a:srgbClr val="3D85C6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6"/>
          <p:cNvSpPr txBox="1"/>
          <p:nvPr>
            <p:ph type="title"/>
          </p:nvPr>
        </p:nvSpPr>
        <p:spPr>
          <a:xfrm>
            <a:off x="747725" y="388425"/>
            <a:ext cx="7505700" cy="7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700"/>
              <a:t>Связь с заказчиком</a:t>
            </a:r>
            <a:endParaRPr b="1" sz="2700"/>
          </a:p>
        </p:txBody>
      </p:sp>
      <p:sp>
        <p:nvSpPr>
          <p:cNvPr id="229" name="Google Shape;229;p26"/>
          <p:cNvSpPr txBox="1"/>
          <p:nvPr>
            <p:ph idx="1" type="body"/>
          </p:nvPr>
        </p:nvSpPr>
        <p:spPr>
          <a:xfrm>
            <a:off x="713225" y="1121625"/>
            <a:ext cx="7574700" cy="32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Контактным лицом заказчика является </a:t>
            </a:r>
            <a:r>
              <a:rPr i="1" lang="ru" sz="1700">
                <a:solidFill>
                  <a:srgbClr val="737373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Шарапова Елена Геннадьевна</a:t>
            </a:r>
            <a:r>
              <a:rPr i="1" lang="ru" sz="17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r>
              <a:rPr lang="ru" sz="17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 Коммуникация с заказчиком происходит регулярно.</a:t>
            </a:r>
            <a:endParaRPr sz="17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Получена консультация до начала интенсива. Это позволило команде получить основную информацию о проекте и пожелания заказчика.</a:t>
            </a:r>
            <a:endParaRPr sz="17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Походу проведения исследований и разработки проекта все замечания и пожелания заказчика были выполнены. </a:t>
            </a:r>
            <a:endParaRPr sz="17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7"/>
          <p:cNvSpPr txBox="1"/>
          <p:nvPr>
            <p:ph type="title"/>
          </p:nvPr>
        </p:nvSpPr>
        <p:spPr>
          <a:xfrm>
            <a:off x="754850" y="574125"/>
            <a:ext cx="73962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700"/>
              <a:t>Выгода заказчика от решения</a:t>
            </a:r>
            <a:endParaRPr b="1" sz="2700"/>
          </a:p>
        </p:txBody>
      </p:sp>
      <p:sp>
        <p:nvSpPr>
          <p:cNvPr id="235" name="Google Shape;235;p27"/>
          <p:cNvSpPr txBox="1"/>
          <p:nvPr>
            <p:ph idx="1" type="body"/>
          </p:nvPr>
        </p:nvSpPr>
        <p:spPr>
          <a:xfrm>
            <a:off x="754850" y="139777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Job-сайт поможет предприятиям набрать нужное количество сотрудников для того, чтобы заменить </a:t>
            </a:r>
            <a:r>
              <a:rPr lang="ru" sz="16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импортные</a:t>
            </a:r>
            <a:r>
              <a:rPr lang="ru" sz="16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 материалы своими. Это повлечет за собой развитие отечественных предприятий и рынка.</a:t>
            </a:r>
            <a:endParaRPr sz="16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6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Это позволит LegpromRF сотрудничать с большим количеством предприятий и руководить большими цепочками поставок.</a:t>
            </a:r>
            <a:endParaRPr sz="16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8"/>
          <p:cNvSpPr txBox="1"/>
          <p:nvPr>
            <p:ph type="title"/>
          </p:nvPr>
        </p:nvSpPr>
        <p:spPr>
          <a:xfrm>
            <a:off x="203550" y="325475"/>
            <a:ext cx="8736900" cy="7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Nunito SemiBold"/>
                <a:ea typeface="Nunito SemiBold"/>
                <a:cs typeface="Nunito SemiBold"/>
                <a:sym typeface="Nunito SemiBold"/>
              </a:rPr>
              <a:t>Команда</a:t>
            </a:r>
            <a:endParaRPr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241" name="Google Shape;24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7098" y="1170650"/>
            <a:ext cx="560825" cy="56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02071" y="3131136"/>
            <a:ext cx="682625" cy="68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8"/>
          <p:cNvSpPr txBox="1"/>
          <p:nvPr/>
        </p:nvSpPr>
        <p:spPr>
          <a:xfrm>
            <a:off x="890150" y="1764500"/>
            <a:ext cx="2114700" cy="15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737373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Куропаткин Андрей</a:t>
            </a:r>
            <a:r>
              <a:rPr b="1" lang="ru" sz="15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ru" sz="15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 (TeamLead, Full-stack разработчик)</a:t>
            </a:r>
            <a:endParaRPr sz="15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8"/>
          <p:cNvSpPr txBox="1"/>
          <p:nvPr/>
        </p:nvSpPr>
        <p:spPr>
          <a:xfrm>
            <a:off x="3285263" y="1764500"/>
            <a:ext cx="2564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500">
                <a:solidFill>
                  <a:srgbClr val="737373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Руденко Никита </a:t>
            </a:r>
            <a:r>
              <a:rPr lang="ru" sz="15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(Full-stack разработчик, аналитик)</a:t>
            </a:r>
            <a:endParaRPr sz="15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45" name="Google Shape;245;p28"/>
          <p:cNvSpPr txBox="1"/>
          <p:nvPr/>
        </p:nvSpPr>
        <p:spPr>
          <a:xfrm>
            <a:off x="5952975" y="1764500"/>
            <a:ext cx="2455200" cy="14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737373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Владычин Валерий </a:t>
            </a:r>
            <a:r>
              <a:rPr lang="ru" sz="15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(Full-stack разработчик, дизайнер)</a:t>
            </a:r>
            <a:endParaRPr sz="15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8"/>
          <p:cNvSpPr txBox="1"/>
          <p:nvPr/>
        </p:nvSpPr>
        <p:spPr>
          <a:xfrm>
            <a:off x="3371863" y="3763225"/>
            <a:ext cx="2343000" cy="12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737373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Мустафаев Эмиль</a:t>
            </a:r>
            <a:r>
              <a:rPr lang="ru" sz="1500">
                <a:solidFill>
                  <a:srgbClr val="737373"/>
                </a:solidFill>
                <a:latin typeface="Nunito"/>
                <a:ea typeface="Nunito"/>
                <a:cs typeface="Nunito"/>
                <a:sym typeface="Nunito"/>
              </a:rPr>
              <a:t>  (Ментор)</a:t>
            </a:r>
            <a:endParaRPr sz="1500">
              <a:solidFill>
                <a:srgbClr val="73737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7" name="Google Shape;24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7198" y="1170650"/>
            <a:ext cx="560825" cy="56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0160" y="1170650"/>
            <a:ext cx="560825" cy="56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9"/>
          <p:cNvSpPr txBox="1"/>
          <p:nvPr/>
        </p:nvSpPr>
        <p:spPr>
          <a:xfrm>
            <a:off x="166050" y="2021675"/>
            <a:ext cx="8879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>
                <a:solidFill>
                  <a:schemeClr val="lt1"/>
                </a:solidFill>
                <a:highlight>
                  <a:schemeClr val="dk1"/>
                </a:highlight>
                <a:latin typeface="Nunito Black"/>
                <a:ea typeface="Nunito Black"/>
                <a:cs typeface="Nunito Black"/>
                <a:sym typeface="Nunito Black"/>
              </a:rPr>
              <a:t>СПАСИБО ЗА ВНИМАНИЕ</a:t>
            </a:r>
            <a:endParaRPr sz="3200">
              <a:solidFill>
                <a:schemeClr val="lt1"/>
              </a:solidFill>
              <a:highlight>
                <a:schemeClr val="dk1"/>
              </a:highlight>
              <a:latin typeface="Nunito Black"/>
              <a:ea typeface="Nunito Black"/>
              <a:cs typeface="Nunito Black"/>
              <a:sym typeface="Nunito Black"/>
            </a:endParaRPr>
          </a:p>
        </p:txBody>
      </p:sp>
      <p:sp>
        <p:nvSpPr>
          <p:cNvPr id="254" name="Google Shape;254;p29"/>
          <p:cNvSpPr txBox="1"/>
          <p:nvPr/>
        </p:nvSpPr>
        <p:spPr>
          <a:xfrm>
            <a:off x="132150" y="4586125"/>
            <a:ext cx="8947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latin typeface="Amatic SC"/>
                <a:ea typeface="Amatic SC"/>
                <a:cs typeface="Amatic SC"/>
                <a:sym typeface="Amatic SC"/>
              </a:rPr>
              <a:t>ANVAL TEAM</a:t>
            </a:r>
            <a:endParaRPr b="1" sz="190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