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6858000" cx="12192000"/>
  <p:notesSz cx="6858000" cy="9144000"/>
  <p:embeddedFontLst>
    <p:embeddedFont>
      <p:font typeface="Stick"/>
      <p:regular r:id="rId33"/>
    </p:embeddedFont>
    <p:embeddedFont>
      <p:font typeface="Century Gothic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CC5C503-EADB-4D38-BD86-224720C792CD}">
  <a:tblStyle styleId="{ACC5C503-EADB-4D38-BD86-224720C792C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fill>
          <a:solidFill>
            <a:srgbClr val="CDD4EA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DD4EA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Stick-regular.fntdata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CenturyGothic-bold.fntdata"/><Relationship Id="rId12" Type="http://schemas.openxmlformats.org/officeDocument/2006/relationships/slide" Target="slides/slide7.xml"/><Relationship Id="rId34" Type="http://schemas.openxmlformats.org/officeDocument/2006/relationships/font" Target="fonts/CenturyGothic-regular.fntdata"/><Relationship Id="rId15" Type="http://schemas.openxmlformats.org/officeDocument/2006/relationships/slide" Target="slides/slide10.xml"/><Relationship Id="rId37" Type="http://schemas.openxmlformats.org/officeDocument/2006/relationships/font" Target="fonts/CenturyGothic-boldItalic.fntdata"/><Relationship Id="rId14" Type="http://schemas.openxmlformats.org/officeDocument/2006/relationships/slide" Target="slides/slide9.xml"/><Relationship Id="rId36" Type="http://schemas.openxmlformats.org/officeDocument/2006/relationships/font" Target="fonts/CenturyGothic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intensive2035.ru/plan_prototype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 </a:t>
            </a:r>
            <a:r>
              <a:rPr lang="ru-RU">
                <a:solidFill>
                  <a:schemeClr val="dk1"/>
                </a:solidFill>
              </a:rPr>
              <a:t>Подробнее о том, как отвечать на вопросы на слайде, в статье: </a:t>
            </a:r>
            <a:r>
              <a:rPr lang="ru-RU" u="sng">
                <a:solidFill>
                  <a:schemeClr val="hlink"/>
                </a:solidFill>
                <a:hlinkClick r:id="rId2"/>
              </a:rPr>
              <a:t>Как создать план подготовки прототипа?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fb95fb6783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fb95fb678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5" name="Google Shape;17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f826f06056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f826f0605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f826f06056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f826f0605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f826f06056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f826f0605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f826f06056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f826f06056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1" name="Google Shape;271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5" name="Google Shape;285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1" name="Google Shape;291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6" name="Google Shape;296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2" name="Google Shape;302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7" name="Google Shape;307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3" name="Google Shape;313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9" name="Google Shape;319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1" name="Google Shape;38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7" name="Google Shape;387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/>
          <p:nvPr>
            <p:ph type="ctrTitle"/>
          </p:nvPr>
        </p:nvSpPr>
        <p:spPr>
          <a:xfrm>
            <a:off x="684212" y="685799"/>
            <a:ext cx="8001000" cy="2971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684212" y="3843867"/>
            <a:ext cx="6400800" cy="19473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42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0F486F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144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128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12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23" name="Google Shape;23;p2"/>
          <p:cNvCxnSpPr/>
          <p:nvPr/>
        </p:nvCxnSpPr>
        <p:spPr>
          <a:xfrm flipH="1">
            <a:off x="8228012" y="8467"/>
            <a:ext cx="3810000" cy="381000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2"/>
          <p:cNvCxnSpPr/>
          <p:nvPr/>
        </p:nvCxnSpPr>
        <p:spPr>
          <a:xfrm flipH="1">
            <a:off x="6108170" y="91545"/>
            <a:ext cx="6080655" cy="6080655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" name="Google Shape;25;p2"/>
          <p:cNvCxnSpPr/>
          <p:nvPr/>
        </p:nvCxnSpPr>
        <p:spPr>
          <a:xfrm flipH="1">
            <a:off x="7235825" y="228600"/>
            <a:ext cx="4953000" cy="495300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" name="Google Shape;26;p2"/>
          <p:cNvCxnSpPr/>
          <p:nvPr/>
        </p:nvCxnSpPr>
        <p:spPr>
          <a:xfrm flipH="1">
            <a:off x="7335837" y="32278"/>
            <a:ext cx="4852989" cy="4852989"/>
          </a:xfrm>
          <a:prstGeom prst="straightConnector1">
            <a:avLst/>
          </a:prstGeom>
          <a:noFill/>
          <a:ln cap="flat" cmpd="sng" w="317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" name="Google Shape;27;p2"/>
          <p:cNvCxnSpPr/>
          <p:nvPr/>
        </p:nvCxnSpPr>
        <p:spPr>
          <a:xfrm flipH="1">
            <a:off x="7845426" y="609601"/>
            <a:ext cx="4343399" cy="4343399"/>
          </a:xfrm>
          <a:prstGeom prst="straightConnector1">
            <a:avLst/>
          </a:prstGeom>
          <a:noFill/>
          <a:ln cap="flat" cmpd="sng" w="317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None/>
              <a:defRPr/>
            </a:lvl9pPr>
          </a:lstStyle>
          <a:p/>
        </p:txBody>
      </p:sp>
      <p:sp>
        <p:nvSpPr>
          <p:cNvPr id="30" name="Google Shape;30;p3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l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31" name="Google Shape;31;p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" type="body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/>
          <p:nvPr>
            <p:ph type="title"/>
          </p:nvPr>
        </p:nvSpPr>
        <p:spPr>
          <a:xfrm>
            <a:off x="684211" y="2006600"/>
            <a:ext cx="8534401" cy="22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 b="0" sz="36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" type="body"/>
          </p:nvPr>
        </p:nvSpPr>
        <p:spPr>
          <a:xfrm>
            <a:off x="684213" y="4495800"/>
            <a:ext cx="8534400" cy="14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6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" type="body"/>
          </p:nvPr>
        </p:nvSpPr>
        <p:spPr>
          <a:xfrm>
            <a:off x="684211" y="685800"/>
            <a:ext cx="4937655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2" type="body"/>
          </p:nvPr>
        </p:nvSpPr>
        <p:spPr>
          <a:xfrm>
            <a:off x="5808133" y="685801"/>
            <a:ext cx="4934479" cy="36152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" type="body"/>
          </p:nvPr>
        </p:nvSpPr>
        <p:spPr>
          <a:xfrm>
            <a:off x="972080" y="685800"/>
            <a:ext cx="4649787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SzPts val="224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58" name="Google Shape;58;p8"/>
          <p:cNvSpPr txBox="1"/>
          <p:nvPr>
            <p:ph idx="2" type="body"/>
          </p:nvPr>
        </p:nvSpPr>
        <p:spPr>
          <a:xfrm>
            <a:off x="684211" y="1270529"/>
            <a:ext cx="4937655" cy="3030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3" type="body"/>
          </p:nvPr>
        </p:nvSpPr>
        <p:spPr>
          <a:xfrm>
            <a:off x="6079066" y="685800"/>
            <a:ext cx="466513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SzPts val="224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0" name="Google Shape;60;p8"/>
          <p:cNvSpPr txBox="1"/>
          <p:nvPr>
            <p:ph idx="4" type="body"/>
          </p:nvPr>
        </p:nvSpPr>
        <p:spPr>
          <a:xfrm>
            <a:off x="5806545" y="1262062"/>
            <a:ext cx="4929188" cy="3030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61" name="Google Shape;61;p8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"/>
          <p:cNvSpPr txBox="1"/>
          <p:nvPr>
            <p:ph type="title"/>
          </p:nvPr>
        </p:nvSpPr>
        <p:spPr>
          <a:xfrm>
            <a:off x="7085012" y="685800"/>
            <a:ext cx="3657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684212" y="685800"/>
            <a:ext cx="5943601" cy="530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2" type="body"/>
          </p:nvPr>
        </p:nvSpPr>
        <p:spPr>
          <a:xfrm>
            <a:off x="7085012" y="2209799"/>
            <a:ext cx="3657600" cy="20912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SzPts val="1280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73" name="Google Shape;73;p10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0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0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 txBox="1"/>
          <p:nvPr>
            <p:ph type="title"/>
          </p:nvPr>
        </p:nvSpPr>
        <p:spPr>
          <a:xfrm>
            <a:off x="4722812" y="1447800"/>
            <a:ext cx="6019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b="0"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/>
          <p:nvPr>
            <p:ph idx="2" type="pic"/>
          </p:nvPr>
        </p:nvSpPr>
        <p:spPr>
          <a:xfrm>
            <a:off x="989012" y="914400"/>
            <a:ext cx="3280974" cy="4572000"/>
          </a:xfrm>
          <a:prstGeom prst="snip2DiagRect">
            <a:avLst>
              <a:gd fmla="val 10815" name="adj1"/>
              <a:gd fmla="val 0" name="adj2"/>
            </a:avLst>
          </a:prstGeom>
          <a:noFill/>
          <a:ln cap="flat" cmpd="sng" w="15875">
            <a:solidFill>
              <a:schemeClr val="l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p11"/>
          <p:cNvSpPr txBox="1"/>
          <p:nvPr>
            <p:ph idx="1" type="body"/>
          </p:nvPr>
        </p:nvSpPr>
        <p:spPr>
          <a:xfrm>
            <a:off x="4722812" y="2777066"/>
            <a:ext cx="6021388" cy="20489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80" name="Google Shape;80;p11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1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1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анорамная фотография с подписью">
  <p:cSld name="Панорамная фотография с подписью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/>
          <p:nvPr>
            <p:ph idx="2" type="pic"/>
          </p:nvPr>
        </p:nvSpPr>
        <p:spPr>
          <a:xfrm>
            <a:off x="685800" y="533400"/>
            <a:ext cx="10818812" cy="3124200"/>
          </a:xfrm>
          <a:prstGeom prst="snip2DiagRect">
            <a:avLst>
              <a:gd fmla="val 10815" name="adj1"/>
              <a:gd fmla="val 0" name="adj2"/>
            </a:avLst>
          </a:prstGeom>
          <a:noFill/>
          <a:ln cap="flat" cmpd="sng" w="15875">
            <a:solidFill>
              <a:schemeClr val="l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2"/>
          <p:cNvSpPr txBox="1"/>
          <p:nvPr>
            <p:ph idx="1" type="body"/>
          </p:nvPr>
        </p:nvSpPr>
        <p:spPr>
          <a:xfrm>
            <a:off x="914402" y="3843867"/>
            <a:ext cx="830421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SzPts val="1280"/>
              <a:buFont typeface="Century Gothic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Font typeface="Century Gothic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Font typeface="Century Gothic"/>
              <a:buNone/>
              <a:defRPr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87" name="Google Shape;87;p12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2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2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подпись">
  <p:cSld name="Заголовок и подпись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/>
          <p:nvPr>
            <p:ph type="title"/>
          </p:nvPr>
        </p:nvSpPr>
        <p:spPr>
          <a:xfrm>
            <a:off x="684213" y="685800"/>
            <a:ext cx="100584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3"/>
          <p:cNvSpPr txBox="1"/>
          <p:nvPr>
            <p:ph idx="1" type="body"/>
          </p:nvPr>
        </p:nvSpPr>
        <p:spPr>
          <a:xfrm>
            <a:off x="684212" y="4114800"/>
            <a:ext cx="8535988" cy="18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3" name="Google Shape;93;p13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3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3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Цитата с подписью">
  <p:cSld name="Цитата с подписью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/>
          <p:nvPr>
            <p:ph type="title"/>
          </p:nvPr>
        </p:nvSpPr>
        <p:spPr>
          <a:xfrm>
            <a:off x="1141411" y="685800"/>
            <a:ext cx="9144001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4"/>
          <p:cNvSpPr txBox="1"/>
          <p:nvPr>
            <p:ph idx="1" type="body"/>
          </p:nvPr>
        </p:nvSpPr>
        <p:spPr>
          <a:xfrm>
            <a:off x="1446212" y="3429000"/>
            <a:ext cx="8534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Font typeface="Century Gothic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Font typeface="Century Gothic"/>
              <a:buNone/>
              <a:defRPr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99" name="Google Shape;99;p14"/>
          <p:cNvSpPr txBox="1"/>
          <p:nvPr>
            <p:ph idx="2" type="body"/>
          </p:nvPr>
        </p:nvSpPr>
        <p:spPr>
          <a:xfrm>
            <a:off x="684213" y="4301067"/>
            <a:ext cx="8534400" cy="16848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0" name="Google Shape;100;p14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4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4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03" name="Google Shape;103;p14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8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8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Карточка имени">
  <p:cSld name="Карточка имени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/>
          <p:nvPr>
            <p:ph type="title"/>
          </p:nvPr>
        </p:nvSpPr>
        <p:spPr>
          <a:xfrm>
            <a:off x="684212" y="3429000"/>
            <a:ext cx="8534400" cy="169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5"/>
          <p:cNvSpPr txBox="1"/>
          <p:nvPr>
            <p:ph idx="1" type="body"/>
          </p:nvPr>
        </p:nvSpPr>
        <p:spPr>
          <a:xfrm>
            <a:off x="684211" y="5132981"/>
            <a:ext cx="853599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8" name="Google Shape;108;p15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5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5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Цитата карточки имени">
  <p:cSld name="Цитата карточки имени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6"/>
          <p:cNvSpPr txBox="1"/>
          <p:nvPr>
            <p:ph type="title"/>
          </p:nvPr>
        </p:nvSpPr>
        <p:spPr>
          <a:xfrm>
            <a:off x="1141413" y="685800"/>
            <a:ext cx="91440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6"/>
          <p:cNvSpPr txBox="1"/>
          <p:nvPr>
            <p:ph idx="1" type="body"/>
          </p:nvPr>
        </p:nvSpPr>
        <p:spPr>
          <a:xfrm>
            <a:off x="684212" y="3928534"/>
            <a:ext cx="8534401" cy="10498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920"/>
              <a:buNone/>
              <a:defRPr b="0" sz="2400" cap="none">
                <a:solidFill>
                  <a:schemeClr val="lt1"/>
                </a:solidFill>
              </a:defRPr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14" name="Google Shape;114;p16"/>
          <p:cNvSpPr txBox="1"/>
          <p:nvPr>
            <p:ph idx="2" type="body"/>
          </p:nvPr>
        </p:nvSpPr>
        <p:spPr>
          <a:xfrm>
            <a:off x="684211" y="4978400"/>
            <a:ext cx="8534401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5" name="Google Shape;115;p16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6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6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18" name="Google Shape;118;p16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8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119" name="Google Shape;119;p16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8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Истина или ложь">
  <p:cSld name="Истина или ложь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/>
          <p:nvPr>
            <p:ph type="title"/>
          </p:nvPr>
        </p:nvSpPr>
        <p:spPr>
          <a:xfrm>
            <a:off x="684213" y="685800"/>
            <a:ext cx="100584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7"/>
          <p:cNvSpPr txBox="1"/>
          <p:nvPr>
            <p:ph idx="1" type="body"/>
          </p:nvPr>
        </p:nvSpPr>
        <p:spPr>
          <a:xfrm>
            <a:off x="684212" y="3928534"/>
            <a:ext cx="8534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920"/>
              <a:buNone/>
              <a:defRPr b="0" sz="2400" cap="none">
                <a:solidFill>
                  <a:schemeClr val="lt1"/>
                </a:solidFill>
              </a:defRPr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23" name="Google Shape;123;p17"/>
          <p:cNvSpPr txBox="1"/>
          <p:nvPr>
            <p:ph idx="2" type="body"/>
          </p:nvPr>
        </p:nvSpPr>
        <p:spPr>
          <a:xfrm>
            <a:off x="684211" y="4766732"/>
            <a:ext cx="8534401" cy="12276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4" name="Google Shape;124;p17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7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7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8"/>
          <p:cNvSpPr txBox="1"/>
          <p:nvPr>
            <p:ph idx="1" type="body"/>
          </p:nvPr>
        </p:nvSpPr>
        <p:spPr>
          <a:xfrm rot="5400000">
            <a:off x="3143778" y="-1773767"/>
            <a:ext cx="3615267" cy="85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30" name="Google Shape;130;p18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8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18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 txBox="1"/>
          <p:nvPr>
            <p:ph type="title"/>
          </p:nvPr>
        </p:nvSpPr>
        <p:spPr>
          <a:xfrm rot="5400000">
            <a:off x="7427912" y="1943100"/>
            <a:ext cx="45720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9"/>
          <p:cNvSpPr txBox="1"/>
          <p:nvPr>
            <p:ph idx="1" type="body"/>
          </p:nvPr>
        </p:nvSpPr>
        <p:spPr>
          <a:xfrm rot="5400000">
            <a:off x="1943100" y="-571500"/>
            <a:ext cx="5308600" cy="78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36" name="Google Shape;136;p19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9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19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>
                <a:alpha val="6666"/>
              </a:srgbClr>
            </a:gs>
            <a:gs pos="50000">
              <a:srgbClr val="FFFFFF">
                <a:alpha val="6666"/>
              </a:srgbClr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9206969" y="2963333"/>
            <a:ext cx="2981859" cy="3208867"/>
            <a:chOff x="9206969" y="2963333"/>
            <a:chExt cx="2981859" cy="3208867"/>
          </a:xfrm>
        </p:grpSpPr>
        <p:cxnSp>
          <p:nvCxnSpPr>
            <p:cNvPr id="7" name="Google Shape;7;p1"/>
            <p:cNvCxnSpPr/>
            <p:nvPr/>
          </p:nvCxnSpPr>
          <p:spPr>
            <a:xfrm flipH="1">
              <a:off x="11276012" y="2963333"/>
              <a:ext cx="912814" cy="912812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" name="Google Shape;8;p1"/>
            <p:cNvCxnSpPr/>
            <p:nvPr/>
          </p:nvCxnSpPr>
          <p:spPr>
            <a:xfrm flipH="1">
              <a:off x="9206969" y="3190344"/>
              <a:ext cx="2981857" cy="2981856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" name="Google Shape;9;p1"/>
            <p:cNvCxnSpPr/>
            <p:nvPr/>
          </p:nvCxnSpPr>
          <p:spPr>
            <a:xfrm flipH="1">
              <a:off x="10292292" y="3285067"/>
              <a:ext cx="1896534" cy="1896533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" name="Google Shape;10;p1"/>
            <p:cNvCxnSpPr/>
            <p:nvPr/>
          </p:nvCxnSpPr>
          <p:spPr>
            <a:xfrm flipH="1">
              <a:off x="10443103" y="3131080"/>
              <a:ext cx="1745722" cy="174572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" name="Google Shape;11;p1"/>
            <p:cNvCxnSpPr/>
            <p:nvPr/>
          </p:nvCxnSpPr>
          <p:spPr>
            <a:xfrm flipH="1">
              <a:off x="10918826" y="3683001"/>
              <a:ext cx="1270001" cy="1269999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2" name="Google Shape;12;p1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" type="body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30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▶"/>
              <a:defRPr b="0" i="0" sz="20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20040" lvl="1" marL="9144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▶"/>
              <a:defRPr b="0" i="0" sz="18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09880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▶"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99719" lvl="3" marL="18288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99720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9720" lvl="5" marL="27432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99720" lvl="6" marL="32004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99720" lvl="7" marL="36576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99720" lvl="8" marL="4114800" marR="0" rtl="0" algn="l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6" name="Google Shape;16;p1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Clr>
                <a:srgbClr val="09304A"/>
              </a:buClr>
              <a:buSzPts val="3200"/>
              <a:buFont typeface="Century Gothic"/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png"/><Relationship Id="rId5" Type="http://schemas.openxmlformats.org/officeDocument/2006/relationships/hyperlink" Target="https://pt.2035.university/project/sfedunet-40-18i-model-ekosistema-podgotovki-liderov-obrazovania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Relationship Id="rId4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skolkovo.ru/researches/obrazovatelnye-ekosistemy-voznikayushaya-praktika-dlya-budushego-obrazovaniya/" TargetMode="External"/><Relationship Id="rId4" Type="http://schemas.openxmlformats.org/officeDocument/2006/relationships/image" Target="../media/image12.png"/><Relationship Id="rId5" Type="http://schemas.openxmlformats.org/officeDocument/2006/relationships/hyperlink" Target="https://education.apkpro.ru/" TargetMode="External"/><Relationship Id="rId6" Type="http://schemas.openxmlformats.org/officeDocument/2006/relationships/image" Target="../media/image7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www.home.lrng.org/" TargetMode="External"/><Relationship Id="rId4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0" Type="http://schemas.openxmlformats.org/officeDocument/2006/relationships/image" Target="../media/image21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jpg"/><Relationship Id="rId4" Type="http://schemas.openxmlformats.org/officeDocument/2006/relationships/image" Target="../media/image15.png"/><Relationship Id="rId9" Type="http://schemas.openxmlformats.org/officeDocument/2006/relationships/image" Target="../media/image22.jpg"/><Relationship Id="rId5" Type="http://schemas.openxmlformats.org/officeDocument/2006/relationships/image" Target="../media/image8.jpg"/><Relationship Id="rId6" Type="http://schemas.openxmlformats.org/officeDocument/2006/relationships/image" Target="../media/image5.jpg"/><Relationship Id="rId7" Type="http://schemas.openxmlformats.org/officeDocument/2006/relationships/image" Target="../media/image18.jpg"/><Relationship Id="rId8" Type="http://schemas.openxmlformats.org/officeDocument/2006/relationships/image" Target="../media/image27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6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hyperlink" Target="mailto:tshestakova@sfedu.ru" TargetMode="External"/><Relationship Id="rId4" Type="http://schemas.openxmlformats.org/officeDocument/2006/relationships/hyperlink" Target="mailto:vfomin@sfedu.ru" TargetMode="External"/><Relationship Id="rId5" Type="http://schemas.openxmlformats.org/officeDocument/2006/relationships/hyperlink" Target="https://pt.2035.university/project/sfedunet-40-18i-model-ekosistema-podgotovki-liderov-obrazovania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73950" y="2885200"/>
            <a:ext cx="2395500" cy="2352600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pic>
        <p:nvPicPr>
          <p:cNvPr id="144" name="Google Shape;144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81436" y="108013"/>
            <a:ext cx="3030076" cy="135422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0"/>
          <p:cNvSpPr txBox="1"/>
          <p:nvPr/>
        </p:nvSpPr>
        <p:spPr>
          <a:xfrm>
            <a:off x="794174" y="2443913"/>
            <a:ext cx="1040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DA9DB"/>
              </a:buClr>
              <a:buSzPts val="1800"/>
              <a:buFont typeface="Calibri"/>
              <a:buNone/>
            </a:pPr>
            <a:r>
              <a:rPr b="0" i="0" lang="ru-RU" sz="18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https://pt.2035.university/project/sfedunet-40-18i-model-ekosistema-podgotovki-liderov-obrazovania</a:t>
            </a:r>
            <a:r>
              <a:rPr b="0" i="0" lang="ru-RU" sz="1800" u="none" cap="none" strike="noStrike">
                <a:solidFill>
                  <a:srgbClr val="8DA9D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6" name="Google Shape;146;p20"/>
          <p:cNvSpPr txBox="1"/>
          <p:nvPr/>
        </p:nvSpPr>
        <p:spPr>
          <a:xfrm>
            <a:off x="114300" y="1181371"/>
            <a:ext cx="119334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i="0" lang="ru-RU" sz="3000" u="none" cap="none" strike="noStrike">
                <a:solidFill>
                  <a:schemeClr val="dk1"/>
                </a:solidFill>
              </a:rPr>
              <a:t>Концепция проекта SfeduNet 4.0 18 и </a:t>
            </a:r>
            <a:endParaRPr i="0" sz="1000" u="none" cap="none" strike="noStrike"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i="0" lang="ru-RU" sz="3000" u="none" cap="none" strike="noStrike">
                <a:solidFill>
                  <a:schemeClr val="dk1"/>
                </a:solidFill>
              </a:rPr>
              <a:t>Модель «Экосистема подготовки лидеров образования»</a:t>
            </a:r>
            <a:endParaRPr i="0" sz="1000" u="none" cap="none" strike="noStrike">
              <a:solidFill>
                <a:schemeClr val="dk1"/>
              </a:solidFill>
            </a:endParaRPr>
          </a:p>
        </p:txBody>
      </p:sp>
      <p:sp>
        <p:nvSpPr>
          <p:cNvPr id="147" name="Google Shape;147;p20"/>
          <p:cNvSpPr txBox="1"/>
          <p:nvPr/>
        </p:nvSpPr>
        <p:spPr>
          <a:xfrm>
            <a:off x="794175" y="5528700"/>
            <a:ext cx="11126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Академия психологии и педагогики ЮФУ, кафедра образования и педагогических наук</a:t>
            </a:r>
            <a:endParaRPr b="1"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исследовательский проект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1"/>
          <p:cNvSpPr txBox="1"/>
          <p:nvPr>
            <p:ph type="title"/>
          </p:nvPr>
        </p:nvSpPr>
        <p:spPr>
          <a:xfrm>
            <a:off x="1470750" y="198300"/>
            <a:ext cx="9303600" cy="8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32348"/>
              </a:buClr>
              <a:buSzPts val="3700"/>
              <a:buFont typeface="Century Gothic"/>
              <a:buNone/>
            </a:pPr>
            <a:r>
              <a:rPr lang="ru-RU">
                <a:solidFill>
                  <a:srgbClr val="032348"/>
                </a:solidFill>
              </a:rPr>
              <a:t>КАКОЕ РЕШЕНИЕ ПРЕДЛАГАЕМ</a:t>
            </a:r>
            <a:endParaRPr>
              <a:solidFill>
                <a:srgbClr val="032348"/>
              </a:solidFill>
            </a:endParaRPr>
          </a:p>
        </p:txBody>
      </p:sp>
      <p:sp>
        <p:nvSpPr>
          <p:cNvPr id="153" name="Google Shape;153;p21"/>
          <p:cNvSpPr txBox="1"/>
          <p:nvPr>
            <p:ph idx="1" type="body"/>
          </p:nvPr>
        </p:nvSpPr>
        <p:spPr>
          <a:xfrm>
            <a:off x="433275" y="1233125"/>
            <a:ext cx="11560800" cy="51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Для </a:t>
            </a:r>
            <a:r>
              <a:rPr b="1"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Руководителей образовательных организаций, возможно и мин. просвещения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наш </a:t>
            </a:r>
            <a:r>
              <a:rPr lang="ru-RU"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</a:t>
            </a:r>
            <a:r>
              <a:rPr lang="ru-RU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нформационный комплексный продукт по наиболее оптимальному варианту современной Модели «Экосистемы подготовки лидеров образования»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будет	</a:t>
            </a:r>
            <a:r>
              <a:rPr b="1"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выполнять главную </a:t>
            </a:r>
            <a:r>
              <a:rPr b="1"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Информационную Функцию</a:t>
            </a:r>
            <a:r>
              <a:rPr b="1"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 в отличие от </a:t>
            </a:r>
            <a:r>
              <a:rPr b="1"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альтернатив, послужит базой для создания </a:t>
            </a:r>
            <a:r>
              <a:rPr b="1"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грантового</a:t>
            </a:r>
            <a:r>
              <a:rPr b="1"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проекта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будет иметь	</a:t>
            </a:r>
            <a:r>
              <a:rPr b="1"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направленность</a:t>
            </a:r>
            <a:r>
              <a:rPr b="1"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на решение проблем руководителей </a:t>
            </a:r>
            <a:r>
              <a:rPr b="1"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Российского</a:t>
            </a:r>
            <a:r>
              <a:rPr b="1"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образования</a:t>
            </a:r>
            <a:r>
              <a:rPr b="1"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в сфере управления организацией и коллективом, </a:t>
            </a:r>
            <a:r>
              <a:rPr b="1"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компетентностный</a:t>
            </a:r>
            <a:r>
              <a:rPr b="1"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рост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ru-RU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ru-RU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Цель к концу интенсива: </a:t>
            </a:r>
            <a:endParaRPr b="1"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entury Gothic"/>
              <a:buNone/>
            </a:pPr>
            <a:r>
              <a:rPr lang="ru-RU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Создать информационный комплексный продукт по наиболее оптимальному варианту современной Модели «Экосистемы подготовки лидеров образования»</a:t>
            </a:r>
            <a:endParaRPr i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i="1" sz="1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ru-RU" sz="2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Цель на Хакатон:</a:t>
            </a:r>
            <a:endParaRPr b="1" sz="2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ru-RU" sz="18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Получить опыт в подготовке и реализации нашего проекта, создать прототип продукта.</a:t>
            </a:r>
            <a:endParaRPr sz="1800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2"/>
          <p:cNvSpPr txBox="1"/>
          <p:nvPr>
            <p:ph type="title"/>
          </p:nvPr>
        </p:nvSpPr>
        <p:spPr>
          <a:xfrm>
            <a:off x="892375" y="512275"/>
            <a:ext cx="10672500" cy="9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32348"/>
              </a:buClr>
              <a:buSzPct val="102777"/>
              <a:buFont typeface="Century Gothic"/>
              <a:buNone/>
            </a:pPr>
            <a:r>
              <a:rPr lang="ru-RU">
                <a:solidFill>
                  <a:srgbClr val="032348"/>
                </a:solidFill>
              </a:rPr>
              <a:t>ОПИСАНИЕ ПРОТОТИПА</a:t>
            </a:r>
            <a:endParaRPr>
              <a:solidFill>
                <a:srgbClr val="03234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2777"/>
              <a:buFont typeface="Century Gothic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2777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159" name="Google Shape;159;p22"/>
          <p:cNvSpPr txBox="1"/>
          <p:nvPr>
            <p:ph idx="1" type="body"/>
          </p:nvPr>
        </p:nvSpPr>
        <p:spPr>
          <a:xfrm>
            <a:off x="547044" y="1809056"/>
            <a:ext cx="10672533" cy="4581702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1600"/>
              </a:spcBef>
              <a:spcAft>
                <a:spcPts val="0"/>
              </a:spcAft>
              <a:buSzPts val="2400"/>
              <a:buNone/>
            </a:pPr>
            <a:r>
              <a:rPr lang="ru-RU" sz="1900">
                <a:solidFill>
                  <a:schemeClr val="dk1"/>
                </a:solidFill>
              </a:rPr>
              <a:t>Опишите, какой прототип вы собираетесь делать на Хакатоне, подробно ответив на 3 вопроса: (ответы можно разнести на несколько слайдов) </a:t>
            </a:r>
            <a:endParaRPr sz="1900">
              <a:solidFill>
                <a:schemeClr val="dk1"/>
              </a:solidFill>
            </a:endParaRPr>
          </a:p>
          <a:p>
            <a:pPr indent="-438150" lvl="0" marL="609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AutoNum type="arabicPeriod"/>
            </a:pPr>
            <a:r>
              <a:rPr lang="ru-RU" sz="2100">
                <a:solidFill>
                  <a:schemeClr val="dk1"/>
                </a:solidFill>
              </a:rPr>
              <a:t>Какую </a:t>
            </a:r>
            <a:r>
              <a:rPr b="1" lang="ru-RU" sz="2100">
                <a:solidFill>
                  <a:schemeClr val="dk1"/>
                </a:solidFill>
              </a:rPr>
              <a:t>проблему</a:t>
            </a:r>
            <a:r>
              <a:rPr lang="ru-RU" sz="2100">
                <a:solidFill>
                  <a:schemeClr val="dk1"/>
                </a:solidFill>
              </a:rPr>
              <a:t> и как будет решать ваш прототип, и у кого она возникает?</a:t>
            </a:r>
            <a:endParaRPr sz="2100">
              <a:solidFill>
                <a:schemeClr val="dk1"/>
              </a:solidFill>
            </a:endParaRPr>
          </a:p>
          <a:p>
            <a:pPr indent="-43815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AutoNum type="arabicPeriod"/>
            </a:pPr>
            <a:r>
              <a:rPr lang="ru-RU" sz="2100">
                <a:solidFill>
                  <a:schemeClr val="dk1"/>
                </a:solidFill>
              </a:rPr>
              <a:t>За счет каких </a:t>
            </a:r>
            <a:r>
              <a:rPr b="1" lang="ru-RU" sz="2100">
                <a:solidFill>
                  <a:schemeClr val="dk1"/>
                </a:solidFill>
              </a:rPr>
              <a:t>функций</a:t>
            </a:r>
            <a:r>
              <a:rPr lang="ru-RU" sz="2100">
                <a:solidFill>
                  <a:schemeClr val="dk1"/>
                </a:solidFill>
              </a:rPr>
              <a:t> или </a:t>
            </a:r>
            <a:r>
              <a:rPr b="1" lang="ru-RU" sz="2100">
                <a:solidFill>
                  <a:schemeClr val="dk1"/>
                </a:solidFill>
              </a:rPr>
              <a:t>конструкционных особенностей</a:t>
            </a:r>
            <a:r>
              <a:rPr lang="ru-RU" sz="2100">
                <a:solidFill>
                  <a:schemeClr val="dk1"/>
                </a:solidFill>
              </a:rPr>
              <a:t> прототип будет решать эту проблему?</a:t>
            </a:r>
            <a:endParaRPr sz="2100">
              <a:solidFill>
                <a:schemeClr val="dk1"/>
              </a:solidFill>
            </a:endParaRPr>
          </a:p>
          <a:p>
            <a:pPr indent="-43815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AutoNum type="arabicPeriod"/>
            </a:pPr>
            <a:r>
              <a:rPr lang="ru-RU" sz="2100">
                <a:solidFill>
                  <a:schemeClr val="dk1"/>
                </a:solidFill>
              </a:rPr>
              <a:t>Что в вашем прототипе будет </a:t>
            </a:r>
            <a:r>
              <a:rPr b="1" lang="ru-RU" sz="2100">
                <a:solidFill>
                  <a:schemeClr val="dk1"/>
                </a:solidFill>
              </a:rPr>
              <a:t>создано вами</a:t>
            </a:r>
            <a:r>
              <a:rPr lang="ru-RU" sz="2100">
                <a:solidFill>
                  <a:schemeClr val="dk1"/>
                </a:solidFill>
              </a:rPr>
              <a:t> (инновация), а что вы сможете </a:t>
            </a:r>
            <a:r>
              <a:rPr b="1" lang="ru-RU" sz="2100">
                <a:solidFill>
                  <a:schemeClr val="dk1"/>
                </a:solidFill>
              </a:rPr>
              <a:t>заимствовать</a:t>
            </a:r>
            <a:r>
              <a:rPr lang="ru-RU" sz="2100">
                <a:solidFill>
                  <a:schemeClr val="dk1"/>
                </a:solidFill>
              </a:rPr>
              <a:t> у продуктов-аналогов?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SzPts val="2400"/>
              <a:buNone/>
            </a:pPr>
            <a:r>
              <a:t/>
            </a:r>
            <a:endParaRPr sz="2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3"/>
          <p:cNvSpPr txBox="1"/>
          <p:nvPr>
            <p:ph type="title"/>
          </p:nvPr>
        </p:nvSpPr>
        <p:spPr>
          <a:xfrm>
            <a:off x="859325" y="611425"/>
            <a:ext cx="10778700" cy="8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32348"/>
              </a:buClr>
              <a:buSzPts val="3700"/>
              <a:buFont typeface="Century Gothic"/>
              <a:buNone/>
            </a:pPr>
            <a:r>
              <a:rPr lang="ru-RU">
                <a:solidFill>
                  <a:srgbClr val="032348"/>
                </a:solidFill>
              </a:rPr>
              <a:t>ПЛАН РАБОТЫ НА ХАКАТОНЕ</a:t>
            </a:r>
            <a:endParaRPr>
              <a:solidFill>
                <a:srgbClr val="032348"/>
              </a:solidFill>
            </a:endParaRPr>
          </a:p>
        </p:txBody>
      </p:sp>
      <p:sp>
        <p:nvSpPr>
          <p:cNvPr id="165" name="Google Shape;165;p23"/>
          <p:cNvSpPr txBox="1"/>
          <p:nvPr>
            <p:ph idx="1" type="body"/>
          </p:nvPr>
        </p:nvSpPr>
        <p:spPr>
          <a:xfrm>
            <a:off x="191386" y="1669312"/>
            <a:ext cx="11446482" cy="4507274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lnSpcReduction="10000"/>
          </a:bodyPr>
          <a:lstStyle/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SzPts val="2400"/>
              <a:buNone/>
            </a:pPr>
            <a:r>
              <a:rPr lang="ru-RU" sz="1900">
                <a:solidFill>
                  <a:schemeClr val="dk1"/>
                </a:solidFill>
              </a:rPr>
              <a:t>Каким образом вы создадите полезный прототип? То есть какие </a:t>
            </a:r>
            <a:r>
              <a:rPr b="1" lang="ru-RU" sz="1900">
                <a:solidFill>
                  <a:schemeClr val="dk1"/>
                </a:solidFill>
              </a:rPr>
              <a:t>задачи</a:t>
            </a:r>
            <a:r>
              <a:rPr lang="ru-RU" sz="1900">
                <a:solidFill>
                  <a:schemeClr val="dk1"/>
                </a:solidFill>
              </a:rPr>
              <a:t> стоят перед вашей командой по его созданию?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SzPts val="2400"/>
              <a:buNone/>
            </a:pPr>
            <a:r>
              <a:rPr b="1" lang="ru-RU">
                <a:solidFill>
                  <a:schemeClr val="dk1"/>
                </a:solidFill>
              </a:rPr>
              <a:t>С</a:t>
            </a:r>
            <a:r>
              <a:rPr b="1" lang="ru-RU" sz="2000">
                <a:solidFill>
                  <a:schemeClr val="dk1"/>
                </a:solidFill>
              </a:rPr>
              <a:t>писок задач  команды  в работе на Хакатон</a:t>
            </a:r>
            <a:r>
              <a:rPr b="1" lang="ru-RU">
                <a:solidFill>
                  <a:schemeClr val="dk1"/>
                </a:solidFill>
              </a:rPr>
              <a:t>е</a:t>
            </a:r>
            <a:r>
              <a:rPr b="1" lang="ru-RU" sz="2000">
                <a:solidFill>
                  <a:schemeClr val="dk1"/>
                </a:solidFill>
              </a:rPr>
              <a:t>. </a:t>
            </a:r>
            <a:endParaRPr b="1" sz="2000">
              <a:solidFill>
                <a:schemeClr val="dk1"/>
              </a:solidFill>
            </a:endParaRPr>
          </a:p>
          <a:p>
            <a:pPr indent="-431800" lvl="0" marL="609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ru-RU" sz="2000">
                <a:solidFill>
                  <a:schemeClr val="dk1"/>
                </a:solidFill>
              </a:rPr>
              <a:t>сбор информации и </a:t>
            </a:r>
            <a:r>
              <a:rPr lang="ru-RU">
                <a:solidFill>
                  <a:schemeClr val="dk1"/>
                </a:solidFill>
              </a:rPr>
              <a:t>получение опыта по разработке прототипа продукта</a:t>
            </a:r>
            <a:endParaRPr sz="2000">
              <a:solidFill>
                <a:schemeClr val="dk1"/>
              </a:solidFill>
            </a:endParaRPr>
          </a:p>
          <a:p>
            <a:pPr indent="-43180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ru-RU">
                <a:solidFill>
                  <a:schemeClr val="dk1"/>
                </a:solidFill>
              </a:rPr>
              <a:t>рекомендации экспертов как основа в разработке продукта</a:t>
            </a:r>
            <a:r>
              <a:rPr lang="ru-RU" sz="2000">
                <a:solidFill>
                  <a:schemeClr val="dk1"/>
                </a:solidFill>
              </a:rPr>
              <a:t>.</a:t>
            </a:r>
            <a:endParaRPr sz="2000">
              <a:solidFill>
                <a:schemeClr val="dk1"/>
              </a:solidFill>
            </a:endParaRPr>
          </a:p>
          <a:p>
            <a:pPr indent="-43180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ru-RU">
                <a:solidFill>
                  <a:schemeClr val="dk1"/>
                </a:solidFill>
              </a:rPr>
              <a:t>поиск новых идей и элементов по созданию прототипа</a:t>
            </a:r>
            <a:r>
              <a:rPr lang="ru-RU" sz="2000">
                <a:solidFill>
                  <a:schemeClr val="dk1"/>
                </a:solidFill>
              </a:rPr>
              <a:t>.</a:t>
            </a:r>
            <a:endParaRPr sz="2000">
              <a:solidFill>
                <a:schemeClr val="dk1"/>
              </a:solidFill>
            </a:endParaRPr>
          </a:p>
          <a:p>
            <a:pPr indent="-43180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ru-RU">
                <a:solidFill>
                  <a:schemeClr val="dk1"/>
                </a:solidFill>
              </a:rPr>
              <a:t>анализ исследования имеющейся базы  проекта и корректировка на основе полученных знаний</a:t>
            </a:r>
            <a:r>
              <a:rPr lang="ru-RU" sz="2000">
                <a:solidFill>
                  <a:schemeClr val="dk1"/>
                </a:solidFill>
              </a:rPr>
              <a:t>.</a:t>
            </a:r>
            <a:endParaRPr sz="2000">
              <a:solidFill>
                <a:schemeClr val="dk1"/>
              </a:solidFill>
            </a:endParaRPr>
          </a:p>
          <a:p>
            <a:pPr indent="-43180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ru-RU">
                <a:solidFill>
                  <a:schemeClr val="dk1"/>
                </a:solidFill>
              </a:rPr>
              <a:t>поиск партнеров проекта</a:t>
            </a:r>
            <a:r>
              <a:rPr lang="ru-RU" sz="2000">
                <a:solidFill>
                  <a:schemeClr val="dk1"/>
                </a:solidFill>
              </a:rPr>
              <a:t>.</a:t>
            </a:r>
            <a:endParaRPr sz="2000">
              <a:solidFill>
                <a:schemeClr val="dk1"/>
              </a:solidFill>
            </a:endParaRPr>
          </a:p>
          <a:p>
            <a:pPr indent="-43180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ru-RU" sz="2000">
                <a:solidFill>
                  <a:schemeClr val="dk1"/>
                </a:solidFill>
              </a:rPr>
              <a:t>.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SzPts val="2400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4"/>
          <p:cNvSpPr txBox="1"/>
          <p:nvPr>
            <p:ph idx="1" type="body"/>
          </p:nvPr>
        </p:nvSpPr>
        <p:spPr>
          <a:xfrm>
            <a:off x="415600" y="1536629"/>
            <a:ext cx="11360700" cy="2179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5200">
                <a:solidFill>
                  <a:schemeClr val="accent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Дополнительно </a:t>
            </a:r>
            <a:endParaRPr b="1" i="1" sz="5200">
              <a:solidFill>
                <a:schemeClr val="accent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5200">
                <a:solidFill>
                  <a:schemeClr val="accent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 о проекте и более подробно</a:t>
            </a:r>
            <a:endParaRPr b="1" i="1" sz="5200">
              <a:solidFill>
                <a:schemeClr val="accent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" name="Google Shape;172;p24"/>
          <p:cNvSpPr/>
          <p:nvPr/>
        </p:nvSpPr>
        <p:spPr>
          <a:xfrm>
            <a:off x="4857300" y="3895875"/>
            <a:ext cx="2477400" cy="18732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5"/>
          <p:cNvPicPr preferRelativeResize="0"/>
          <p:nvPr/>
        </p:nvPicPr>
        <p:blipFill rotWithShape="1">
          <a:blip r:embed="rId3">
            <a:alphaModFix/>
          </a:blip>
          <a:srcRect b="0" l="48133" r="-2143" t="0"/>
          <a:stretch/>
        </p:blipFill>
        <p:spPr>
          <a:xfrm>
            <a:off x="9190925" y="1425675"/>
            <a:ext cx="2906325" cy="269042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5"/>
          <p:cNvSpPr txBox="1"/>
          <p:nvPr/>
        </p:nvSpPr>
        <p:spPr>
          <a:xfrm>
            <a:off x="285425" y="723225"/>
            <a:ext cx="8131200" cy="47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None/>
            </a:pPr>
            <a:r>
              <a:rPr b="1" i="0" lang="ru-RU" sz="2500" u="none" cap="none" strike="noStrike">
                <a:solidFill>
                  <a:schemeClr val="dk1"/>
                </a:solidFill>
              </a:rPr>
              <a:t>А</a:t>
            </a:r>
            <a:r>
              <a:rPr b="1" i="0" lang="ru-RU" sz="2700" u="none" cap="none" strike="noStrike">
                <a:solidFill>
                  <a:schemeClr val="dk1"/>
                </a:solidFill>
              </a:rPr>
              <a:t>ктуальность </a:t>
            </a:r>
            <a:r>
              <a:rPr i="0" lang="ru-RU" sz="2700" u="none" cap="none" strike="noStrike">
                <a:solidFill>
                  <a:schemeClr val="dk1"/>
                </a:solidFill>
              </a:rPr>
              <a:t>проектной работы заключается в</a:t>
            </a:r>
            <a:r>
              <a:rPr b="1" i="0" lang="ru-RU" sz="2700" u="none" cap="none" strike="noStrike">
                <a:solidFill>
                  <a:schemeClr val="dk1"/>
                </a:solidFill>
              </a:rPr>
              <a:t> </a:t>
            </a:r>
            <a:r>
              <a:rPr i="0" lang="ru-RU" sz="2700" u="none" cap="none" strike="noStrike">
                <a:solidFill>
                  <a:schemeClr val="dk1"/>
                </a:solidFill>
              </a:rPr>
              <a:t>большой практической значимости качественной экосистемы при подготовке лидеров образования.</a:t>
            </a:r>
            <a:endParaRPr i="0" sz="27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</a:pPr>
            <a:r>
              <a:t/>
            </a:r>
            <a:endParaRPr i="0" sz="27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700"/>
              <a:buFont typeface="Times New Roman"/>
              <a:buNone/>
            </a:pPr>
            <a:r>
              <a:rPr b="1" i="0" lang="ru-RU" sz="2700" u="none" cap="none" strike="noStrike">
                <a:solidFill>
                  <a:schemeClr val="dk1"/>
                </a:solidFill>
              </a:rPr>
              <a:t>Цель проекта:</a:t>
            </a:r>
            <a:r>
              <a:rPr i="0" lang="ru-RU" sz="2700" u="none" cap="none" strike="noStrike">
                <a:solidFill>
                  <a:schemeClr val="dk1"/>
                </a:solidFill>
              </a:rPr>
              <a:t> разработать качественную модель образовательной экосистемы для подготовки лидеров образования на основе исследования существующих данных.</a:t>
            </a:r>
            <a:endParaRPr i="0" sz="1600" u="none" cap="none" strike="noStrike">
              <a:solidFill>
                <a:schemeClr val="dk1"/>
              </a:solidFill>
            </a:endParaRPr>
          </a:p>
        </p:txBody>
      </p:sp>
      <p:pic>
        <p:nvPicPr>
          <p:cNvPr id="179" name="Google Shape;17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35823" y="212050"/>
            <a:ext cx="3030076" cy="135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80348" y="78450"/>
            <a:ext cx="3030076" cy="135422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6"/>
          <p:cNvSpPr txBox="1"/>
          <p:nvPr/>
        </p:nvSpPr>
        <p:spPr>
          <a:xfrm>
            <a:off x="646675" y="145150"/>
            <a:ext cx="11110200" cy="61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80000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1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Задачи:</a:t>
            </a:r>
            <a:endParaRPr b="1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❏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Выявить проблемы подготовки руководителей образовательных организаций (опросы, интервью, статистические данные);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❏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Изучить существующие исследования в области образовательных экосистем, выяснить какое место в них отводится подготовке руководителей, выявить сильные стороны данных моделей;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❏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Создание собственной теоретической модели качественной образовательной экосистемы по подготовке лидеров - руководителей.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❏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Публикация информации о данной модели.</a:t>
            </a:r>
            <a:endParaRPr sz="24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134F5C"/>
              </a:buClr>
              <a:buSzPts val="2200"/>
              <a:buFont typeface="Times New Roman"/>
              <a:buNone/>
            </a:pPr>
            <a:r>
              <a:rPr b="1" i="0" lang="ru-RU" sz="2200" u="none" cap="none" strike="noStrike">
                <a:solidFill>
                  <a:srgbClr val="0C343D"/>
                </a:solidFill>
              </a:rPr>
              <a:t>Проект «Экосистема подготовки лидеров образования» может быть представлен в виде цифровых продуктов: научная статья, набор образовательных ресурсов, информационно-образовательный сайт. </a:t>
            </a:r>
            <a:endParaRPr b="1" i="0" sz="2200" u="none" cap="none" strike="noStrike">
              <a:solidFill>
                <a:srgbClr val="0C343D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Сроки реализации проекта</a:t>
            </a:r>
            <a:r>
              <a:rPr lang="ru-RU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ru-RU" sz="25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01.10.2021 - 20.12.2021</a:t>
            </a:r>
            <a:endParaRPr b="1" sz="3300">
              <a:solidFill>
                <a:srgbClr val="CC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oogle Shape;190;p27"/>
          <p:cNvGrpSpPr/>
          <p:nvPr/>
        </p:nvGrpSpPr>
        <p:grpSpPr>
          <a:xfrm>
            <a:off x="-3324103" y="-130202"/>
            <a:ext cx="15317890" cy="7437441"/>
            <a:chOff x="-6243656" y="-955833"/>
            <a:chExt cx="14585689" cy="7437441"/>
          </a:xfrm>
        </p:grpSpPr>
        <p:sp>
          <p:nvSpPr>
            <p:cNvPr id="191" name="Google Shape;191;p27"/>
            <p:cNvSpPr/>
            <p:nvPr/>
          </p:nvSpPr>
          <p:spPr>
            <a:xfrm>
              <a:off x="-6243656" y="-955833"/>
              <a:ext cx="7437441" cy="7437441"/>
            </a:xfrm>
            <a:prstGeom prst="blockArc">
              <a:avLst>
                <a:gd fmla="val 18900000" name="adj1"/>
                <a:gd fmla="val 2700000" name="adj2"/>
                <a:gd fmla="val 290" name="adj3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2" name="Google Shape;192;p27"/>
            <p:cNvSpPr/>
            <p:nvPr/>
          </p:nvSpPr>
          <p:spPr>
            <a:xfrm>
              <a:off x="387633" y="251201"/>
              <a:ext cx="7813572" cy="502182"/>
            </a:xfrm>
            <a:prstGeom prst="rect">
              <a:avLst/>
            </a:prstGeom>
            <a:solidFill>
              <a:srgbClr val="4372C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3" name="Google Shape;193;p27"/>
            <p:cNvSpPr txBox="1"/>
            <p:nvPr/>
          </p:nvSpPr>
          <p:spPr>
            <a:xfrm>
              <a:off x="528533" y="54244"/>
              <a:ext cx="7813500" cy="89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175" lIns="398600" spcFirstLastPara="1" rIns="43175" wrap="square" tIns="4317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1200"/>
                </a:spcBef>
                <a:spcAft>
                  <a:spcPts val="120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i="0" lang="ru-RU" sz="1600" u="none" cap="none" strike="noStrike">
                  <a:solidFill>
                    <a:schemeClr val="lt1"/>
                  </a:solidFill>
                </a:rPr>
                <a:t>Анализ предлагаемых моделей образовательных экосистем в России и за рубежом</a:t>
              </a:r>
              <a:endParaRPr b="1" i="0" sz="1600" u="none" cap="none" strike="noStrike">
                <a:solidFill>
                  <a:schemeClr val="lt1"/>
                </a:solidFill>
              </a:endParaRPr>
            </a:p>
          </p:txBody>
        </p:sp>
        <p:sp>
          <p:nvSpPr>
            <p:cNvPr id="194" name="Google Shape;194;p27"/>
            <p:cNvSpPr/>
            <p:nvPr/>
          </p:nvSpPr>
          <p:spPr>
            <a:xfrm>
              <a:off x="73769" y="188428"/>
              <a:ext cx="627728" cy="627728"/>
            </a:xfrm>
            <a:prstGeom prst="ellipse">
              <a:avLst/>
            </a:prstGeom>
            <a:solidFill>
              <a:srgbClr val="D9EAD3"/>
            </a:solidFill>
            <a:ln cap="flat" cmpd="sng" w="9525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5" name="Google Shape;195;p27"/>
            <p:cNvSpPr/>
            <p:nvPr/>
          </p:nvSpPr>
          <p:spPr>
            <a:xfrm>
              <a:off x="842404" y="1004917"/>
              <a:ext cx="7358801" cy="502182"/>
            </a:xfrm>
            <a:prstGeom prst="rect">
              <a:avLst/>
            </a:prstGeom>
            <a:solidFill>
              <a:srgbClr val="4372C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6" name="Google Shape;196;p27"/>
            <p:cNvSpPr txBox="1"/>
            <p:nvPr/>
          </p:nvSpPr>
          <p:spPr>
            <a:xfrm>
              <a:off x="1034722" y="1004919"/>
              <a:ext cx="7166400" cy="50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175" lIns="398600" spcFirstLastPara="1" rIns="43175" wrap="square" tIns="4317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1200"/>
                </a:spcBef>
                <a:spcAft>
                  <a:spcPts val="120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i="0" lang="ru-RU" sz="1600" u="none" cap="none" strike="noStrike">
                  <a:solidFill>
                    <a:schemeClr val="lt1"/>
                  </a:solidFill>
                </a:rPr>
                <a:t>Выявление недостатков в подготовке руководителей образовательных организаций</a:t>
              </a:r>
              <a:endParaRPr b="1" i="0" sz="1800" u="none" cap="none" strike="noStrike">
                <a:solidFill>
                  <a:schemeClr val="lt1"/>
                </a:solidFill>
              </a:endParaRPr>
            </a:p>
          </p:txBody>
        </p:sp>
        <p:sp>
          <p:nvSpPr>
            <p:cNvPr id="197" name="Google Shape;197;p27"/>
            <p:cNvSpPr/>
            <p:nvPr/>
          </p:nvSpPr>
          <p:spPr>
            <a:xfrm>
              <a:off x="528540" y="942144"/>
              <a:ext cx="627728" cy="627728"/>
            </a:xfrm>
            <a:prstGeom prst="ellipse">
              <a:avLst/>
            </a:prstGeom>
            <a:solidFill>
              <a:srgbClr val="B6D7A8"/>
            </a:solidFill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8" name="Google Shape;198;p27"/>
            <p:cNvSpPr/>
            <p:nvPr/>
          </p:nvSpPr>
          <p:spPr>
            <a:xfrm>
              <a:off x="1091616" y="1758080"/>
              <a:ext cx="7109589" cy="502182"/>
            </a:xfrm>
            <a:prstGeom prst="rect">
              <a:avLst/>
            </a:prstGeom>
            <a:solidFill>
              <a:srgbClr val="4372C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9" name="Google Shape;199;p27"/>
            <p:cNvSpPr txBox="1"/>
            <p:nvPr/>
          </p:nvSpPr>
          <p:spPr>
            <a:xfrm>
              <a:off x="1091616" y="1758080"/>
              <a:ext cx="7109589" cy="5021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175" lIns="398600" spcFirstLastPara="1" rIns="43175" wrap="square" tIns="4317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1200"/>
                </a:spcBef>
                <a:spcAft>
                  <a:spcPts val="120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i="0" lang="ru-RU" sz="1700" u="none" cap="none" strike="noStrike">
                  <a:solidFill>
                    <a:schemeClr val="lt1"/>
                  </a:solidFill>
                </a:rPr>
                <a:t>Изучение успешных практик подготовки лидеров образования </a:t>
              </a:r>
              <a:endParaRPr b="1" i="0" sz="1900" u="none" cap="none" strike="noStrike">
                <a:solidFill>
                  <a:schemeClr val="lt1"/>
                </a:solidFill>
              </a:endParaRPr>
            </a:p>
          </p:txBody>
        </p:sp>
        <p:sp>
          <p:nvSpPr>
            <p:cNvPr id="200" name="Google Shape;200;p27"/>
            <p:cNvSpPr/>
            <p:nvPr/>
          </p:nvSpPr>
          <p:spPr>
            <a:xfrm>
              <a:off x="777752" y="1695307"/>
              <a:ext cx="627728" cy="627728"/>
            </a:xfrm>
            <a:prstGeom prst="ellipse">
              <a:avLst/>
            </a:prstGeom>
            <a:solidFill>
              <a:srgbClr val="93C47D"/>
            </a:solidFill>
            <a:ln cap="flat" cmpd="sng" w="9525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1" name="Google Shape;201;p27"/>
            <p:cNvSpPr/>
            <p:nvPr/>
          </p:nvSpPr>
          <p:spPr>
            <a:xfrm>
              <a:off x="1171188" y="2511796"/>
              <a:ext cx="7030017" cy="502182"/>
            </a:xfrm>
            <a:prstGeom prst="rect">
              <a:avLst/>
            </a:prstGeom>
            <a:solidFill>
              <a:srgbClr val="4372C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2" name="Google Shape;202;p27"/>
            <p:cNvSpPr txBox="1"/>
            <p:nvPr/>
          </p:nvSpPr>
          <p:spPr>
            <a:xfrm>
              <a:off x="1254101" y="2511784"/>
              <a:ext cx="7029900" cy="50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175" lIns="398600" spcFirstLastPara="1" rIns="43175" wrap="square" tIns="4317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1200"/>
                </a:spcBef>
                <a:spcAft>
                  <a:spcPts val="120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i="0" lang="ru-RU" sz="1600" u="none" cap="none" strike="noStrike">
                  <a:solidFill>
                    <a:schemeClr val="lt1"/>
                  </a:solidFill>
                </a:rPr>
                <a:t>Разработка модели экосистемы лидера ОО, с учетом выявленных пробле</a:t>
              </a:r>
              <a:r>
                <a:rPr b="1" i="0" lang="ru-RU" sz="1700" u="none" cap="none" strike="noStrike">
                  <a:solidFill>
                    <a:schemeClr val="lt1"/>
                  </a:solidFill>
                </a:rPr>
                <a:t>м</a:t>
              </a:r>
              <a:endParaRPr b="1" i="0" sz="1700" u="none" cap="none" strike="noStrike">
                <a:solidFill>
                  <a:schemeClr val="lt1"/>
                </a:solidFill>
              </a:endParaRPr>
            </a:p>
          </p:txBody>
        </p:sp>
        <p:sp>
          <p:nvSpPr>
            <p:cNvPr id="203" name="Google Shape;203;p27"/>
            <p:cNvSpPr/>
            <p:nvPr/>
          </p:nvSpPr>
          <p:spPr>
            <a:xfrm>
              <a:off x="857323" y="2449023"/>
              <a:ext cx="627728" cy="627728"/>
            </a:xfrm>
            <a:prstGeom prst="ellipse">
              <a:avLst/>
            </a:prstGeom>
            <a:solidFill>
              <a:srgbClr val="6AA84F"/>
            </a:solidFill>
            <a:ln cap="flat" cmpd="sng" w="9525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4" name="Google Shape;204;p27"/>
            <p:cNvSpPr/>
            <p:nvPr/>
          </p:nvSpPr>
          <p:spPr>
            <a:xfrm>
              <a:off x="1091616" y="3265511"/>
              <a:ext cx="7109589" cy="502182"/>
            </a:xfrm>
            <a:prstGeom prst="rect">
              <a:avLst/>
            </a:prstGeom>
            <a:solidFill>
              <a:srgbClr val="4372C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5" name="Google Shape;205;p27"/>
            <p:cNvSpPr txBox="1"/>
            <p:nvPr/>
          </p:nvSpPr>
          <p:spPr>
            <a:xfrm>
              <a:off x="1131358" y="3296598"/>
              <a:ext cx="7109700" cy="50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175" lIns="398600" spcFirstLastPara="1" rIns="43175" wrap="square" tIns="4317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1200"/>
                </a:spcBef>
                <a:spcAft>
                  <a:spcPts val="120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i="0" lang="ru-RU" sz="1800" u="none" cap="none" strike="noStrike">
                  <a:solidFill>
                    <a:schemeClr val="lt1"/>
                  </a:solidFill>
                </a:rPr>
                <a:t>Подготовка и публикация исследования по теме проекта</a:t>
              </a:r>
              <a:endParaRPr i="0" sz="1800" u="none" cap="none" strike="noStrike">
                <a:solidFill>
                  <a:schemeClr val="lt1"/>
                </a:solidFill>
              </a:endParaRPr>
            </a:p>
          </p:txBody>
        </p:sp>
        <p:sp>
          <p:nvSpPr>
            <p:cNvPr id="206" name="Google Shape;206;p27"/>
            <p:cNvSpPr/>
            <p:nvPr/>
          </p:nvSpPr>
          <p:spPr>
            <a:xfrm>
              <a:off x="777752" y="3202739"/>
              <a:ext cx="627728" cy="627728"/>
            </a:xfrm>
            <a:prstGeom prst="ellipse">
              <a:avLst/>
            </a:prstGeom>
            <a:solidFill>
              <a:srgbClr val="38761D"/>
            </a:solidFill>
            <a:ln cap="flat" cmpd="sng" w="9525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7" name="Google Shape;207;p27"/>
            <p:cNvSpPr/>
            <p:nvPr/>
          </p:nvSpPr>
          <p:spPr>
            <a:xfrm>
              <a:off x="842404" y="4018675"/>
              <a:ext cx="7358801" cy="502182"/>
            </a:xfrm>
            <a:prstGeom prst="rect">
              <a:avLst/>
            </a:prstGeom>
            <a:solidFill>
              <a:srgbClr val="4372C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8" name="Google Shape;208;p27"/>
            <p:cNvSpPr txBox="1"/>
            <p:nvPr/>
          </p:nvSpPr>
          <p:spPr>
            <a:xfrm>
              <a:off x="1091617" y="4018669"/>
              <a:ext cx="7109700" cy="50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175" lIns="398600" spcFirstLastPara="1" rIns="43175" wrap="square" tIns="4317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1200"/>
                </a:spcBef>
                <a:spcAft>
                  <a:spcPts val="120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i="0" lang="ru-RU" sz="1800" u="none" cap="none" strike="noStrike">
                  <a:solidFill>
                    <a:schemeClr val="lt1"/>
                  </a:solidFill>
                </a:rPr>
                <a:t>Создание информационно-образовательного сайта.</a:t>
              </a:r>
              <a:endParaRPr i="0" sz="1800" u="none" cap="none" strike="noStrike">
                <a:solidFill>
                  <a:schemeClr val="lt1"/>
                </a:solidFill>
              </a:endParaRPr>
            </a:p>
          </p:txBody>
        </p:sp>
        <p:sp>
          <p:nvSpPr>
            <p:cNvPr id="209" name="Google Shape;209;p27"/>
            <p:cNvSpPr/>
            <p:nvPr/>
          </p:nvSpPr>
          <p:spPr>
            <a:xfrm>
              <a:off x="528540" y="3955902"/>
              <a:ext cx="627728" cy="627728"/>
            </a:xfrm>
            <a:prstGeom prst="ellipse">
              <a:avLst/>
            </a:prstGeom>
            <a:solidFill>
              <a:srgbClr val="274E13"/>
            </a:solidFill>
            <a:ln cap="flat" cmpd="sng" w="9525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0" name="Google Shape;210;p27"/>
            <p:cNvSpPr/>
            <p:nvPr/>
          </p:nvSpPr>
          <p:spPr>
            <a:xfrm>
              <a:off x="387633" y="4772390"/>
              <a:ext cx="7813572" cy="502182"/>
            </a:xfrm>
            <a:prstGeom prst="rect">
              <a:avLst/>
            </a:prstGeom>
            <a:solidFill>
              <a:srgbClr val="4372C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1" name="Google Shape;211;p27"/>
            <p:cNvSpPr/>
            <p:nvPr/>
          </p:nvSpPr>
          <p:spPr>
            <a:xfrm>
              <a:off x="73769" y="4709618"/>
              <a:ext cx="627728" cy="627728"/>
            </a:xfrm>
            <a:prstGeom prst="ellipse">
              <a:avLst/>
            </a:prstGeom>
            <a:solidFill>
              <a:srgbClr val="0F330F"/>
            </a:solidFill>
            <a:ln cap="flat" cmpd="sng" w="9525">
              <a:solidFill>
                <a:srgbClr val="2F549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12" name="Google Shape;212;p27"/>
          <p:cNvSpPr txBox="1"/>
          <p:nvPr/>
        </p:nvSpPr>
        <p:spPr>
          <a:xfrm>
            <a:off x="123626" y="998500"/>
            <a:ext cx="3187200" cy="10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1" i="0" lang="ru-RU" sz="3000" u="none" cap="none" strike="noStrike">
                <a:solidFill>
                  <a:schemeClr val="dk1"/>
                </a:solidFill>
              </a:rPr>
              <a:t>Этапы работы </a:t>
            </a:r>
            <a:endParaRPr b="1" i="0" sz="1600" u="none" cap="none" strike="noStrike">
              <a:solidFill>
                <a:schemeClr val="lt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1" i="0" lang="ru-RU" sz="3000" u="none" cap="none" strike="noStrike">
                <a:solidFill>
                  <a:schemeClr val="dk1"/>
                </a:solidFill>
              </a:rPr>
              <a:t>над проектом</a:t>
            </a:r>
            <a:endParaRPr b="1" i="0" sz="1600" u="none" cap="none" strike="noStrike">
              <a:solidFill>
                <a:schemeClr val="lt1"/>
              </a:solidFill>
            </a:endParaRPr>
          </a:p>
        </p:txBody>
      </p:sp>
      <p:sp>
        <p:nvSpPr>
          <p:cNvPr id="213" name="Google Shape;213;p27"/>
          <p:cNvSpPr txBox="1"/>
          <p:nvPr/>
        </p:nvSpPr>
        <p:spPr>
          <a:xfrm>
            <a:off x="4677100" y="5594150"/>
            <a:ext cx="73827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Times New Roman"/>
              <a:buNone/>
            </a:pPr>
            <a:r>
              <a:rPr i="0" lang="ru-RU" sz="1900" u="none" cap="none" strike="noStrike">
                <a:solidFill>
                  <a:schemeClr val="lt1"/>
                </a:solidFill>
              </a:rPr>
              <a:t>Апробация и запуск проекта</a:t>
            </a:r>
            <a:endParaRPr i="0" sz="1900" u="none" cap="none" strike="noStrike">
              <a:solidFill>
                <a:schemeClr val="lt1"/>
              </a:solidFill>
            </a:endParaRPr>
          </a:p>
        </p:txBody>
      </p:sp>
      <p:pic>
        <p:nvPicPr>
          <p:cNvPr id="214" name="Google Shape;21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976" y="2075800"/>
            <a:ext cx="3187199" cy="3402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8"/>
          <p:cNvSpPr txBox="1"/>
          <p:nvPr/>
        </p:nvSpPr>
        <p:spPr>
          <a:xfrm>
            <a:off x="975000" y="347025"/>
            <a:ext cx="10625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Calibri"/>
              <a:buNone/>
            </a:pPr>
            <a:r>
              <a:rPr b="1" i="0" lang="ru-RU" sz="2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м</a:t>
            </a:r>
            <a:r>
              <a:rPr b="1" i="0" lang="ru-RU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Опрос </a:t>
            </a:r>
            <a:r>
              <a:rPr b="1" lang="ru-RU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№1. Выявление недостатков и проблем руководителей ОУ</a:t>
            </a:r>
            <a:endParaRPr b="1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Диаграмма ответов в Формах. Вопрос: Название Вашей организации. Количество ответов: 36&amp;nbsp;ответов." id="220" name="Google Shape;22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1150" y="1318100"/>
            <a:ext cx="10823600" cy="345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Диаграмма ответов в Формах. Вопрос: 1. Считаете ли Вы себя успешным руководителем коллектива и профессионалом своего дела?. Количество ответов: 36&amp;nbsp;ответов." id="225" name="Google Shape;22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60425"/>
            <a:ext cx="12191998" cy="691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Диаграмма ответов в Формах. Вопрос: В какой области знаний, по вашему мнению, руководитель Вашей образовательной организации нуждается в повышении квалификации?. Количество ответов: 475&amp;nbsp;ответов." id="230" name="Google Shape;23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650" y="0"/>
            <a:ext cx="11374602" cy="6794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Диаграмма ответов в Формах. Вопрос: 2. Как часто, на ваш взгляд, Вам нужна помощь в виде повышения квалификации?. Количество ответов: 36&amp;nbsp;ответов." id="235" name="Google Shape;23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Диаграмма ответов в Формах. Вопрос: Считаете ли Вы качественными и продуктивными имеющиеся в настоящее время КПК? Дают ли они новые знания и актуальные методы работы с коллективом, родителями обучающихся, коллегами?. Количество ответов: 475&amp;nbsp;ответов." id="240" name="Google Shape;240;p32"/>
          <p:cNvPicPr preferRelativeResize="0"/>
          <p:nvPr/>
        </p:nvPicPr>
        <p:blipFill rotWithShape="1">
          <a:blip r:embed="rId3">
            <a:alphaModFix/>
          </a:blip>
          <a:srcRect b="0" l="576" r="0" t="-20120"/>
          <a:stretch/>
        </p:blipFill>
        <p:spPr>
          <a:xfrm>
            <a:off x="0" y="0"/>
            <a:ext cx="12191998" cy="691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Диаграмма ответов в Формах. Вопрос: Считаете ли Вы качественными и продуктивными КПК в настоящее время? Дают ли они Вам новые знания и новые методы работы с коллективом, родителями обучающихся, коллегами?. Количество ответов: 36&amp;nbsp;ответов." id="245" name="Google Shape;2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Диаграмма ответов в Формах. Вопрос: Что Вы знаете об &quot;Экосистеме подготовки лидеров образования&quot;?. Количество ответов: 36&amp;nbsp;ответов." id="250" name="Google Shape;25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7000" y="422950"/>
            <a:ext cx="11540775" cy="6178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5"/>
          <p:cNvSpPr txBox="1"/>
          <p:nvPr/>
        </p:nvSpPr>
        <p:spPr>
          <a:xfrm>
            <a:off x="994575" y="222675"/>
            <a:ext cx="95088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45A99"/>
              </a:buClr>
              <a:buSzPts val="2600"/>
              <a:buFont typeface="Times New Roman"/>
              <a:buNone/>
            </a:pPr>
            <a:r>
              <a:rPr b="1" i="0" lang="ru-RU" sz="2600" u="none" cap="none" strike="noStrike">
                <a:solidFill>
                  <a:srgbClr val="345A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Аналоги нашего решения и известные исследования в данной области:</a:t>
            </a:r>
            <a:endParaRPr b="1" i="0" sz="1500" u="none" cap="none" strike="noStrike">
              <a:solidFill>
                <a:srgbClr val="345A9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6" name="Google Shape;256;p35"/>
          <p:cNvSpPr txBox="1"/>
          <p:nvPr/>
        </p:nvSpPr>
        <p:spPr>
          <a:xfrm>
            <a:off x="287501" y="2890200"/>
            <a:ext cx="4878300" cy="2001000"/>
          </a:xfrm>
          <a:prstGeom prst="rect">
            <a:avLst/>
          </a:prstGeom>
          <a:solidFill>
            <a:srgbClr val="D0E0E3"/>
          </a:solidFill>
          <a:ln cap="flat" cmpd="sng" w="76200">
            <a:solidFill>
              <a:srgbClr val="A4C2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300"/>
              <a:buFont typeface="Times New Roman"/>
              <a:buNone/>
            </a:pPr>
            <a:r>
              <a:rPr b="1" i="0" lang="ru-RU" sz="2300" u="none" cap="none" strike="noStrike">
                <a:solidFill>
                  <a:srgbClr val="20124D"/>
                </a:solidFill>
              </a:rPr>
              <a:t>О</a:t>
            </a:r>
            <a:r>
              <a:rPr b="1" i="0" lang="ru-RU" sz="1800" u="none" cap="none" strike="noStrike">
                <a:solidFill>
                  <a:srgbClr val="20124D"/>
                </a:solidFill>
              </a:rPr>
              <a:t>бразовательные экосистемы: возникающая практика для будущего образования</a:t>
            </a:r>
            <a:endParaRPr b="1" i="0" sz="1800" u="none" cap="none" strike="noStrike">
              <a:solidFill>
                <a:srgbClr val="20124D"/>
              </a:solidFill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1800" u="sng" cap="none" strike="noStrike">
                <a:solidFill>
                  <a:schemeClr val="hlink"/>
                </a:solidFill>
                <a:hlinkClick r:id="rId3"/>
              </a:rPr>
              <a:t>https://www.skolkovo.ru/researches/obrazovatelnye-ekosistemy-voznikayushaya-praktika-dlya-budushego-obrazovaniya/</a:t>
            </a:r>
            <a:r>
              <a:rPr b="1" i="0" lang="ru-RU" sz="1800" u="none" cap="none" strike="noStrike">
                <a:solidFill>
                  <a:srgbClr val="20124D"/>
                </a:solidFill>
              </a:rPr>
              <a:t> </a:t>
            </a:r>
            <a:endParaRPr b="1" i="0" sz="1800" u="none" cap="none" strike="noStrike">
              <a:solidFill>
                <a:srgbClr val="20124D"/>
              </a:solidFill>
            </a:endParaRPr>
          </a:p>
        </p:txBody>
      </p:sp>
      <p:pic>
        <p:nvPicPr>
          <p:cNvPr id="257" name="Google Shape;257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5825" y="1207875"/>
            <a:ext cx="4379525" cy="1268214"/>
          </a:xfrm>
          <a:prstGeom prst="rect">
            <a:avLst/>
          </a:prstGeom>
          <a:noFill/>
          <a:ln cap="flat" cmpd="sng" w="76200">
            <a:solidFill>
              <a:srgbClr val="A4C2F4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58" name="Google Shape;258;p35"/>
          <p:cNvSpPr txBox="1"/>
          <p:nvPr/>
        </p:nvSpPr>
        <p:spPr>
          <a:xfrm>
            <a:off x="339400" y="5117750"/>
            <a:ext cx="4878300" cy="1385400"/>
          </a:xfrm>
          <a:prstGeom prst="rect">
            <a:avLst/>
          </a:prstGeom>
          <a:solidFill>
            <a:srgbClr val="D0E0E3"/>
          </a:solidFill>
          <a:ln cap="flat" cmpd="sng" w="76200">
            <a:solidFill>
              <a:srgbClr val="A4C2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C1130"/>
              </a:buClr>
              <a:buSzPts val="2000"/>
              <a:buFont typeface="Times New Roman"/>
              <a:buNone/>
            </a:pPr>
            <a:r>
              <a:rPr b="1" i="0" lang="ru-RU" sz="2000" u="none" cap="none" strike="noStrike">
                <a:solidFill>
                  <a:srgbClr val="4C1130"/>
                </a:solidFill>
              </a:rPr>
              <a:t>Цифровая экосистема</a:t>
            </a:r>
            <a:endParaRPr b="1" i="0" sz="2000" u="none" cap="none" strike="noStrike">
              <a:solidFill>
                <a:srgbClr val="4C113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C1130"/>
              </a:buClr>
              <a:buSzPts val="2000"/>
              <a:buFont typeface="Times New Roman"/>
              <a:buNone/>
            </a:pPr>
            <a:r>
              <a:rPr b="1" i="0" lang="ru-RU" sz="2000" u="none" cap="none" strike="noStrike">
                <a:solidFill>
                  <a:srgbClr val="4C1130"/>
                </a:solidFill>
              </a:rPr>
              <a:t>дополнительного</a:t>
            </a:r>
            <a:endParaRPr b="1" i="0" sz="2000" u="none" cap="none" strike="noStrike">
              <a:solidFill>
                <a:srgbClr val="4C113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C1130"/>
              </a:buClr>
              <a:buSzPts val="2000"/>
              <a:buFont typeface="Times New Roman"/>
              <a:buNone/>
            </a:pPr>
            <a:r>
              <a:rPr b="1" i="0" lang="ru-RU" sz="2000" u="none" cap="none" strike="noStrike">
                <a:solidFill>
                  <a:srgbClr val="4C1130"/>
                </a:solidFill>
              </a:rPr>
              <a:t>профессионального образования</a:t>
            </a:r>
            <a:endParaRPr b="1" i="0" sz="2000" u="none" cap="none" strike="noStrike">
              <a:solidFill>
                <a:srgbClr val="4C113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1800" u="sng" cap="none" strike="noStrike">
                <a:solidFill>
                  <a:schemeClr val="hlink"/>
                </a:solidFill>
                <a:hlinkClick r:id="rId5"/>
              </a:rPr>
              <a:t>https://education.apkpro.ru/</a:t>
            </a:r>
            <a:r>
              <a:rPr b="1" i="0" lang="ru-RU" sz="1800" u="none" cap="none" strike="noStrike">
                <a:solidFill>
                  <a:srgbClr val="4C1130"/>
                </a:solidFill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9" name="Google Shape;259;p35"/>
          <p:cNvSpPr txBox="1"/>
          <p:nvPr/>
        </p:nvSpPr>
        <p:spPr>
          <a:xfrm>
            <a:off x="5566500" y="1029750"/>
            <a:ext cx="60843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2000"/>
              <a:buFont typeface="Times New Roman"/>
              <a:buNone/>
            </a:pPr>
            <a:r>
              <a:rPr i="0" lang="ru-RU" sz="2000" u="none" cap="none" strike="noStrike">
                <a:solidFill>
                  <a:srgbClr val="274E13"/>
                </a:solidFill>
              </a:rPr>
              <a:t>Мы планируем использовать исключительно положительный опыт данных работ и моделей.</a:t>
            </a:r>
            <a:endParaRPr i="0" sz="2000" u="none" cap="none" strike="noStrike">
              <a:solidFill>
                <a:srgbClr val="274E13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entury Gothic"/>
              <a:buNone/>
            </a:pPr>
            <a:r>
              <a:t/>
            </a:r>
            <a:endParaRPr i="0" sz="2000" u="none" cap="none" strike="noStrike">
              <a:solidFill>
                <a:srgbClr val="274E13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2000"/>
              <a:buFont typeface="Times New Roman"/>
              <a:buNone/>
            </a:pPr>
            <a:r>
              <a:rPr i="0" lang="ru-RU" sz="2000" u="none" cap="none" strike="noStrike">
                <a:solidFill>
                  <a:srgbClr val="274E13"/>
                </a:solidFill>
              </a:rPr>
              <a:t>Наше преимущество перед другими существующими проектами заключается в отклике на реальные запросы руководителей образовательных организаций (на основе опросов, интервью и статистических данных). </a:t>
            </a:r>
            <a:endParaRPr i="0" sz="2000" u="none" cap="none" strike="noStrike">
              <a:solidFill>
                <a:srgbClr val="274E13"/>
              </a:solidFill>
            </a:endParaRPr>
          </a:p>
        </p:txBody>
      </p:sp>
      <p:pic>
        <p:nvPicPr>
          <p:cNvPr id="260" name="Google Shape;260;p3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33050" y="3990000"/>
            <a:ext cx="2877075" cy="286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6"/>
          <p:cNvSpPr txBox="1"/>
          <p:nvPr/>
        </p:nvSpPr>
        <p:spPr>
          <a:xfrm>
            <a:off x="994575" y="222675"/>
            <a:ext cx="95088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45A99"/>
              </a:buClr>
              <a:buSzPts val="2600"/>
              <a:buFont typeface="Times New Roman"/>
              <a:buNone/>
            </a:pPr>
            <a:r>
              <a:rPr b="1" i="0" lang="ru-RU" sz="2600" u="none" cap="none" strike="noStrike">
                <a:solidFill>
                  <a:srgbClr val="345A99"/>
                </a:solidFill>
              </a:rPr>
              <a:t>Аналоги нашего решения и известные исследования в данной области за рубежом</a:t>
            </a:r>
            <a:endParaRPr b="1" i="0" sz="1500" u="none" cap="none" strike="noStrike">
              <a:solidFill>
                <a:srgbClr val="345A99"/>
              </a:solidFill>
            </a:endParaRPr>
          </a:p>
        </p:txBody>
      </p:sp>
      <p:sp>
        <p:nvSpPr>
          <p:cNvPr id="266" name="Google Shape;266;p36"/>
          <p:cNvSpPr txBox="1"/>
          <p:nvPr/>
        </p:nvSpPr>
        <p:spPr>
          <a:xfrm>
            <a:off x="5299525" y="1487025"/>
            <a:ext cx="6084300" cy="28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entury Gothic"/>
              <a:buNone/>
            </a:pPr>
            <a:r>
              <a:rPr lang="ru-RU" sz="1750">
                <a:solidFill>
                  <a:schemeClr val="dk1"/>
                </a:solidFill>
              </a:rPr>
              <a:t>А</a:t>
            </a:r>
            <a:r>
              <a:rPr i="0" lang="ru-RU" sz="1750" u="none" cap="none" strike="noStrike">
                <a:solidFill>
                  <a:schemeClr val="dk1"/>
                </a:solidFill>
              </a:rPr>
              <a:t>мериканский проект </a:t>
            </a:r>
            <a:r>
              <a:rPr b="1" i="0" lang="ru-RU" sz="1750" u="none" cap="none" strike="noStrike">
                <a:solidFill>
                  <a:schemeClr val="dk1"/>
                </a:solidFill>
              </a:rPr>
              <a:t>LRNG</a:t>
            </a:r>
            <a:r>
              <a:rPr i="0" lang="ru-RU" sz="1750" u="none" cap="none" strike="noStrike">
                <a:solidFill>
                  <a:schemeClr val="dk1"/>
                </a:solidFill>
              </a:rPr>
              <a:t> в Чикаго упрощает людям всех возрастов доступ к обучению для построения карьеры. Доступ происходит через онлайн-платформу и мобильное приложение, где представлены онлайн-курсы. Провайдеры курсов — местные и национальные работодатели, вузы, сети библиотек, а ученики самостоятельно объединяются на платформе в группы. Многие курсы для обучающихся бесплатны, другие доступны за небольшую плату </a:t>
            </a:r>
            <a:r>
              <a:rPr i="0" lang="ru-RU" sz="1750" u="sng" cap="none" strike="noStrike">
                <a:solidFill>
                  <a:schemeClr val="hlink"/>
                </a:solidFill>
                <a:hlinkClick r:id="rId3"/>
              </a:rPr>
              <a:t>https://www.home.lrng.org/</a:t>
            </a:r>
            <a:r>
              <a:rPr i="0" lang="ru-RU" sz="1750" u="none" cap="none" strike="noStrike">
                <a:solidFill>
                  <a:schemeClr val="dk1"/>
                </a:solidFill>
              </a:rPr>
              <a:t> </a:t>
            </a:r>
            <a:endParaRPr i="0" sz="1750" u="none" cap="none" strike="noStrike">
              <a:solidFill>
                <a:schemeClr val="dk1"/>
              </a:solidFill>
            </a:endParaRPr>
          </a:p>
        </p:txBody>
      </p:sp>
      <p:pic>
        <p:nvPicPr>
          <p:cNvPr id="267" name="Google Shape;267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200" y="1781350"/>
            <a:ext cx="2564550" cy="11211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sp>
        <p:nvSpPr>
          <p:cNvPr id="268" name="Google Shape;268;p36"/>
          <p:cNvSpPr txBox="1"/>
          <p:nvPr/>
        </p:nvSpPr>
        <p:spPr>
          <a:xfrm>
            <a:off x="5385925" y="4573050"/>
            <a:ext cx="59115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entury Gothic"/>
              <a:buNone/>
            </a:pPr>
            <a:r>
              <a:rPr i="0" lang="ru-RU" sz="1750" u="none" cap="none" strike="noStrike">
                <a:solidFill>
                  <a:schemeClr val="dk1"/>
                </a:solidFill>
              </a:rPr>
              <a:t>Колумбийский проект </a:t>
            </a:r>
            <a:r>
              <a:rPr b="1" i="0" lang="ru-RU" sz="1750" u="none" cap="none" strike="noStrike">
                <a:solidFill>
                  <a:schemeClr val="dk1"/>
                </a:solidFill>
              </a:rPr>
              <a:t>OpEPA</a:t>
            </a:r>
            <a:r>
              <a:rPr i="0" lang="ru-RU" sz="1750" u="none" cap="none" strike="noStrike">
                <a:solidFill>
                  <a:schemeClr val="dk1"/>
                </a:solidFill>
              </a:rPr>
              <a:t> сосредоточен на экологических целях: он объединяет государственные и частные школы, а также учёных на выездных занятиях по изучению природы</a:t>
            </a:r>
            <a:endParaRPr i="0" sz="2200" u="none" cap="none" strike="noStrike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7"/>
          <p:cNvSpPr txBox="1"/>
          <p:nvPr/>
        </p:nvSpPr>
        <p:spPr>
          <a:xfrm>
            <a:off x="214200" y="280100"/>
            <a:ext cx="11977800" cy="51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200"/>
              <a:buFont typeface="Georgia"/>
              <a:buNone/>
            </a:pPr>
            <a:r>
              <a:rPr b="1" lang="ru-RU" sz="2100" u="none" cap="none" strike="noStrike">
                <a:solidFill>
                  <a:srgbClr val="2F5496"/>
                </a:solidFill>
              </a:rPr>
              <a:t>Наша команда</a:t>
            </a:r>
            <a:endParaRPr b="1" sz="1700" u="none" cap="none" strike="noStrike">
              <a:solidFill>
                <a:srgbClr val="2F5496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700"/>
              <a:buFont typeface="Times New Roman"/>
              <a:buNone/>
            </a:pPr>
            <a:r>
              <a:rPr b="1" lang="ru-RU" sz="1600" u="none" cap="none" strike="noStrike">
                <a:solidFill>
                  <a:srgbClr val="274E13"/>
                </a:solidFill>
              </a:rPr>
              <a:t>Аверьянова </a:t>
            </a:r>
            <a:r>
              <a:rPr b="1" lang="ru-RU" sz="1600">
                <a:solidFill>
                  <a:srgbClr val="274E13"/>
                </a:solidFill>
              </a:rPr>
              <a:t>Ксения</a:t>
            </a:r>
            <a:r>
              <a:rPr b="1" lang="ru-RU" sz="1600" u="none" cap="none" strike="noStrike">
                <a:solidFill>
                  <a:srgbClr val="274E13"/>
                </a:solidFill>
              </a:rPr>
              <a:t> Владимировна</a:t>
            </a:r>
            <a:r>
              <a:rPr b="1" lang="ru-RU" sz="1500" u="none" cap="none" strike="noStrike">
                <a:solidFill>
                  <a:schemeClr val="dk1"/>
                </a:solidFill>
              </a:rPr>
              <a:t> - исследователь - разработчик, создает опросы для образовательных организаций, систематизирует полученные результаты, выявляет проблемы</a:t>
            </a:r>
            <a:endParaRPr b="1" sz="15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700"/>
              <a:buFont typeface="Times New Roman"/>
              <a:buNone/>
            </a:pPr>
            <a:r>
              <a:rPr b="1" lang="ru-RU" sz="1600" u="none" cap="none" strike="noStrike">
                <a:solidFill>
                  <a:srgbClr val="274E13"/>
                </a:solidFill>
              </a:rPr>
              <a:t>Галушко Мария Александровна</a:t>
            </a:r>
            <a:r>
              <a:rPr b="1" lang="ru-RU" sz="1500" u="none" cap="none" strike="noStrike">
                <a:solidFill>
                  <a:schemeClr val="dk1"/>
                </a:solidFill>
              </a:rPr>
              <a:t> - исследователь </a:t>
            </a:r>
            <a:endParaRPr b="1" sz="1500" u="none" cap="none" strike="noStrike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700"/>
              <a:buFont typeface="Times New Roman"/>
              <a:buNone/>
            </a:pPr>
            <a:r>
              <a:rPr b="1" lang="ru-RU" sz="1600" u="none" cap="none" strike="noStrike">
                <a:solidFill>
                  <a:srgbClr val="274E13"/>
                </a:solidFill>
              </a:rPr>
              <a:t>Горюнова Жанна Валерьевна</a:t>
            </a:r>
            <a:r>
              <a:rPr b="1" lang="ru-RU" sz="1500" u="none" cap="none" strike="noStrike">
                <a:solidFill>
                  <a:schemeClr val="dk1"/>
                </a:solidFill>
              </a:rPr>
              <a:t> - методист - разработчик, работает над созданием презентаций, участвует в обсуждениях проекта</a:t>
            </a:r>
            <a:endParaRPr b="1" sz="1500" u="none" cap="none" strike="noStrike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700"/>
              <a:buFont typeface="Times New Roman"/>
              <a:buNone/>
            </a:pPr>
            <a:r>
              <a:rPr b="1" lang="ru-RU" sz="1600" u="none" cap="none" strike="noStrike">
                <a:solidFill>
                  <a:srgbClr val="274E13"/>
                </a:solidFill>
              </a:rPr>
              <a:t>Дорофеева Олеся Евгеньевна</a:t>
            </a:r>
            <a:r>
              <a:rPr b="1" lang="ru-RU" sz="1500" u="none" cap="none" strike="noStrike">
                <a:solidFill>
                  <a:schemeClr val="dk1"/>
                </a:solidFill>
              </a:rPr>
              <a:t> - исследователь - разработчик, изучает опыт лидерских конкурсов, выступает в качестве докладчика</a:t>
            </a:r>
            <a:endParaRPr b="1" sz="15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700"/>
              <a:buFont typeface="Times New Roman"/>
              <a:buNone/>
            </a:pPr>
            <a:r>
              <a:rPr b="1" lang="ru-RU" sz="1600" u="none" cap="none" strike="noStrike">
                <a:solidFill>
                  <a:srgbClr val="274E13"/>
                </a:solidFill>
              </a:rPr>
              <a:t>Котов Дмитрий Васильевич</a:t>
            </a:r>
            <a:r>
              <a:rPr b="1" lang="ru-RU" sz="1500" u="none" cap="none" strike="noStrike">
                <a:solidFill>
                  <a:schemeClr val="dk1"/>
                </a:solidFill>
              </a:rPr>
              <a:t> - методист - разработчик, изучает существующие модели экосистем, участвует в активностях</a:t>
            </a:r>
            <a:endParaRPr b="1" sz="1500" u="none" cap="none" strike="noStrike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700"/>
              <a:buFont typeface="Times New Roman"/>
              <a:buNone/>
            </a:pPr>
            <a:r>
              <a:rPr b="1" lang="ru-RU" sz="1600" u="none" cap="none" strike="noStrike">
                <a:solidFill>
                  <a:srgbClr val="274E13"/>
                </a:solidFill>
              </a:rPr>
              <a:t>Фомин Василий Алексеевич</a:t>
            </a:r>
            <a:r>
              <a:rPr b="1" lang="ru-RU" sz="1500" u="none" cap="none" strike="noStrike">
                <a:solidFill>
                  <a:schemeClr val="dk1"/>
                </a:solidFill>
              </a:rPr>
              <a:t> - лидер - разработчик, технический специалист, руководит всеми цифровыми процессами</a:t>
            </a:r>
            <a:endParaRPr b="1" sz="15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900"/>
              <a:buFont typeface="Times New Roman"/>
              <a:buNone/>
            </a:pPr>
            <a:r>
              <a:rPr b="1" lang="ru-RU" sz="1800" u="none" cap="none" strike="noStrike">
                <a:solidFill>
                  <a:srgbClr val="073763"/>
                </a:solidFill>
              </a:rPr>
              <a:t>Шестакова Татьяна Николаевна</a:t>
            </a:r>
            <a:r>
              <a:rPr b="1" lang="ru-RU" sz="1700" u="none" cap="none" strike="noStrike">
                <a:solidFill>
                  <a:srgbClr val="073763"/>
                </a:solidFill>
              </a:rPr>
              <a:t> - наставник</a:t>
            </a:r>
            <a:endParaRPr b="1" sz="1700" u="none" cap="none" strike="noStrike">
              <a:solidFill>
                <a:srgbClr val="073763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900"/>
              <a:buFont typeface="Times New Roman"/>
              <a:buNone/>
            </a:pPr>
            <a:r>
              <a:rPr b="1" lang="ru-RU" sz="1800" u="none" cap="none" strike="noStrike">
                <a:solidFill>
                  <a:srgbClr val="073763"/>
                </a:solidFill>
              </a:rPr>
              <a:t>Шестакова Александра Геннадьевна</a:t>
            </a:r>
            <a:r>
              <a:rPr b="1" lang="ru-RU" sz="1700" u="none" cap="none" strike="noStrike">
                <a:solidFill>
                  <a:srgbClr val="073763"/>
                </a:solidFill>
              </a:rPr>
              <a:t>  - наставник</a:t>
            </a:r>
            <a:endParaRPr b="1" sz="1700" u="none" cap="none" strike="noStrike">
              <a:solidFill>
                <a:srgbClr val="073763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entury Gothic"/>
              <a:buNone/>
            </a:pPr>
            <a:r>
              <a:t/>
            </a:r>
            <a:endParaRPr b="1" i="0" sz="2000" u="none" cap="none" strike="noStrike">
              <a:solidFill>
                <a:srgbClr val="0737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74" name="Google Shape;274;p37"/>
          <p:cNvPicPr preferRelativeResize="0"/>
          <p:nvPr/>
        </p:nvPicPr>
        <p:blipFill rotWithShape="1">
          <a:blip r:embed="rId3">
            <a:alphaModFix/>
          </a:blip>
          <a:srcRect b="4311" l="24716" r="15320" t="37263"/>
          <a:stretch/>
        </p:blipFill>
        <p:spPr>
          <a:xfrm>
            <a:off x="400225" y="5078250"/>
            <a:ext cx="1688100" cy="16452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275" name="Google Shape;275;p37"/>
          <p:cNvPicPr preferRelativeResize="0"/>
          <p:nvPr/>
        </p:nvPicPr>
        <p:blipFill rotWithShape="1">
          <a:blip r:embed="rId4">
            <a:alphaModFix/>
          </a:blip>
          <a:srcRect b="30776" l="5681" r="5681" t="0"/>
          <a:stretch/>
        </p:blipFill>
        <p:spPr>
          <a:xfrm>
            <a:off x="10556100" y="5132410"/>
            <a:ext cx="1635900" cy="16404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276" name="Google Shape;276;p37"/>
          <p:cNvPicPr preferRelativeResize="0"/>
          <p:nvPr/>
        </p:nvPicPr>
        <p:blipFill rotWithShape="1">
          <a:blip r:embed="rId5">
            <a:alphaModFix/>
          </a:blip>
          <a:srcRect b="36695" l="1194" r="39100" t="19474"/>
          <a:stretch/>
        </p:blipFill>
        <p:spPr>
          <a:xfrm>
            <a:off x="1736025" y="5028900"/>
            <a:ext cx="1688100" cy="16524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277" name="Google Shape;277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04418" y="5056800"/>
            <a:ext cx="1552500" cy="16881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278" name="Google Shape;278;p37"/>
          <p:cNvPicPr preferRelativeResize="0"/>
          <p:nvPr/>
        </p:nvPicPr>
        <p:blipFill rotWithShape="1">
          <a:blip r:embed="rId7">
            <a:alphaModFix/>
          </a:blip>
          <a:srcRect b="12313" l="0" r="0" t="4924"/>
          <a:stretch/>
        </p:blipFill>
        <p:spPr>
          <a:xfrm>
            <a:off x="4334875" y="5028900"/>
            <a:ext cx="1635900" cy="17439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279" name="Google Shape;279;p3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96350" y="5056800"/>
            <a:ext cx="1688100" cy="16881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280" name="Google Shape;280;p37"/>
          <p:cNvPicPr preferRelativeResize="0"/>
          <p:nvPr/>
        </p:nvPicPr>
        <p:blipFill rotWithShape="1">
          <a:blip r:embed="rId9">
            <a:alphaModFix/>
          </a:blip>
          <a:srcRect b="7827" l="0" r="0" t="11644"/>
          <a:stretch/>
        </p:blipFill>
        <p:spPr>
          <a:xfrm>
            <a:off x="7174075" y="5029650"/>
            <a:ext cx="1635900" cy="1650900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281" name="Google Shape;281;p3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193525" y="5080800"/>
            <a:ext cx="1635900" cy="1635900"/>
          </a:xfrm>
          <a:prstGeom prst="flowChartConnector">
            <a:avLst/>
          </a:prstGeom>
          <a:noFill/>
          <a:ln>
            <a:noFill/>
          </a:ln>
        </p:spPr>
      </p:pic>
      <p:sp>
        <p:nvSpPr>
          <p:cNvPr id="282" name="Google Shape;282;p37"/>
          <p:cNvSpPr txBox="1"/>
          <p:nvPr/>
        </p:nvSpPr>
        <p:spPr>
          <a:xfrm>
            <a:off x="9665625" y="4680450"/>
            <a:ext cx="3191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800"/>
              <a:buFont typeface="Comic Sans MS"/>
              <a:buNone/>
            </a:pPr>
            <a:r>
              <a:rPr b="1" i="0" lang="ru-RU" sz="1800" u="none" cap="none" strike="noStrike">
                <a:solidFill>
                  <a:srgbClr val="1C4587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НАШИ НАСТАВНИКИ</a:t>
            </a:r>
            <a:endParaRPr b="1" i="0" sz="1800" u="none" cap="none" strike="noStrike">
              <a:solidFill>
                <a:srgbClr val="1C4587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12224" y="0"/>
            <a:ext cx="3030076" cy="13542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88" name="Google Shape;288;p38"/>
          <p:cNvGraphicFramePr/>
          <p:nvPr/>
        </p:nvGraphicFramePr>
        <p:xfrm>
          <a:off x="467826" y="973317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{ACC5C503-EADB-4D38-BD86-224720C792CD}</a:tableStyleId>
              </a:tblPr>
              <a:tblGrid>
                <a:gridCol w="3366300"/>
                <a:gridCol w="7902150"/>
              </a:tblGrid>
              <a:tr h="196400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ОСНОВНАЯ ИНФОРМАЦИЯ ПО ПРОЕКТУ: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5650" marL="556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  <a:tc hMerge="1"/>
              </a:tr>
              <a:tr h="392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Название проекта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5650" marL="556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SfeduNet 4.0 18и Модель «Экосистема подготовки лидеров образования»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5650" marL="556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</a:tr>
              <a:tr h="196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Сроки реализации проекта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5650" marL="556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01.10.2021 --20.12.2021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5650" marL="556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</a:tr>
              <a:tr h="213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Название команды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5650" marL="556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“</a:t>
                      </a:r>
                      <a:r>
                        <a:rPr lang="ru-RU" sz="1800" u="none" cap="none" strike="noStrike"/>
                        <a:t>Трекеры</a:t>
                      </a:r>
                      <a:r>
                        <a:rPr lang="ru-RU" sz="1400" u="none" cap="none" strike="noStrike"/>
                        <a:t>”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5650" marL="556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</a:tr>
              <a:tr h="2485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Состав команды, роли участников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5650" marL="556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Аверьянова </a:t>
                      </a:r>
                      <a:r>
                        <a:rPr lang="ru-RU"/>
                        <a:t>Ксения</a:t>
                      </a:r>
                      <a:r>
                        <a:rPr lang="ru-RU" sz="1400" u="none" cap="none" strike="noStrike"/>
                        <a:t> Владимировна - исследователь - разработчик, создает опросы для образовательных организаций, систематизирует полученные результаты, выявляет проблемы</a:t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Галушко Мария Александровна - слушатель, исследователь, поиск материалов для статей</a:t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Горюнова Жанна Валерьевна - методист - разработчик, работает над созданием презентаций, участвует в обсуждениях проекта</a:t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Дорофеева Олеся Евгеньевна - исследователь - разработчик, изучает опыт лидерских конкурсов, выступает в качестве докладчика</a:t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Котов Дмитрий Васильевич - методист - разработчик, изучает существующие модели экосистем, участвует в активностях</a:t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Фомин Василий Алексеевич - лидер - разработчик, технический специалист, руководит всеми цифровыми процессами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5650" marL="556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</a:tr>
              <a:tr h="441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Наставник проекта,</a:t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функции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5650" marL="556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Шестакова Татьяна Николаевна - Наставник</a:t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Шестакова Александра Геннадьевна  - Тьютор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5650" marL="556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</a:tr>
              <a:tr h="638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Представитель заказчика или ментор, функции</a:t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 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5650" marL="556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 Академия психологии и педагогики ЮФУ, кафедра образования и педагогических наук. 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5650" marL="556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</a:tr>
              <a:tr h="458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Лидер проекта, функции, полномочия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5650" marL="556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Фомин Василий Алексеевич - лидер - разработчик, технический специалист, руководит всеми цифровыми процессами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5650" marL="556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</a:tr>
              <a:tr h="626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Дата представления окончательных результатов проекта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5650" marL="556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20.12.2021</a:t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 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5650" marL="556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3" name="Google Shape;293;p39"/>
          <p:cNvGraphicFramePr/>
          <p:nvPr/>
        </p:nvGraphicFramePr>
        <p:xfrm>
          <a:off x="346230" y="104314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{ACC5C503-EADB-4D38-BD86-224720C792CD}</a:tableStyleId>
              </a:tblPr>
              <a:tblGrid>
                <a:gridCol w="2192775"/>
                <a:gridCol w="9463600"/>
              </a:tblGrid>
              <a:tr h="199550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СОДЕРЖАНИЕ ПРОЕКТА: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0275" marL="402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  <a:tc hMerge="1"/>
              </a:tr>
              <a:tr h="1297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Обоснование инициации </a:t>
                      </a:r>
                      <a:endParaRPr sz="1800" u="none" cap="none" strike="noStrike"/>
                    </a:p>
                  </a:txBody>
                  <a:tcPr marT="0" marB="0" marR="40275" marL="402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 Проект направлен на исследование лидерских качеств руководителей общеобразовательных организаций, выявления проблем в руководстве коллективом, профессиональных компетенций лидера, как ведущего за собой команду единомышленников, оказание действенной продуктивной помощи в управлении учреждения посредством опроса, тестов, курсов, использования цифровых ресурсов по стратегии развития команды педагогов. Проект направлен на объединение сообществ на базе IT-платформы для профессионального (формального и неформального) непрерывного образования.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0275" marL="402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</a:tr>
              <a:tr h="5396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Основные стейкхолдеры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0275" marL="402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Кафедра образования педагогических наук</a:t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Руководители ОУ, педагоги имеющие социально-активную позицию и перспективу карьерного роста, управленцы.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0275" marL="402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</a:tr>
              <a:tr h="5126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Цель проекта</a:t>
                      </a:r>
                      <a:endParaRPr sz="1800" u="none" cap="none" strike="noStrike"/>
                    </a:p>
                  </a:txBody>
                  <a:tcPr marT="0" marB="0" marR="40275" marL="402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Создать информационный комплексный продукт по наиболее оптимальному варианту современной Модели «Экосистемы подготовки лидеров образования»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0275" marL="402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</a:tr>
              <a:tr h="174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Задачи</a:t>
                      </a:r>
                      <a:endParaRPr sz="1800" u="none" cap="none" strike="noStrike"/>
                    </a:p>
                  </a:txBody>
                  <a:tcPr marT="0" marB="0" marR="40275" marL="402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342900" lvl="0" marL="3429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ru-RU" sz="1400" u="none" cap="none" strike="noStrike"/>
                        <a:t>Выявить проблемы подготовки руководителей образовательных организаций (опросы, интервью, статистические данные);</a:t>
                      </a:r>
                      <a:endParaRPr sz="1800" u="none" cap="none" strike="noStrike"/>
                    </a:p>
                    <a:p>
                      <a:pPr indent="-342900" lvl="0" marL="3429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ru-RU" sz="1400" u="none" cap="none" strike="noStrike"/>
                        <a:t>Изучить существующие исследования в области образовательных экосистем, выяснить какое место в них отводится подготовке руководителей, выявить сильные стороны данных моделей;</a:t>
                      </a:r>
                      <a:endParaRPr sz="1800" u="none" cap="none" strike="noStrike"/>
                    </a:p>
                    <a:p>
                      <a:pPr indent="-342900" lvl="0" marL="3429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ru-RU" sz="1400" u="none" cap="none" strike="noStrike"/>
                        <a:t>Создание собственной теоретической модели качественной образовательной экосистемы по подготовке лидеров - руководителей.</a:t>
                      </a:r>
                      <a:endParaRPr sz="1800" u="none" cap="none" strike="noStrike"/>
                    </a:p>
                    <a:p>
                      <a:pPr indent="-342900" lvl="0" marL="3429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ru-RU" sz="1400" u="none" cap="none" strike="noStrike"/>
                        <a:t>Публикация информации о данной модели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40275" marL="402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</a:tr>
              <a:tr h="287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Продукт</a:t>
                      </a:r>
                      <a:endParaRPr sz="1800" u="none" cap="none" strike="noStrike"/>
                    </a:p>
                  </a:txBody>
                  <a:tcPr marT="0" marB="0" marR="40275" marL="402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информационный сайт, статья, рекомендации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0275" marL="402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</a:tr>
              <a:tr h="2032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Ключевые показатели эффективности </a:t>
                      </a:r>
                      <a:endParaRPr sz="1800" u="none" cap="none" strike="noStrike"/>
                    </a:p>
                  </a:txBody>
                  <a:tcPr marT="0" marB="0" marR="40275" marL="402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Аналитический экскурс по результатам опроса лидеров-руководителей, и сотрудников, статистические показатели на этапе изучения проекта (опрос 25% по РО).. Диаграммы. Разработка компетенций лидера, согласно аналогам отечественных зарубежные источников (10 вариантов).</a:t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/>
                        <a:t> 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0275" marL="402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0"/>
          <p:cNvSpPr txBox="1"/>
          <p:nvPr/>
        </p:nvSpPr>
        <p:spPr>
          <a:xfrm>
            <a:off x="547217" y="2345978"/>
            <a:ext cx="4008384" cy="43939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270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Контрольные события и предполагаемое время их достижения </a:t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299" name="Google Shape;299;p40"/>
          <p:cNvGraphicFramePr/>
          <p:nvPr/>
        </p:nvGraphicFramePr>
        <p:xfrm>
          <a:off x="4025900" y="2921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{ACC5C503-EADB-4D38-BD86-224720C792CD}</a:tableStyleId>
              </a:tblPr>
              <a:tblGrid>
                <a:gridCol w="5049075"/>
                <a:gridCol w="2487275"/>
              </a:tblGrid>
              <a:tr h="663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</a:rPr>
                        <a:t>Веха (контрольное событие, связанное с достижением значимого результата)</a:t>
                      </a:r>
                      <a:endParaRPr sz="1800" u="none" cap="none" strike="noStrike"/>
                    </a:p>
                  </a:txBody>
                  <a:tcPr marT="11775" marB="88350" marR="44175" marL="412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entury Gothic"/>
                        <a:buNone/>
                      </a:pPr>
                      <a:r>
                        <a:rPr b="1" lang="ru-RU" sz="2400" u="none" cap="none" strike="noStrike">
                          <a:solidFill>
                            <a:schemeClr val="dk1"/>
                          </a:solidFill>
                        </a:rPr>
                        <a:t>Предполагаемая дата достижения</a:t>
                      </a:r>
                      <a:endParaRPr sz="1800" u="none" cap="none" strike="noStrike"/>
                    </a:p>
                  </a:txBody>
                  <a:tcPr marT="11775" marB="88350" marR="44175" marL="412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</a:tr>
              <a:tr h="340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</a:rPr>
                        <a:t>Разработка концепции проекта</a:t>
                      </a:r>
                      <a:endParaRPr sz="1800" u="none" cap="none" strike="noStrike"/>
                    </a:p>
                  </a:txBody>
                  <a:tcPr marT="11775" marB="88350" marR="44175" marL="412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17 октября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11775" marB="88350" marR="44175" marL="412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</a:tr>
              <a:tr h="530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</a:rPr>
                        <a:t>Разработка и запуск опроса-диагностики среди руководителей и сотрудников педагогических организаций.</a:t>
                      </a:r>
                      <a:endParaRPr sz="1800" u="none" cap="none" strike="noStrike"/>
                    </a:p>
                  </a:txBody>
                  <a:tcPr marT="11775" marB="88350" marR="44175" marL="412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13 октября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11775" marB="88350" marR="44175" marL="412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</a:tr>
              <a:tr h="1250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</a:rPr>
                        <a:t>Изучение и анализ потребностей и проблем лидеров-руководителей ОУ. Определение направлений проекта по организации и разработке продукта. Исследование зарубежных и отечественных стартапов по улучшению лидерского потенциала руководителя, а также  влияния лидера на коллектив. Предложения на основе полученных знаний и теоретической базы, по созданию продукта проекта.</a:t>
                      </a:r>
                      <a:endParaRPr sz="1800" u="none" cap="none" strike="noStrike"/>
                    </a:p>
                  </a:txBody>
                  <a:tcPr marT="11775" marB="88350" marR="44175" marL="412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</a:rPr>
                        <a:t>24 ноября </a:t>
                      </a:r>
                      <a:endParaRPr sz="1800" u="none" cap="none" strike="noStrike"/>
                    </a:p>
                  </a:txBody>
                  <a:tcPr marT="11775" marB="88350" marR="44175" marL="412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</a:tr>
              <a:tr h="530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</a:rPr>
                        <a:t>Изучение и выбор для создания и размещения в интернете публикации проекта</a:t>
                      </a:r>
                      <a:endParaRPr sz="1800" u="none" cap="none" strike="noStrike"/>
                    </a:p>
                  </a:txBody>
                  <a:tcPr marT="11775" marB="88350" marR="44175" marL="412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</a:rPr>
                        <a:t>4 ноября</a:t>
                      </a:r>
                      <a:endParaRPr sz="1800" u="none" cap="none" strike="noStrike"/>
                    </a:p>
                  </a:txBody>
                  <a:tcPr marT="11775" marB="88350" marR="44175" marL="412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</a:tr>
              <a:tr h="340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</a:rPr>
                        <a:t>Разработка продукта проекта. Синтез и анализ содержания продукта.</a:t>
                      </a:r>
                      <a:endParaRPr sz="1800" u="none" cap="none" strike="noStrike"/>
                    </a:p>
                  </a:txBody>
                  <a:tcPr marT="11775" marB="88350" marR="44175" marL="412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</a:rPr>
                        <a:t>15 ноября</a:t>
                      </a:r>
                      <a:endParaRPr sz="1800" u="none" cap="none" strike="noStrike"/>
                    </a:p>
                  </a:txBody>
                  <a:tcPr marT="11775" marB="88350" marR="44175" marL="412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</a:tr>
              <a:tr h="340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</a:rPr>
                        <a:t>Запуск продукта проекта в интернете</a:t>
                      </a:r>
                      <a:endParaRPr sz="1800" u="none" cap="none" strike="noStrike"/>
                    </a:p>
                  </a:txBody>
                  <a:tcPr marT="11775" marB="88350" marR="44175" marL="412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</a:rPr>
                        <a:t>1 декабря </a:t>
                      </a:r>
                      <a:endParaRPr sz="1800" u="none" cap="none" strike="noStrike"/>
                    </a:p>
                  </a:txBody>
                  <a:tcPr marT="11775" marB="88350" marR="44175" marL="412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</a:tr>
              <a:tr h="587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</a:rPr>
                        <a:t>Мониторинг работы. и Анализ</a:t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entury Gothic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11775" marB="88350" marR="44175" marL="412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</a:rPr>
                        <a:t>18 декабря</a:t>
                      </a:r>
                      <a:endParaRPr sz="1800" u="none" cap="none" strike="noStrike"/>
                    </a:p>
                  </a:txBody>
                  <a:tcPr marT="11775" marB="88350" marR="44175" marL="412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</a:tr>
              <a:tr h="340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</a:rPr>
                        <a:t>Отчет проекта</a:t>
                      </a:r>
                      <a:endParaRPr sz="1800" u="none" cap="none" strike="noStrike"/>
                    </a:p>
                  </a:txBody>
                  <a:tcPr marT="11775" marB="88350" marR="44175" marL="412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</a:rPr>
                        <a:t>20 декабря</a:t>
                      </a:r>
                      <a:endParaRPr sz="1800" u="none" cap="none" strike="noStrike"/>
                    </a:p>
                  </a:txBody>
                  <a:tcPr marT="11775" marB="88350" marR="44175" marL="412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</a:tr>
              <a:tr h="340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000"/>
                        <a:buFont typeface="Century Gothic"/>
                        <a:buNone/>
                      </a:pPr>
                      <a:r>
                        <a:t/>
                      </a:r>
                      <a:endParaRPr sz="1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11775" marB="88350" marR="44175" marL="412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000"/>
                        <a:buFont typeface="Century Gothic"/>
                        <a:buNone/>
                      </a:pPr>
                      <a:r>
                        <a:t/>
                      </a:r>
                      <a:endParaRPr sz="1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11775" marB="88350" marR="44175" marL="412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41"/>
          <p:cNvPicPr preferRelativeResize="0"/>
          <p:nvPr/>
        </p:nvPicPr>
        <p:blipFill rotWithShape="1">
          <a:blip r:embed="rId3">
            <a:alphaModFix/>
          </a:blip>
          <a:srcRect b="4142" l="25048" r="25727" t="7945"/>
          <a:stretch/>
        </p:blipFill>
        <p:spPr>
          <a:xfrm>
            <a:off x="762000" y="195300"/>
            <a:ext cx="10405248" cy="652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42"/>
          <p:cNvPicPr preferRelativeResize="0"/>
          <p:nvPr/>
        </p:nvPicPr>
        <p:blipFill rotWithShape="1">
          <a:blip r:embed="rId3">
            <a:alphaModFix/>
          </a:blip>
          <a:srcRect b="22630" l="1781" r="4739" t="20419"/>
          <a:stretch/>
        </p:blipFill>
        <p:spPr>
          <a:xfrm>
            <a:off x="240632" y="914401"/>
            <a:ext cx="11627318" cy="532277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42"/>
          <p:cNvSpPr txBox="1"/>
          <p:nvPr/>
        </p:nvSpPr>
        <p:spPr>
          <a:xfrm>
            <a:off x="1207363" y="411955"/>
            <a:ext cx="860246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План по вехам</a:t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3"/>
          <p:cNvSpPr txBox="1"/>
          <p:nvPr/>
        </p:nvSpPr>
        <p:spPr>
          <a:xfrm>
            <a:off x="1491449" y="195309"/>
            <a:ext cx="775908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Диаграмма Ганта </a:t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16" name="Google Shape;316;p43"/>
          <p:cNvPicPr preferRelativeResize="0"/>
          <p:nvPr/>
        </p:nvPicPr>
        <p:blipFill rotWithShape="1">
          <a:blip r:embed="rId3">
            <a:alphaModFix/>
          </a:blip>
          <a:srcRect b="14349" l="1187" r="1460" t="13028"/>
          <a:stretch/>
        </p:blipFill>
        <p:spPr>
          <a:xfrm>
            <a:off x="67550" y="564650"/>
            <a:ext cx="12063326" cy="589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Google Shape;321;p44"/>
          <p:cNvGrpSpPr/>
          <p:nvPr/>
        </p:nvGrpSpPr>
        <p:grpSpPr>
          <a:xfrm>
            <a:off x="313980" y="710741"/>
            <a:ext cx="11063929" cy="5511977"/>
            <a:chOff x="3262" y="320124"/>
            <a:chExt cx="11063929" cy="5511977"/>
          </a:xfrm>
        </p:grpSpPr>
        <p:sp>
          <p:nvSpPr>
            <p:cNvPr id="322" name="Google Shape;322;p44"/>
            <p:cNvSpPr/>
            <p:nvPr/>
          </p:nvSpPr>
          <p:spPr>
            <a:xfrm>
              <a:off x="2587797" y="320124"/>
              <a:ext cx="2178279" cy="1146553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3" name="Google Shape;323;p44"/>
            <p:cNvSpPr txBox="1"/>
            <p:nvPr/>
          </p:nvSpPr>
          <p:spPr>
            <a:xfrm>
              <a:off x="2621378" y="353705"/>
              <a:ext cx="2111117" cy="10793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Times New Roman"/>
                <a:buNone/>
              </a:pPr>
              <a:r>
                <a:rPr b="1" i="0" lang="ru-RU" sz="12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Проект </a:t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Times New Roman"/>
                <a:buNone/>
              </a:pPr>
              <a:r>
                <a:rPr b="1" i="0" lang="ru-RU" sz="12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Модель «Экосистема подготовки лидеров образования»</a:t>
              </a:r>
              <a:endParaRPr b="1" i="0" sz="1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24" name="Google Shape;324;p44"/>
            <p:cNvSpPr/>
            <p:nvPr/>
          </p:nvSpPr>
          <p:spPr>
            <a:xfrm>
              <a:off x="1087010" y="1466677"/>
              <a:ext cx="2589926" cy="232075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325" name="Google Shape;325;p44"/>
            <p:cNvSpPr/>
            <p:nvPr/>
          </p:nvSpPr>
          <p:spPr>
            <a:xfrm>
              <a:off x="651868" y="1698753"/>
              <a:ext cx="870284" cy="580189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6" name="Google Shape;326;p44"/>
            <p:cNvSpPr txBox="1"/>
            <p:nvPr/>
          </p:nvSpPr>
          <p:spPr>
            <a:xfrm>
              <a:off x="668861" y="1715746"/>
              <a:ext cx="836298" cy="546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Times New Roman"/>
                <a:buNone/>
              </a:pPr>
              <a:r>
                <a:rPr b="0" i="0" lang="ru-RU" sz="12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Зашита проекта</a:t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7" name="Google Shape;327;p44"/>
            <p:cNvSpPr/>
            <p:nvPr/>
          </p:nvSpPr>
          <p:spPr>
            <a:xfrm>
              <a:off x="438404" y="2278943"/>
              <a:ext cx="648605" cy="232075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328" name="Google Shape;328;p44"/>
            <p:cNvSpPr/>
            <p:nvPr/>
          </p:nvSpPr>
          <p:spPr>
            <a:xfrm>
              <a:off x="3262" y="2511019"/>
              <a:ext cx="870284" cy="580189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9" name="Google Shape;329;p44"/>
            <p:cNvSpPr txBox="1"/>
            <p:nvPr/>
          </p:nvSpPr>
          <p:spPr>
            <a:xfrm>
              <a:off x="20255" y="2528012"/>
              <a:ext cx="836298" cy="546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Times New Roman"/>
                <a:buNone/>
              </a:pPr>
              <a:r>
                <a:rPr b="0" i="0" lang="ru-RU" sz="12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Подготовка доклада</a:t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0" name="Google Shape;330;p44"/>
            <p:cNvSpPr/>
            <p:nvPr/>
          </p:nvSpPr>
          <p:spPr>
            <a:xfrm>
              <a:off x="392684" y="3091209"/>
              <a:ext cx="91440" cy="232075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331" name="Google Shape;331;p44"/>
            <p:cNvSpPr/>
            <p:nvPr/>
          </p:nvSpPr>
          <p:spPr>
            <a:xfrm>
              <a:off x="3262" y="3323285"/>
              <a:ext cx="870284" cy="580189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2" name="Google Shape;332;p44"/>
            <p:cNvSpPr txBox="1"/>
            <p:nvPr/>
          </p:nvSpPr>
          <p:spPr>
            <a:xfrm>
              <a:off x="20255" y="3340278"/>
              <a:ext cx="836298" cy="546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Times New Roman"/>
                <a:buNone/>
              </a:pPr>
              <a:r>
                <a:rPr b="0" i="0" lang="ru-RU" sz="12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Сбор и анализ сведений</a:t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3" name="Google Shape;333;p44"/>
            <p:cNvSpPr/>
            <p:nvPr/>
          </p:nvSpPr>
          <p:spPr>
            <a:xfrm>
              <a:off x="1087010" y="2278943"/>
              <a:ext cx="565685" cy="232075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334" name="Google Shape;334;p44"/>
            <p:cNvSpPr/>
            <p:nvPr/>
          </p:nvSpPr>
          <p:spPr>
            <a:xfrm>
              <a:off x="1134632" y="2511019"/>
              <a:ext cx="1036126" cy="580189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5" name="Google Shape;335;p44"/>
            <p:cNvSpPr txBox="1"/>
            <p:nvPr/>
          </p:nvSpPr>
          <p:spPr>
            <a:xfrm>
              <a:off x="1151625" y="2528012"/>
              <a:ext cx="1002140" cy="546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Times New Roman"/>
                <a:buNone/>
              </a:pPr>
              <a:r>
                <a:rPr b="0" i="0" lang="ru-RU" sz="12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Создание презентации</a:t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6" name="Google Shape;336;p44"/>
            <p:cNvSpPr/>
            <p:nvPr/>
          </p:nvSpPr>
          <p:spPr>
            <a:xfrm>
              <a:off x="1606975" y="3091209"/>
              <a:ext cx="91440" cy="232075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337" name="Google Shape;337;p44"/>
            <p:cNvSpPr/>
            <p:nvPr/>
          </p:nvSpPr>
          <p:spPr>
            <a:xfrm>
              <a:off x="1217553" y="3323285"/>
              <a:ext cx="870284" cy="580189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8" name="Google Shape;338;p44"/>
            <p:cNvSpPr txBox="1"/>
            <p:nvPr/>
          </p:nvSpPr>
          <p:spPr>
            <a:xfrm>
              <a:off x="1234546" y="3340278"/>
              <a:ext cx="836298" cy="546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Times New Roman"/>
                <a:buNone/>
              </a:pPr>
              <a:r>
                <a:rPr b="0" i="0" lang="ru-RU" sz="12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Анализ и сортировка данных</a:t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9" name="Google Shape;339;p44"/>
            <p:cNvSpPr/>
            <p:nvPr/>
          </p:nvSpPr>
          <p:spPr>
            <a:xfrm>
              <a:off x="3676937" y="1466677"/>
              <a:ext cx="2258974" cy="232075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340" name="Google Shape;340;p44"/>
            <p:cNvSpPr/>
            <p:nvPr/>
          </p:nvSpPr>
          <p:spPr>
            <a:xfrm>
              <a:off x="5169817" y="1698753"/>
              <a:ext cx="1532188" cy="684415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1" name="Google Shape;341;p44"/>
            <p:cNvSpPr txBox="1"/>
            <p:nvPr/>
          </p:nvSpPr>
          <p:spPr>
            <a:xfrm>
              <a:off x="5189863" y="1718799"/>
              <a:ext cx="1492096" cy="6443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b="0" i="0" lang="ru-RU" sz="1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публикация</a:t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2" name="Google Shape;342;p44"/>
            <p:cNvSpPr/>
            <p:nvPr/>
          </p:nvSpPr>
          <p:spPr>
            <a:xfrm>
              <a:off x="3432671" y="2383169"/>
              <a:ext cx="2503240" cy="232075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343" name="Google Shape;343;p44"/>
            <p:cNvSpPr/>
            <p:nvPr/>
          </p:nvSpPr>
          <p:spPr>
            <a:xfrm>
              <a:off x="2653636" y="2615244"/>
              <a:ext cx="1558070" cy="605816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4" name="Google Shape;344;p44"/>
            <p:cNvSpPr txBox="1"/>
            <p:nvPr/>
          </p:nvSpPr>
          <p:spPr>
            <a:xfrm>
              <a:off x="2671380" y="2632988"/>
              <a:ext cx="1522582" cy="5703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b="0" i="0" lang="ru-RU" sz="1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Разработка информационного сайта</a:t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5" name="Google Shape;345;p44"/>
            <p:cNvSpPr/>
            <p:nvPr/>
          </p:nvSpPr>
          <p:spPr>
            <a:xfrm>
              <a:off x="2866986" y="3221061"/>
              <a:ext cx="565685" cy="232075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346" name="Google Shape;346;p44"/>
            <p:cNvSpPr/>
            <p:nvPr/>
          </p:nvSpPr>
          <p:spPr>
            <a:xfrm>
              <a:off x="2431844" y="3453137"/>
              <a:ext cx="870284" cy="580189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7" name="Google Shape;347;p44"/>
            <p:cNvSpPr txBox="1"/>
            <p:nvPr/>
          </p:nvSpPr>
          <p:spPr>
            <a:xfrm>
              <a:off x="2448837" y="3470130"/>
              <a:ext cx="836298" cy="546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b="0" i="0" lang="ru-RU" sz="1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Разработка стиля</a:t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8" name="Google Shape;348;p44"/>
            <p:cNvSpPr/>
            <p:nvPr/>
          </p:nvSpPr>
          <p:spPr>
            <a:xfrm>
              <a:off x="3432671" y="3221061"/>
              <a:ext cx="565685" cy="232075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349" name="Google Shape;349;p44"/>
            <p:cNvSpPr/>
            <p:nvPr/>
          </p:nvSpPr>
          <p:spPr>
            <a:xfrm>
              <a:off x="3563214" y="3453137"/>
              <a:ext cx="870284" cy="914767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0" name="Google Shape;350;p44"/>
            <p:cNvSpPr txBox="1"/>
            <p:nvPr/>
          </p:nvSpPr>
          <p:spPr>
            <a:xfrm>
              <a:off x="3588704" y="3478627"/>
              <a:ext cx="819304" cy="8637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b="0" i="0" lang="ru-RU" sz="1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Изучение видов цифровых ресурсов ресурсов</a:t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1" name="Google Shape;351;p44"/>
            <p:cNvSpPr/>
            <p:nvPr/>
          </p:nvSpPr>
          <p:spPr>
            <a:xfrm>
              <a:off x="5935912" y="2383169"/>
              <a:ext cx="2732403" cy="232075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352" name="Google Shape;352;p44"/>
            <p:cNvSpPr/>
            <p:nvPr/>
          </p:nvSpPr>
          <p:spPr>
            <a:xfrm>
              <a:off x="8118443" y="2615244"/>
              <a:ext cx="1099744" cy="580189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3" name="Google Shape;353;p44"/>
            <p:cNvSpPr txBox="1"/>
            <p:nvPr/>
          </p:nvSpPr>
          <p:spPr>
            <a:xfrm>
              <a:off x="8135436" y="2632237"/>
              <a:ext cx="1065758" cy="546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Times New Roman"/>
                <a:buNone/>
              </a:pPr>
              <a:r>
                <a:rPr b="0" i="0" lang="ru-RU" sz="12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Создание теоретической модели</a:t>
              </a:r>
              <a:endParaRPr b="0" i="0" sz="1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54" name="Google Shape;354;p44"/>
            <p:cNvSpPr/>
            <p:nvPr/>
          </p:nvSpPr>
          <p:spPr>
            <a:xfrm>
              <a:off x="6704581" y="3195434"/>
              <a:ext cx="1963734" cy="232075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355" name="Google Shape;355;p44"/>
            <p:cNvSpPr/>
            <p:nvPr/>
          </p:nvSpPr>
          <p:spPr>
            <a:xfrm>
              <a:off x="6269438" y="3427510"/>
              <a:ext cx="870284" cy="580189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6" name="Google Shape;356;p44"/>
            <p:cNvSpPr txBox="1"/>
            <p:nvPr/>
          </p:nvSpPr>
          <p:spPr>
            <a:xfrm>
              <a:off x="6286431" y="3444503"/>
              <a:ext cx="836298" cy="546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Times New Roman"/>
                <a:buNone/>
              </a:pPr>
              <a:r>
                <a:rPr b="0" i="0" lang="ru-RU" sz="12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Анализ данных</a:t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7" name="Google Shape;357;p44"/>
            <p:cNvSpPr/>
            <p:nvPr/>
          </p:nvSpPr>
          <p:spPr>
            <a:xfrm>
              <a:off x="5294371" y="4007700"/>
              <a:ext cx="1410209" cy="232075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358" name="Google Shape;358;p44"/>
            <p:cNvSpPr/>
            <p:nvPr/>
          </p:nvSpPr>
          <p:spPr>
            <a:xfrm>
              <a:off x="4694584" y="4239776"/>
              <a:ext cx="1199574" cy="869524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9" name="Google Shape;359;p44"/>
            <p:cNvSpPr txBox="1"/>
            <p:nvPr/>
          </p:nvSpPr>
          <p:spPr>
            <a:xfrm>
              <a:off x="4720051" y="4265243"/>
              <a:ext cx="1148640" cy="8185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Times New Roman"/>
                <a:buNone/>
              </a:pPr>
              <a:r>
                <a:rPr b="0" i="0" lang="ru-RU" sz="12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Исследование отечественных аналогов</a:t>
              </a:r>
              <a:endPara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44"/>
            <p:cNvSpPr/>
            <p:nvPr/>
          </p:nvSpPr>
          <p:spPr>
            <a:xfrm>
              <a:off x="6658861" y="4007700"/>
              <a:ext cx="91440" cy="232075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60000"/>
                  </a:lnTo>
                  <a:lnTo>
                    <a:pt x="91293" y="60000"/>
                  </a:lnTo>
                  <a:lnTo>
                    <a:pt x="91293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361" name="Google Shape;361;p44"/>
            <p:cNvSpPr/>
            <p:nvPr/>
          </p:nvSpPr>
          <p:spPr>
            <a:xfrm>
              <a:off x="6155244" y="4239776"/>
              <a:ext cx="1146365" cy="1592325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62" name="Google Shape;362;p44"/>
            <p:cNvSpPr txBox="1"/>
            <p:nvPr/>
          </p:nvSpPr>
          <p:spPr>
            <a:xfrm>
              <a:off x="6188820" y="4273352"/>
              <a:ext cx="1079213" cy="15251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Times New Roman"/>
                <a:buNone/>
              </a:pPr>
              <a:r>
                <a:rPr b="0" i="0" lang="ru-RU" sz="12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Изучение  понятия </a:t>
              </a:r>
              <a:r>
                <a:rPr b="1" i="0" lang="ru-RU" sz="12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Экосистема подготовки лидеров образования</a:t>
              </a:r>
              <a:r>
                <a:rPr b="0" i="0" lang="ru-RU" sz="12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endPara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44"/>
            <p:cNvSpPr/>
            <p:nvPr/>
          </p:nvSpPr>
          <p:spPr>
            <a:xfrm>
              <a:off x="6704581" y="4007700"/>
              <a:ext cx="1363048" cy="232075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364" name="Google Shape;364;p44"/>
            <p:cNvSpPr/>
            <p:nvPr/>
          </p:nvSpPr>
          <p:spPr>
            <a:xfrm>
              <a:off x="7491688" y="4239776"/>
              <a:ext cx="1151882" cy="1511690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65" name="Google Shape;365;p44"/>
            <p:cNvSpPr txBox="1"/>
            <p:nvPr/>
          </p:nvSpPr>
          <p:spPr>
            <a:xfrm>
              <a:off x="7525425" y="4273513"/>
              <a:ext cx="1084408" cy="14442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Times New Roman"/>
                <a:buNone/>
              </a:pPr>
              <a:r>
                <a:rPr b="0" i="0" lang="ru-RU" sz="12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Исследование зарубежных аналогов</a:t>
              </a:r>
              <a:endPara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44"/>
            <p:cNvSpPr/>
            <p:nvPr/>
          </p:nvSpPr>
          <p:spPr>
            <a:xfrm>
              <a:off x="8668315" y="3195434"/>
              <a:ext cx="787427" cy="232075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367" name="Google Shape;367;p44"/>
            <p:cNvSpPr/>
            <p:nvPr/>
          </p:nvSpPr>
          <p:spPr>
            <a:xfrm>
              <a:off x="9020600" y="3427510"/>
              <a:ext cx="870284" cy="580189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68" name="Google Shape;368;p44"/>
            <p:cNvSpPr txBox="1"/>
            <p:nvPr/>
          </p:nvSpPr>
          <p:spPr>
            <a:xfrm>
              <a:off x="9037593" y="3444503"/>
              <a:ext cx="836298" cy="546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Times New Roman"/>
                <a:buNone/>
              </a:pPr>
              <a:r>
                <a:rPr b="0" i="0" lang="ru-RU" sz="12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Опрос</a:t>
              </a:r>
              <a:endParaRPr b="0" i="0" sz="1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9" name="Google Shape;369;p44"/>
            <p:cNvSpPr/>
            <p:nvPr/>
          </p:nvSpPr>
          <p:spPr>
            <a:xfrm>
              <a:off x="9410023" y="4007700"/>
              <a:ext cx="91440" cy="232075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370" name="Google Shape;370;p44"/>
            <p:cNvSpPr/>
            <p:nvPr/>
          </p:nvSpPr>
          <p:spPr>
            <a:xfrm>
              <a:off x="8975663" y="4239776"/>
              <a:ext cx="960159" cy="580189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1" name="Google Shape;371;p44"/>
            <p:cNvSpPr txBox="1"/>
            <p:nvPr/>
          </p:nvSpPr>
          <p:spPr>
            <a:xfrm>
              <a:off x="8992656" y="4256769"/>
              <a:ext cx="926173" cy="546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b="0" i="0" lang="ru-RU" sz="1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Создании опросников </a:t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2" name="Google Shape;372;p44"/>
            <p:cNvSpPr/>
            <p:nvPr/>
          </p:nvSpPr>
          <p:spPr>
            <a:xfrm>
              <a:off x="8668315" y="3195434"/>
              <a:ext cx="1963734" cy="232075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373" name="Google Shape;373;p44"/>
            <p:cNvSpPr/>
            <p:nvPr/>
          </p:nvSpPr>
          <p:spPr>
            <a:xfrm>
              <a:off x="10196907" y="3427510"/>
              <a:ext cx="870284" cy="580189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4" name="Google Shape;374;p44"/>
            <p:cNvSpPr txBox="1"/>
            <p:nvPr/>
          </p:nvSpPr>
          <p:spPr>
            <a:xfrm>
              <a:off x="10213900" y="3444503"/>
              <a:ext cx="836298" cy="546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Times New Roman"/>
                <a:buNone/>
              </a:pPr>
              <a:r>
                <a:rPr b="0" i="0" lang="ru-RU" sz="12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Разработка концепции проекта</a:t>
              </a:r>
              <a:endParaRPr b="0" i="0" sz="1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75" name="Google Shape;375;p44"/>
            <p:cNvSpPr/>
            <p:nvPr/>
          </p:nvSpPr>
          <p:spPr>
            <a:xfrm>
              <a:off x="10586330" y="4007700"/>
              <a:ext cx="91440" cy="232075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376" name="Google Shape;376;p44"/>
            <p:cNvSpPr/>
            <p:nvPr/>
          </p:nvSpPr>
          <p:spPr>
            <a:xfrm>
              <a:off x="10196907" y="4239776"/>
              <a:ext cx="870284" cy="580189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7" name="Google Shape;377;p44"/>
            <p:cNvSpPr txBox="1"/>
            <p:nvPr/>
          </p:nvSpPr>
          <p:spPr>
            <a:xfrm>
              <a:off x="10213900" y="4256769"/>
              <a:ext cx="836298" cy="546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b="0" i="0" lang="ru-RU" sz="1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построение плана работы</a:t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78" name="Google Shape;378;p44"/>
          <p:cNvSpPr txBox="1"/>
          <p:nvPr/>
        </p:nvSpPr>
        <p:spPr>
          <a:xfrm>
            <a:off x="6267636" y="406608"/>
            <a:ext cx="634753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иерархическая структура работы по проекту</a:t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5"/>
          <p:cNvSpPr txBox="1"/>
          <p:nvPr/>
        </p:nvSpPr>
        <p:spPr>
          <a:xfrm>
            <a:off x="210200" y="775150"/>
            <a:ext cx="4558800" cy="28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45A99"/>
              </a:buClr>
              <a:buSzPts val="2200"/>
              <a:buFont typeface="Georgia"/>
              <a:buNone/>
            </a:pPr>
            <a:r>
              <a:rPr b="1" i="0" lang="ru-RU" sz="2200" u="none" cap="none" strike="noStrike">
                <a:solidFill>
                  <a:srgbClr val="345A99"/>
                </a:solidFill>
                <a:latin typeface="Georgia"/>
                <a:ea typeface="Georgia"/>
                <a:cs typeface="Georgia"/>
                <a:sym typeface="Georgia"/>
              </a:rPr>
              <a:t>Вопросы ЭКСПЕРТАМ:</a:t>
            </a:r>
            <a:endParaRPr b="1" i="0" sz="2200" u="none" cap="none" strike="noStrike">
              <a:solidFill>
                <a:srgbClr val="345A9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entury Gothic"/>
              <a:buNone/>
            </a:pPr>
            <a:r>
              <a:t/>
            </a:r>
            <a:endParaRPr b="1" i="0" sz="2200" u="none" cap="none" strike="noStrike">
              <a:solidFill>
                <a:srgbClr val="345A9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45A99"/>
              </a:buClr>
              <a:buSzPts val="1600"/>
              <a:buFont typeface="Georgia"/>
              <a:buNone/>
            </a:pPr>
            <a:r>
              <a:rPr b="0" i="0" lang="ru-RU" sz="1600" u="none" cap="none" strike="noStrike">
                <a:solidFill>
                  <a:srgbClr val="345A99"/>
                </a:solidFill>
                <a:latin typeface="Georgia"/>
                <a:ea typeface="Georgia"/>
                <a:cs typeface="Georgia"/>
                <a:sym typeface="Georgia"/>
              </a:rPr>
              <a:t>1.</a:t>
            </a:r>
            <a:endParaRPr b="0" i="0" sz="1600" u="none" cap="none" strike="noStrike">
              <a:solidFill>
                <a:srgbClr val="345A9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entury Gothic"/>
              <a:buNone/>
            </a:pPr>
            <a:r>
              <a:t/>
            </a:r>
            <a:endParaRPr b="0" i="0" sz="1600" u="none" cap="none" strike="noStrike">
              <a:solidFill>
                <a:srgbClr val="345A9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45A99"/>
              </a:buClr>
              <a:buSzPts val="1600"/>
              <a:buFont typeface="Georgia"/>
              <a:buNone/>
            </a:pPr>
            <a:r>
              <a:rPr b="0" i="0" lang="ru-RU" sz="1600" u="none" cap="none" strike="noStrike">
                <a:solidFill>
                  <a:srgbClr val="345A99"/>
                </a:solidFill>
                <a:latin typeface="Georgia"/>
                <a:ea typeface="Georgia"/>
                <a:cs typeface="Georgia"/>
                <a:sym typeface="Georgia"/>
              </a:rPr>
              <a:t>2.</a:t>
            </a:r>
            <a:endParaRPr b="0" i="0" sz="1600" u="none" cap="none" strike="noStrike">
              <a:solidFill>
                <a:srgbClr val="345A9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entury Gothic"/>
              <a:buNone/>
            </a:pPr>
            <a:r>
              <a:t/>
            </a:r>
            <a:endParaRPr b="0" i="0" sz="1600" u="none" cap="none" strike="noStrike">
              <a:solidFill>
                <a:srgbClr val="345A9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45A99"/>
              </a:buClr>
              <a:buSzPts val="1600"/>
              <a:buFont typeface="Georgia"/>
              <a:buNone/>
            </a:pPr>
            <a:r>
              <a:rPr b="0" i="0" lang="ru-RU" sz="1600" u="none" cap="none" strike="noStrike">
                <a:solidFill>
                  <a:srgbClr val="345A99"/>
                </a:solidFill>
                <a:latin typeface="Georgia"/>
                <a:ea typeface="Georgia"/>
                <a:cs typeface="Georgia"/>
                <a:sym typeface="Georgia"/>
              </a:rPr>
              <a:t>3.</a:t>
            </a:r>
            <a:endParaRPr b="0" i="0" sz="1600" u="none" cap="none" strike="noStrike">
              <a:solidFill>
                <a:srgbClr val="345A9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entury Gothic"/>
              <a:buNone/>
            </a:pPr>
            <a:r>
              <a:t/>
            </a:r>
            <a:endParaRPr b="0" i="0" sz="1600" u="none" cap="none" strike="noStrike">
              <a:solidFill>
                <a:srgbClr val="345A9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45A99"/>
              </a:buClr>
              <a:buSzPts val="1600"/>
              <a:buFont typeface="Georgia"/>
              <a:buNone/>
            </a:pPr>
            <a:r>
              <a:rPr b="0" i="0" lang="ru-RU" sz="1600" u="none" cap="none" strike="noStrike">
                <a:solidFill>
                  <a:srgbClr val="345A99"/>
                </a:solidFill>
                <a:latin typeface="Georgia"/>
                <a:ea typeface="Georgia"/>
                <a:cs typeface="Georgia"/>
                <a:sym typeface="Georgia"/>
              </a:rPr>
              <a:t>4.</a:t>
            </a:r>
            <a:endParaRPr b="0" i="0" sz="1600" u="none" cap="none" strike="noStrike">
              <a:solidFill>
                <a:srgbClr val="345A9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entury Gothic"/>
              <a:buNone/>
            </a:pPr>
            <a:r>
              <a:t/>
            </a:r>
            <a:endParaRPr b="0" i="0" sz="1600" u="none" cap="none" strike="noStrike">
              <a:solidFill>
                <a:srgbClr val="345A99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84" name="Google Shape;384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4525" y="1410975"/>
            <a:ext cx="7556326" cy="5059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6"/>
          <p:cNvSpPr txBox="1"/>
          <p:nvPr/>
        </p:nvSpPr>
        <p:spPr>
          <a:xfrm>
            <a:off x="1168893" y="1278385"/>
            <a:ext cx="9854100" cy="27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6000"/>
              <a:buFont typeface="Stick"/>
              <a:buNone/>
            </a:pPr>
            <a:r>
              <a:rPr b="1" lang="ru-RU" sz="6000">
                <a:solidFill>
                  <a:srgbClr val="7030A0"/>
                </a:solidFill>
                <a:latin typeface="Stick"/>
                <a:ea typeface="Stick"/>
                <a:cs typeface="Stick"/>
                <a:sym typeface="Stick"/>
              </a:rPr>
              <a:t>Спасибо за внимание</a:t>
            </a:r>
            <a:r>
              <a:rPr b="1" i="0" lang="ru-RU" sz="6000" u="none" cap="none" strike="noStrike">
                <a:solidFill>
                  <a:srgbClr val="7030A0"/>
                </a:solidFill>
                <a:latin typeface="Stick"/>
                <a:ea typeface="Stick"/>
                <a:cs typeface="Stick"/>
                <a:sym typeface="Stick"/>
              </a:rPr>
              <a:t>!</a:t>
            </a:r>
            <a:endParaRPr b="0" i="0" sz="1800" u="none" cap="none" strike="noStrike">
              <a:solidFill>
                <a:schemeClr val="lt1"/>
              </a:solidFill>
              <a:latin typeface="Stick"/>
              <a:ea typeface="Stick"/>
              <a:cs typeface="Stick"/>
              <a:sym typeface="Stick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tick"/>
              <a:buNone/>
            </a:pPr>
            <a:r>
              <a:rPr b="0" i="0" lang="ru-RU" sz="3200" u="none" cap="none" strike="noStrike">
                <a:solidFill>
                  <a:schemeClr val="dk1"/>
                </a:solidFill>
                <a:latin typeface="Stick"/>
                <a:ea typeface="Stick"/>
                <a:cs typeface="Stick"/>
                <a:sym typeface="Stick"/>
              </a:rPr>
              <a:t> </a:t>
            </a:r>
            <a:endParaRPr b="0" i="0" sz="1800" u="none" cap="none" strike="noStrike">
              <a:solidFill>
                <a:schemeClr val="lt1"/>
              </a:solidFill>
              <a:latin typeface="Stick"/>
              <a:ea typeface="Stick"/>
              <a:cs typeface="Stick"/>
              <a:sym typeface="Stick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0" name="Google Shape;390;p46"/>
          <p:cNvSpPr txBox="1"/>
          <p:nvPr/>
        </p:nvSpPr>
        <p:spPr>
          <a:xfrm>
            <a:off x="523782" y="4757470"/>
            <a:ext cx="11336785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К</a:t>
            </a: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онтакты:</a:t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email:</a:t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Calibri"/>
              <a:buNone/>
            </a:pPr>
            <a:r>
              <a:rPr b="0" i="0" lang="ru-RU" sz="18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tshestakova@sfedu.ru</a:t>
            </a:r>
            <a:endParaRPr b="0" i="0" sz="1800" u="none" cap="none" strike="noStrike">
              <a:solidFill>
                <a:srgbClr val="24242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Calibri"/>
              <a:buNone/>
            </a:pPr>
            <a:r>
              <a:rPr b="0" i="0" lang="ru-RU" sz="18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vfomin@sfedu.ru</a:t>
            </a:r>
            <a:r>
              <a:rPr b="0" i="0" lang="ru-RU" sz="1800" u="none" cap="none" strike="noStrike">
                <a:solidFill>
                  <a:srgbClr val="24242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адрес проекта: </a:t>
            </a:r>
            <a:r>
              <a:rPr b="0" i="0" lang="ru-RU" sz="18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https://pt.2035.university/project/sfedunet-40-18i-model-ekosistema-podgotovki-liderov-obrazovania</a:t>
            </a: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Сектор">
  <a:themeElements>
    <a:clrScheme name="Сектор">
      <a:dk1>
        <a:srgbClr val="000000"/>
      </a:dk1>
      <a:lt1>
        <a:srgbClr val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