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5"/>
  </p:notesMasterIdLst>
  <p:sldIdLst>
    <p:sldId id="259" r:id="rId2"/>
    <p:sldId id="263" r:id="rId3"/>
    <p:sldId id="331" r:id="rId4"/>
    <p:sldId id="332" r:id="rId5"/>
    <p:sldId id="341" r:id="rId6"/>
    <p:sldId id="340" r:id="rId7"/>
    <p:sldId id="291" r:id="rId8"/>
    <p:sldId id="371" r:id="rId9"/>
    <p:sldId id="345" r:id="rId10"/>
    <p:sldId id="319" r:id="rId11"/>
    <p:sldId id="301" r:id="rId12"/>
    <p:sldId id="351" r:id="rId13"/>
    <p:sldId id="354" r:id="rId14"/>
    <p:sldId id="364" r:id="rId15"/>
    <p:sldId id="304" r:id="rId16"/>
    <p:sldId id="373" r:id="rId17"/>
    <p:sldId id="302" r:id="rId18"/>
    <p:sldId id="306" r:id="rId19"/>
    <p:sldId id="342" r:id="rId20"/>
    <p:sldId id="367" r:id="rId21"/>
    <p:sldId id="343" r:id="rId22"/>
    <p:sldId id="344" r:id="rId23"/>
    <p:sldId id="347" r:id="rId24"/>
    <p:sldId id="346" r:id="rId25"/>
    <p:sldId id="359" r:id="rId26"/>
    <p:sldId id="357" r:id="rId27"/>
    <p:sldId id="355" r:id="rId28"/>
    <p:sldId id="358" r:id="rId29"/>
    <p:sldId id="349" r:id="rId30"/>
    <p:sldId id="353" r:id="rId31"/>
    <p:sldId id="365" r:id="rId32"/>
    <p:sldId id="374" r:id="rId33"/>
    <p:sldId id="350" r:id="rId34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996633"/>
    <a:srgbClr val="27376B"/>
    <a:srgbClr val="FFE0A7"/>
    <a:srgbClr val="00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77;&#1087;&#1090;&#1080;&#1076;&#1085;&#1099;&#1081;%20&#1089;&#1080;&#1085;&#1090;&#1077;&#1079;&#1072;&#1090;&#1086;&#1088;\&#1058;&#1072;&#1073;&#1083;&#1080;&#109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77;&#1087;&#1090;&#1080;&#1076;&#1085;&#1099;&#1081;%20&#1089;&#1080;&#1085;&#1090;&#1077;&#1079;&#1072;&#1090;&#1086;&#1088;\&#1058;&#1072;&#1073;&#1083;&#1080;&#1094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5;&#1077;&#1087;&#1090;&#1080;&#1076;&#1085;&#1099;&#1081;%20&#1089;&#1080;&#1085;&#1090;&#1077;&#1079;&#1072;&#1090;&#1086;&#1088;\&#1058;&#1072;&#1073;&#1083;&#1080;&#1094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77;&#1087;&#1090;&#1080;&#1076;&#1085;&#1099;&#1081;%20&#1089;&#1080;&#1085;&#1090;&#1077;&#1079;&#1072;&#1090;&#1086;&#1088;\&#1058;&#1072;&#1073;&#1083;&#1080;&#1094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77;&#1087;&#1090;&#1080;&#1076;&#1085;&#1099;&#1081;%20&#1089;&#1080;&#1085;&#1090;&#1077;&#1079;&#1072;&#1090;&#1086;&#1088;\&#1058;&#1072;&#1073;&#1083;&#1080;&#1094;&#1099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80-40E5-8EB8-F219829D156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80-40E5-8EB8-F219829D1560}"/>
              </c:ext>
            </c:extLst>
          </c:dPt>
          <c:dPt>
            <c:idx val="2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80-40E5-8EB8-F219829D156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 Display" panose="020B0004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080-40E5-8EB8-F219829D156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 Display" panose="020B0004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080-40E5-8EB8-F219829D1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Лист4!$C$22:$C$24</c:f>
              <c:numCache>
                <c:formatCode>General</c:formatCode>
                <c:ptCount val="3"/>
                <c:pt idx="0">
                  <c:v>2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80-40E5-8EB8-F219829D156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ptos Display" panose="020B00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3C-43BB-8126-0CEC1C54A68F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3C-43BB-8126-0CEC1C54A68F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3C-43BB-8126-0CEC1C54A6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Лист4!$D$26:$D$28</c:f>
              <c:numCache>
                <c:formatCode>General</c:formatCode>
                <c:ptCount val="3"/>
                <c:pt idx="0">
                  <c:v>6</c:v>
                </c:pt>
                <c:pt idx="1">
                  <c:v>12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3C-43BB-8126-0CEC1C54A68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ptos Display" panose="020B00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26820034504222"/>
          <c:y val="9.3891544145871211E-2"/>
          <c:w val="0.75484972705058606"/>
          <c:h val="0.906108455854128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Лист6!$C$1</c:f>
              <c:strCache>
                <c:ptCount val="1"/>
                <c:pt idx="0">
                  <c:v>Начало работ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Лист6!$B$2:$B$11</c:f>
              <c:strCache>
                <c:ptCount val="10"/>
                <c:pt idx="0">
                  <c:v>Прототип устройства</c:v>
                </c:pt>
                <c:pt idx="1">
                  <c:v>Завершение НИОКРпромышленный образец</c:v>
                </c:pt>
                <c:pt idx="2">
                  <c:v>Базовое ПО</c:v>
                </c:pt>
                <c:pt idx="3">
                  <c:v>Приложение дистанционного мониторинга и обучения</c:v>
                </c:pt>
                <c:pt idx="4">
                  <c:v>Ииспытания MVP на базе партнерской НИЛ</c:v>
                </c:pt>
                <c:pt idx="5">
                  <c:v>Проведен первый пилотный синтез</c:v>
                </c:pt>
                <c:pt idx="6">
                  <c:v>Подготовка к производству
Разработка КД, отладка процессов</c:v>
                </c:pt>
                <c:pt idx="7">
                  <c:v>Патентование и регистрация полезной модели</c:v>
                </c:pt>
                <c:pt idx="8">
                  <c:v>Сертификация</c:v>
                </c:pt>
                <c:pt idx="9">
                  <c:v>Производство и продажа первой коммерческой партии</c:v>
                </c:pt>
              </c:strCache>
            </c:strRef>
          </c:cat>
          <c:val>
            <c:numRef>
              <c:f>Лист6!$C$2:$C$11</c:f>
              <c:numCache>
                <c:formatCode>dd/mm/yy;@</c:formatCode>
                <c:ptCount val="10"/>
                <c:pt idx="0">
                  <c:v>45901</c:v>
                </c:pt>
                <c:pt idx="1">
                  <c:v>45901</c:v>
                </c:pt>
                <c:pt idx="2">
                  <c:v>45915</c:v>
                </c:pt>
                <c:pt idx="3">
                  <c:v>45943</c:v>
                </c:pt>
                <c:pt idx="4">
                  <c:v>45976</c:v>
                </c:pt>
                <c:pt idx="5">
                  <c:v>45966</c:v>
                </c:pt>
                <c:pt idx="6">
                  <c:v>46034</c:v>
                </c:pt>
                <c:pt idx="7">
                  <c:v>46055</c:v>
                </c:pt>
                <c:pt idx="8">
                  <c:v>46055</c:v>
                </c:pt>
                <c:pt idx="9">
                  <c:v>46055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12-4C4D-A610-4CE5FFDAB8C6}"/>
            </c:ext>
          </c:extLst>
        </c:ser>
        <c:ser>
          <c:idx val="1"/>
          <c:order val="1"/>
          <c:tx>
            <c:v>Прожолжительность</c:v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Лист6!$E$2:$E$11</c:f>
              <c:numCache>
                <c:formatCode>General</c:formatCode>
                <c:ptCount val="10"/>
                <c:pt idx="0">
                  <c:v>67</c:v>
                </c:pt>
                <c:pt idx="1">
                  <c:v>154</c:v>
                </c:pt>
                <c:pt idx="2">
                  <c:v>34</c:v>
                </c:pt>
                <c:pt idx="3">
                  <c:v>48</c:v>
                </c:pt>
                <c:pt idx="4">
                  <c:v>46</c:v>
                </c:pt>
                <c:pt idx="5">
                  <c:v>18</c:v>
                </c:pt>
                <c:pt idx="6">
                  <c:v>21</c:v>
                </c:pt>
                <c:pt idx="7">
                  <c:v>365</c:v>
                </c:pt>
                <c:pt idx="8">
                  <c:v>273</c:v>
                </c:pt>
                <c:pt idx="9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12-4C4D-A610-4CE5FFDAB8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03708816"/>
        <c:axId val="503707640"/>
      </c:barChart>
      <c:catAx>
        <c:axId val="503708816"/>
        <c:scaling>
          <c:orientation val="maxMin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3707640"/>
        <c:crosses val="autoZero"/>
        <c:auto val="1"/>
        <c:lblAlgn val="ctr"/>
        <c:lblOffset val="100"/>
        <c:noMultiLvlLbl val="0"/>
      </c:catAx>
      <c:valAx>
        <c:axId val="503707640"/>
        <c:scaling>
          <c:orientation val="minMax"/>
          <c:max val="46420"/>
          <c:min val="4590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d/mm/yy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ru-RU"/>
          </a:p>
        </c:txPr>
        <c:crossAx val="50370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ptos Display" panose="020B0004020202020204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8B-4384-8873-5C4CD5A1234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8B-4384-8873-5C4CD5A1234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8B-4384-8873-5C4CD5A1234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8B-4384-8873-5C4CD5A1234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8B-4384-8873-5C4CD5A1234C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48B-4384-8873-5C4CD5A1234C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48B-4384-8873-5C4CD5A1234C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48B-4384-8873-5C4CD5A123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Лист4!$D$2:$D$9</c:f>
              <c:numCache>
                <c:formatCode>General</c:formatCode>
                <c:ptCount val="8"/>
                <c:pt idx="0">
                  <c:v>1.2</c:v>
                </c:pt>
                <c:pt idx="3">
                  <c:v>0.6</c:v>
                </c:pt>
                <c:pt idx="5">
                  <c:v>0.8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48B-4384-8873-5C4CD5A123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>
          <a:solidFill>
            <a:schemeClr val="bg1"/>
          </a:solidFill>
          <a:latin typeface="Aptos Display" panose="020B00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5D-4777-86F5-CD9325724A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5D-4777-86F5-CD9325724A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5D-4777-86F5-CD9325724A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5D-4777-86F5-CD9325724A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5D-4777-86F5-CD9325724A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5D-4777-86F5-CD9325724AB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5D-4777-86F5-CD9325724AB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5D-4777-86F5-CD9325724A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Лист4!$D$2:$D$9</c:f>
              <c:numCache>
                <c:formatCode>General</c:formatCode>
                <c:ptCount val="8"/>
                <c:pt idx="0">
                  <c:v>1.2</c:v>
                </c:pt>
                <c:pt idx="3">
                  <c:v>0.6</c:v>
                </c:pt>
                <c:pt idx="5">
                  <c:v>0.8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C5D-4777-86F5-CD9325724AB1}"/>
            </c:ext>
          </c:extLst>
        </c:ser>
        <c:ser>
          <c:idx val="1"/>
          <c:order val="1"/>
          <c:tx>
            <c:strRef>
              <c:f>Лист4!$A$2</c:f>
              <c:strCache>
                <c:ptCount val="1"/>
                <c:pt idx="0">
                  <c:v>Техническая доработка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3C5D-4777-86F5-CD9325724A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3C5D-4777-86F5-CD9325724A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3C5D-4777-86F5-CD9325724A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3C5D-4777-86F5-CD9325724A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3C5D-4777-86F5-CD9325724A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3C5D-4777-86F5-CD9325724AB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3C5D-4777-86F5-CD9325724AB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3C5D-4777-86F5-CD9325724A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Лист4!$C$2:$C$9</c:f>
              <c:numCache>
                <c:formatCode>General</c:formatCode>
                <c:ptCount val="8"/>
                <c:pt idx="0">
                  <c:v>0.4</c:v>
                </c:pt>
                <c:pt idx="1">
                  <c:v>0.3</c:v>
                </c:pt>
                <c:pt idx="2">
                  <c:v>0.5</c:v>
                </c:pt>
                <c:pt idx="3">
                  <c:v>0.4</c:v>
                </c:pt>
                <c:pt idx="4">
                  <c:v>0.2</c:v>
                </c:pt>
                <c:pt idx="5">
                  <c:v>0.5</c:v>
                </c:pt>
                <c:pt idx="6">
                  <c:v>0.3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3C5D-4777-86F5-CD9325724A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ptos Display" panose="020B00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6D652B2-8C6E-419B-8E93-813F678ADC08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10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3" y="9721110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1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5a8c1f4a1_0_0:notes"/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30047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106" name="Google Shape;106;g275a8c1f4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6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:notes"/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229" name="Google Shape;2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90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:notes"/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229" name="Google Shape;2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55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:notes"/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229" name="Google Shape;2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48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6F7E3DB3-6936-5A43-D5B2-D3D2722F8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5a8c1f4a1_0_33:notes">
            <a:extLst>
              <a:ext uri="{FF2B5EF4-FFF2-40B4-BE49-F238E27FC236}">
                <a16:creationId xmlns:a16="http://schemas.microsoft.com/office/drawing/2014/main" id="{EE763916-34AF-05D9-74FE-DFFD43D165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37" name="Google Shape;237;g275a8c1f4a1_0_33:notes">
            <a:extLst>
              <a:ext uri="{FF2B5EF4-FFF2-40B4-BE49-F238E27FC236}">
                <a16:creationId xmlns:a16="http://schemas.microsoft.com/office/drawing/2014/main" id="{1BFF2E79-00B0-FE6D-D8B2-A2758B7A14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7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:notes"/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256" name="Google Shape;25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1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75a8c1f4a1_0_4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83" name="Google Shape;283;g275a8c1f4a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112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5a8c1f4a1_0_3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37" name="Google Shape;237;g275a8c1f4a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07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68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2557FEDF-DD80-CA63-FE8E-1D0CE4BAF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0A4433D6-8EC8-799C-948C-E92C4BFB70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F623F067-A762-A2FD-F980-23E5BFC356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55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0DCB7600-9AF0-C9B8-16F3-FE222AB0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9CB953E3-AC64-6D1C-08E7-01671DCDC0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C926BFCC-BF3D-505B-3FA7-7CDFA87B0B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4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19A2886C-754E-32DD-ADB7-6005F6D33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5a8c1f4a1_0_0:notes">
            <a:extLst>
              <a:ext uri="{FF2B5EF4-FFF2-40B4-BE49-F238E27FC236}">
                <a16:creationId xmlns:a16="http://schemas.microsoft.com/office/drawing/2014/main" id="{CC08A4AB-7404-961B-37D8-4A50D0FB44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30047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106" name="Google Shape;106;g275a8c1f4a1_0_0:notes">
            <a:extLst>
              <a:ext uri="{FF2B5EF4-FFF2-40B4-BE49-F238E27FC236}">
                <a16:creationId xmlns:a16="http://schemas.microsoft.com/office/drawing/2014/main" id="{FEF28C71-E923-5063-6DE3-48234DB98B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1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AA47B57B-C6E1-4D25-2644-87ACF604E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21FEB206-D8B5-507C-C934-7AF2974AEA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121B7BE9-F94F-AC32-8F9F-1D49A23B9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13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43652B83-6384-C0A9-2224-94B89B2E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906B4775-3D41-78DE-7E70-CD0B9C1F08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4FF93A2A-06DE-7CE7-0656-1202EDD360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801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D307FF69-6698-48C0-03DD-421342EC6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A8F41D2E-6C12-52ED-E455-645BDE80A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76F712DB-C28E-AA53-EBFF-8715D323AF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003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BF03B330-D9F6-D71B-C33A-F1B4FA38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40978853-C8D6-813A-FCA1-0AC745620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F96A6FFE-44F8-4C76-568C-F411A47E16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87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74E8BD9D-B86A-618F-C30D-ADFC18F2E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081A055A-9686-61B6-84CF-375E5BA949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56E267DA-77F6-2B9C-0EC9-ABD52500AC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486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3FD54795-D87F-BFBF-8D30-AFED36FC9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02AA68C5-4106-323F-5817-BB8BDEF404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EFCB3801-5D6A-23F6-7661-630EF37BC8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87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ECBB94C9-A062-C79E-9510-8461EA8B2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61E145CD-BDF6-3FB7-1AFF-829D6E650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A4E05866-C6B3-22E3-2187-456597107B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339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849241E2-13F0-7A16-3420-6F0B9F969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F217EEA2-1A80-80A7-B524-574FD7A3A5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436FEDFA-CE48-9411-56AE-587FF33896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53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37704374-A84C-C50C-5ED6-7DC49E5A1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3A69F24F-DD31-E4D1-4111-AC589D2DBE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BEF4D10B-0709-44EF-F8FE-3CC2D98C0A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04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:notes"/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229" name="Google Shape;2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88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52A18C85-F92D-859D-11A9-8680FAD2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5a8c1f4a1_0_0:notes">
            <a:extLst>
              <a:ext uri="{FF2B5EF4-FFF2-40B4-BE49-F238E27FC236}">
                <a16:creationId xmlns:a16="http://schemas.microsoft.com/office/drawing/2014/main" id="{15ACC279-C822-BF27-7379-49323DF9F3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10"/>
            <a:ext cx="5683250" cy="4030047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endParaRPr/>
          </a:p>
        </p:txBody>
      </p:sp>
      <p:sp>
        <p:nvSpPr>
          <p:cNvPr id="106" name="Google Shape;106;g275a8c1f4a1_0_0:notes">
            <a:extLst>
              <a:ext uri="{FF2B5EF4-FFF2-40B4-BE49-F238E27FC236}">
                <a16:creationId xmlns:a16="http://schemas.microsoft.com/office/drawing/2014/main" id="{64407C2E-A28E-436D-02CD-444E6D5B66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10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657064C7-BCCA-B2BF-7B83-217ABB3A7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5a8c1f4a1_0_33:notes">
            <a:extLst>
              <a:ext uri="{FF2B5EF4-FFF2-40B4-BE49-F238E27FC236}">
                <a16:creationId xmlns:a16="http://schemas.microsoft.com/office/drawing/2014/main" id="{37DA6013-A2CE-3E9B-F446-B052D48F93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37" name="Google Shape;237;g275a8c1f4a1_0_33:notes">
            <a:extLst>
              <a:ext uri="{FF2B5EF4-FFF2-40B4-BE49-F238E27FC236}">
                <a16:creationId xmlns:a16="http://schemas.microsoft.com/office/drawing/2014/main" id="{B0B9AAD2-F0F5-85FE-53B9-E5591A310A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533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C62AEFE8-34D0-A97C-A407-CF8060416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5a8c1f4a1_0_33:notes">
            <a:extLst>
              <a:ext uri="{FF2B5EF4-FFF2-40B4-BE49-F238E27FC236}">
                <a16:creationId xmlns:a16="http://schemas.microsoft.com/office/drawing/2014/main" id="{4D296D84-744D-2E75-E61B-E873E4132C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37" name="Google Shape;237;g275a8c1f4a1_0_33:notes">
            <a:extLst>
              <a:ext uri="{FF2B5EF4-FFF2-40B4-BE49-F238E27FC236}">
                <a16:creationId xmlns:a16="http://schemas.microsoft.com/office/drawing/2014/main" id="{CA4C3826-846E-3371-C174-32B53C1C44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419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C6B611C6-484E-C558-52B5-1BDACD6D8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BD508213-77ED-6AD8-0386-7AE7BD404E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782C7E15-A7E6-1CEC-3ECD-E5DE5FC1CE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1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5a8c1f4a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48" name="Google Shape;148;g275a8c1f4a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46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5a8c1f4a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48" name="Google Shape;148;g275a8c1f4a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62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131" name="Google Shape;1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0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711CF203-2143-DE18-2908-969E815A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:notes">
            <a:extLst>
              <a:ext uri="{FF2B5EF4-FFF2-40B4-BE49-F238E27FC236}">
                <a16:creationId xmlns:a16="http://schemas.microsoft.com/office/drawing/2014/main" id="{A891428E-7003-10DA-C874-10BDFA368C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131" name="Google Shape;131;p23:notes">
            <a:extLst>
              <a:ext uri="{FF2B5EF4-FFF2-40B4-BE49-F238E27FC236}">
                <a16:creationId xmlns:a16="http://schemas.microsoft.com/office/drawing/2014/main" id="{5B4863D2-5B97-B89C-F944-D0B973A2AF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6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03BB2950-1D96-864A-6E30-D24AB3F17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>
            <a:extLst>
              <a:ext uri="{FF2B5EF4-FFF2-40B4-BE49-F238E27FC236}">
                <a16:creationId xmlns:a16="http://schemas.microsoft.com/office/drawing/2014/main" id="{DA448FFB-FC5C-85AE-F0CD-6140E82701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  <p:sp>
        <p:nvSpPr>
          <p:cNvPr id="292" name="Google Shape;292;p37:notes">
            <a:extLst>
              <a:ext uri="{FF2B5EF4-FFF2-40B4-BE49-F238E27FC236}">
                <a16:creationId xmlns:a16="http://schemas.microsoft.com/office/drawing/2014/main" id="{B420E4FA-1D47-6846-9935-F0DCEBB149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8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8804C48E-9EFC-B575-E490-5C211327E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5a8c1f4a1_0_6:notes">
            <a:extLst>
              <a:ext uri="{FF2B5EF4-FFF2-40B4-BE49-F238E27FC236}">
                <a16:creationId xmlns:a16="http://schemas.microsoft.com/office/drawing/2014/main" id="{D7EAC436-8051-709D-D4B2-CEA9F282DA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48" name="Google Shape;148;g275a8c1f4a1_0_6:notes">
            <a:extLst>
              <a:ext uri="{FF2B5EF4-FFF2-40B4-BE49-F238E27FC236}">
                <a16:creationId xmlns:a16="http://schemas.microsoft.com/office/drawing/2014/main" id="{2365F7B9-4612-FF52-7CD9-3BCF832341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35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76310-E8E3-402B-96B5-13E09041FC3B}" type="datetime1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CA8B-D2CE-4DC4-A671-0C2B52B9075F}" type="datetime1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29BFC-9033-4476-AC89-8301D64D34EA}" type="datetime1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830" y="25400"/>
            <a:ext cx="10820400" cy="1156335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525" y="1261745"/>
            <a:ext cx="10855960" cy="50488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43940" y="6383655"/>
            <a:ext cx="2743200" cy="365125"/>
          </a:xfrm>
        </p:spPr>
        <p:txBody>
          <a:bodyPr/>
          <a:lstStyle/>
          <a:p>
            <a:fld id="{82492C3C-29AE-4A94-A98C-8AC4A7B09E8C}" type="datetime1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3079-65C3-4235-BC24-C88E6A39CDC5}" type="datetime1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4187-4952-4CE8-8A0E-1EF5A27BCF5F}" type="datetime1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8A2D-B383-489B-A9D8-1FF081CA0DFF}" type="datetime1">
              <a:rPr lang="ru-RU" smtClean="0"/>
              <a:t>05.12.2025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ECD8-A89E-44EB-B618-399C5D046237}" type="datetime1">
              <a:rPr lang="ru-RU" smtClean="0"/>
              <a:t>05.12.2025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4D4E-F138-4960-97D1-6DDCE3B2BF42}" type="datetime1">
              <a:rPr lang="ru-RU" smtClean="0"/>
              <a:t>05.12.2025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7DAF-5FD0-4F9B-8F55-1A629CA34662}" type="datetime1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616F-DD3C-48C0-9F7B-1E9EA056F3E4}" type="datetime1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210" y="41910"/>
            <a:ext cx="10811510" cy="1155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940" y="1282065"/>
            <a:ext cx="10783570" cy="459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3D7C1-7442-4078-A463-70E86E29C4DC}" type="datetime1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A7A37-F9F2-4DFE-B6D3-9CC5B38B330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microsoft.com/office/2007/relationships/hdphoto" Target="../media/hdphoto14.wdp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e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microsoft.com/office/2007/relationships/hdphoto" Target="../media/hdphoto17.wdp"/><Relationship Id="rId3" Type="http://schemas.openxmlformats.org/officeDocument/2006/relationships/image" Target="../media/image36.jpeg"/><Relationship Id="rId7" Type="http://schemas.openxmlformats.org/officeDocument/2006/relationships/image" Target="../media/image5.em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6.wdp"/><Relationship Id="rId5" Type="http://schemas.openxmlformats.org/officeDocument/2006/relationships/image" Target="../media/image3.emf"/><Relationship Id="rId15" Type="http://schemas.openxmlformats.org/officeDocument/2006/relationships/image" Target="../media/image42.jpeg"/><Relationship Id="rId10" Type="http://schemas.openxmlformats.org/officeDocument/2006/relationships/image" Target="../media/image39.png"/><Relationship Id="rId4" Type="http://schemas.openxmlformats.org/officeDocument/2006/relationships/image" Target="../media/image37.jpeg"/><Relationship Id="rId9" Type="http://schemas.openxmlformats.org/officeDocument/2006/relationships/image" Target="../media/image38.pn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4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11" Type="http://schemas.openxmlformats.org/officeDocument/2006/relationships/chart" Target="../charts/chart4.xml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3.emf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e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6.emf"/><Relationship Id="rId12" Type="http://schemas.openxmlformats.org/officeDocument/2006/relationships/image" Target="../media/image57.jpeg"/><Relationship Id="rId17" Type="http://schemas.microsoft.com/office/2007/relationships/hdphoto" Target="../media/hdphoto20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11" Type="http://schemas.openxmlformats.org/officeDocument/2006/relationships/image" Target="../media/image56.jpeg"/><Relationship Id="rId5" Type="http://schemas.openxmlformats.org/officeDocument/2006/relationships/image" Target="../media/image4.png"/><Relationship Id="rId15" Type="http://schemas.openxmlformats.org/officeDocument/2006/relationships/image" Target="../media/image60.jpeg"/><Relationship Id="rId10" Type="http://schemas.microsoft.com/office/2007/relationships/hdphoto" Target="../media/hdphoto19.wdp"/><Relationship Id="rId4" Type="http://schemas.openxmlformats.org/officeDocument/2006/relationships/image" Target="../media/image3.emf"/><Relationship Id="rId9" Type="http://schemas.openxmlformats.org/officeDocument/2006/relationships/image" Target="../media/image55.png"/><Relationship Id="rId1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11" Type="http://schemas.openxmlformats.org/officeDocument/2006/relationships/image" Target="../media/image65.jpeg"/><Relationship Id="rId5" Type="http://schemas.openxmlformats.org/officeDocument/2006/relationships/image" Target="../media/image5.emf"/><Relationship Id="rId10" Type="http://schemas.openxmlformats.org/officeDocument/2006/relationships/image" Target="../media/image64.jpeg"/><Relationship Id="rId4" Type="http://schemas.openxmlformats.org/officeDocument/2006/relationships/image" Target="../media/image4.png"/><Relationship Id="rId9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0.png"/><Relationship Id="rId3" Type="http://schemas.openxmlformats.org/officeDocument/2006/relationships/image" Target="../media/image3.emf"/><Relationship Id="rId7" Type="http://schemas.openxmlformats.org/officeDocument/2006/relationships/image" Target="../media/image66.jpeg"/><Relationship Id="rId12" Type="http://schemas.microsoft.com/office/2007/relationships/hdphoto" Target="../media/hdphoto2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11" Type="http://schemas.openxmlformats.org/officeDocument/2006/relationships/image" Target="../media/image69.png"/><Relationship Id="rId5" Type="http://schemas.openxmlformats.org/officeDocument/2006/relationships/image" Target="../media/image5.emf"/><Relationship Id="rId10" Type="http://schemas.microsoft.com/office/2007/relationships/hdphoto" Target="../media/hdphoto22.wdp"/><Relationship Id="rId4" Type="http://schemas.openxmlformats.org/officeDocument/2006/relationships/image" Target="../media/image4.png"/><Relationship Id="rId9" Type="http://schemas.openxmlformats.org/officeDocument/2006/relationships/image" Target="../media/image68.png"/><Relationship Id="rId1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.em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79.jpeg"/><Relationship Id="rId4" Type="http://schemas.openxmlformats.org/officeDocument/2006/relationships/image" Target="../media/image4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image" Target="../media/image3.emf"/><Relationship Id="rId21" Type="http://schemas.microsoft.com/office/2007/relationships/hdphoto" Target="../media/hdphoto31.wdp"/><Relationship Id="rId7" Type="http://schemas.openxmlformats.org/officeDocument/2006/relationships/image" Target="../media/image80.png"/><Relationship Id="rId12" Type="http://schemas.microsoft.com/office/2007/relationships/hdphoto" Target="../media/hdphoto27.wdp"/><Relationship Id="rId17" Type="http://schemas.microsoft.com/office/2007/relationships/hdphoto" Target="../media/hdphoto29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11" Type="http://schemas.openxmlformats.org/officeDocument/2006/relationships/image" Target="../media/image82.png"/><Relationship Id="rId24" Type="http://schemas.microsoft.com/office/2007/relationships/hdphoto" Target="../media/hdphoto32.wdp"/><Relationship Id="rId5" Type="http://schemas.openxmlformats.org/officeDocument/2006/relationships/image" Target="../media/image5.emf"/><Relationship Id="rId15" Type="http://schemas.microsoft.com/office/2007/relationships/hdphoto" Target="../media/hdphoto28.wdp"/><Relationship Id="rId23" Type="http://schemas.openxmlformats.org/officeDocument/2006/relationships/image" Target="../media/image89.png"/><Relationship Id="rId10" Type="http://schemas.microsoft.com/office/2007/relationships/hdphoto" Target="../media/hdphoto26.wdp"/><Relationship Id="rId19" Type="http://schemas.microsoft.com/office/2007/relationships/hdphoto" Target="../media/hdphoto30.wdp"/><Relationship Id="rId4" Type="http://schemas.openxmlformats.org/officeDocument/2006/relationships/image" Target="../media/image4.png"/><Relationship Id="rId9" Type="http://schemas.openxmlformats.org/officeDocument/2006/relationships/image" Target="../media/image81.png"/><Relationship Id="rId14" Type="http://schemas.openxmlformats.org/officeDocument/2006/relationships/image" Target="../media/image84.png"/><Relationship Id="rId22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em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emf"/><Relationship Id="rId7" Type="http://schemas.openxmlformats.org/officeDocument/2006/relationships/image" Target="../media/image45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11" Type="http://schemas.openxmlformats.org/officeDocument/2006/relationships/chart" Target="../charts/chart5.xml"/><Relationship Id="rId5" Type="http://schemas.openxmlformats.org/officeDocument/2006/relationships/image" Target="../media/image5.emf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3.em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microsoft.com/office/2007/relationships/hdphoto" Target="../media/hdphoto34.wdp"/><Relationship Id="rId4" Type="http://schemas.openxmlformats.org/officeDocument/2006/relationships/image" Target="../media/image4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em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4.wdp"/><Relationship Id="rId3" Type="http://schemas.openxmlformats.org/officeDocument/2006/relationships/image" Target="../media/image3.em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microsoft.com/office/2007/relationships/hdphoto" Target="../media/hdphoto3.wdp"/><Relationship Id="rId5" Type="http://schemas.openxmlformats.org/officeDocument/2006/relationships/image" Target="../media/image5.emf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microsoft.com/office/2007/relationships/hdphoto" Target="../media/hdphoto6.wdp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6.emf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microsoft.com/office/2007/relationships/hdphoto" Target="../media/hdphoto12.wdp"/><Relationship Id="rId3" Type="http://schemas.openxmlformats.org/officeDocument/2006/relationships/image" Target="../media/image27.png"/><Relationship Id="rId7" Type="http://schemas.openxmlformats.org/officeDocument/2006/relationships/image" Target="../media/image5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30.jpeg"/><Relationship Id="rId5" Type="http://schemas.openxmlformats.org/officeDocument/2006/relationships/image" Target="../media/image3.emf"/><Relationship Id="rId10" Type="http://schemas.openxmlformats.org/officeDocument/2006/relationships/image" Target="../media/image29.jpeg"/><Relationship Id="rId4" Type="http://schemas.microsoft.com/office/2007/relationships/hdphoto" Target="../media/hdphoto11.wdp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7290" y="2249666"/>
            <a:ext cx="4770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7376B"/>
                </a:solidFill>
                <a:latin typeface="HelveticaNeueCyr" panose="02000503040000020004" pitchFamily="2" charset="-52"/>
                <a:cs typeface="Aharoni" panose="02010803020104030203" pitchFamily="2" charset="-79"/>
              </a:rPr>
              <a:t>BioFab: </a:t>
            </a:r>
            <a:r>
              <a:rPr lang="ru-RU" sz="2800" dirty="0">
                <a:solidFill>
                  <a:srgbClr val="27376B"/>
                </a:solidFill>
                <a:latin typeface="HelveticaNeueCyr" panose="02000503040000020004" pitchFamily="2" charset="-52"/>
                <a:cs typeface="Aharoni" panose="02010803020104030203" pitchFamily="2" charset="-79"/>
              </a:rPr>
              <a:t>доступный модульный синтезатор пептидов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6216" y="3747296"/>
            <a:ext cx="4946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376B"/>
                </a:solidFill>
                <a:latin typeface="Aptos Display" panose="020B0004020202020204" pitchFamily="34" charset="0"/>
              </a:rPr>
              <a:t>Трекер проекта – Горина Юлия Михайловна</a:t>
            </a:r>
          </a:p>
          <a:p>
            <a:r>
              <a:rPr lang="ru-RU" dirty="0">
                <a:solidFill>
                  <a:srgbClr val="27376B"/>
                </a:solidFill>
                <a:latin typeface="Aptos Display" panose="020B0004020202020204" pitchFamily="34" charset="0"/>
              </a:rPr>
              <a:t>Эксперт проекта – Сыроватская Ольга Юрьевна</a:t>
            </a:r>
          </a:p>
          <a:p>
            <a:r>
              <a:rPr lang="ru-RU" dirty="0">
                <a:solidFill>
                  <a:srgbClr val="27376B"/>
                </a:solidFill>
                <a:latin typeface="Aptos Display" panose="020B0004020202020204" pitchFamily="34" charset="0"/>
              </a:rPr>
              <a:t>Наставник проекта – Корнеева Инна Павловна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FF02E-1BE2-0153-400A-D834B67E1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8299" r="4357" b="9638"/>
          <a:stretch>
            <a:fillRect/>
          </a:stretch>
        </p:blipFill>
        <p:spPr>
          <a:xfrm>
            <a:off x="5146216" y="1940259"/>
            <a:ext cx="4864559" cy="16725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46705AA9-0238-C955-6C5A-923E88AE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A179410-3D3F-A3B0-310D-4055572022EA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18E152E-DBAA-94CE-0043-EFB4BB4A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EB1E352A-B517-D6B9-50EF-0A41531B4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A22B5B9-3973-3373-26B5-97C206AE3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A240A6C-BDDB-0198-3D67-E355031C2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D3FBADF-A645-1CB5-C7E0-4AF3DCDF9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5F9AF32B-9E67-9974-2435-C0D6FC238871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10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13" name="Google Shape;109;g275a8c1f4a1_0_0">
            <a:extLst>
              <a:ext uri="{FF2B5EF4-FFF2-40B4-BE49-F238E27FC236}">
                <a16:creationId xmlns:a16="http://schemas.microsoft.com/office/drawing/2014/main" id="{D60FC3AB-601E-8E04-4C6D-F5C77AE4EE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Конкурентный анализ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3DD0F3D-B4F4-16F7-683B-B6BBD7B70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8308"/>
              </p:ext>
            </p:extLst>
          </p:nvPr>
        </p:nvGraphicFramePr>
        <p:xfrm>
          <a:off x="1371600" y="850628"/>
          <a:ext cx="10474960" cy="526675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27444">
                  <a:extLst>
                    <a:ext uri="{9D8B030D-6E8A-4147-A177-3AD203B41FA5}">
                      <a16:colId xmlns:a16="http://schemas.microsoft.com/office/drawing/2014/main" val="3943518108"/>
                    </a:ext>
                  </a:extLst>
                </a:gridCol>
                <a:gridCol w="1324586">
                  <a:extLst>
                    <a:ext uri="{9D8B030D-6E8A-4147-A177-3AD203B41FA5}">
                      <a16:colId xmlns:a16="http://schemas.microsoft.com/office/drawing/2014/main" val="3750320269"/>
                    </a:ext>
                  </a:extLst>
                </a:gridCol>
                <a:gridCol w="1324586">
                  <a:extLst>
                    <a:ext uri="{9D8B030D-6E8A-4147-A177-3AD203B41FA5}">
                      <a16:colId xmlns:a16="http://schemas.microsoft.com/office/drawing/2014/main" val="4196160115"/>
                    </a:ext>
                  </a:extLst>
                </a:gridCol>
                <a:gridCol w="662293">
                  <a:extLst>
                    <a:ext uri="{9D8B030D-6E8A-4147-A177-3AD203B41FA5}">
                      <a16:colId xmlns:a16="http://schemas.microsoft.com/office/drawing/2014/main" val="1357907207"/>
                    </a:ext>
                  </a:extLst>
                </a:gridCol>
                <a:gridCol w="6622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4586">
                  <a:extLst>
                    <a:ext uri="{9D8B030D-6E8A-4147-A177-3AD203B41FA5}">
                      <a16:colId xmlns:a16="http://schemas.microsoft.com/office/drawing/2014/main" val="3439135803"/>
                    </a:ext>
                  </a:extLst>
                </a:gridCol>
                <a:gridCol w="662293">
                  <a:extLst>
                    <a:ext uri="{9D8B030D-6E8A-4147-A177-3AD203B41FA5}">
                      <a16:colId xmlns:a16="http://schemas.microsoft.com/office/drawing/2014/main" val="387536361"/>
                    </a:ext>
                  </a:extLst>
                </a:gridCol>
                <a:gridCol w="6622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24586">
                  <a:extLst>
                    <a:ext uri="{9D8B030D-6E8A-4147-A177-3AD203B41FA5}">
                      <a16:colId xmlns:a16="http://schemas.microsoft.com/office/drawing/2014/main" val="362496008"/>
                    </a:ext>
                  </a:extLst>
                </a:gridCol>
              </a:tblGrid>
              <a:tr h="59241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Параметр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BioFab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CEM Corp (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США)</a:t>
                      </a: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CSBio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США)</a:t>
                      </a: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AAPPTec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США)</a:t>
                      </a: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Dilunbio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КНР)</a:t>
                      </a: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err="1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БиоХимМак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(Россия)</a:t>
                      </a:r>
                    </a:p>
                  </a:txBody>
                  <a:tcPr marL="9114" marR="9114" marT="9114" marB="0" anchor="ctr"/>
                </a:tc>
                <a:extLst>
                  <a:ext uri="{0D108BD9-81ED-4DB2-BD59-A6C34878D82A}">
                    <a16:rowId xmlns:a16="http://schemas.microsoft.com/office/drawing/2014/main" val="1616772390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Цена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*</a:t>
                      </a:r>
                      <a:endParaRPr lang="ru-RU" sz="1800" b="0" i="0" kern="1200" baseline="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млнР)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1-3</a:t>
                      </a: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15-30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10-20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10-20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10-20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15-40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431089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Скорость работы</a:t>
                      </a: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(минуты)**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4,5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45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rgbClr val="FFE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4-15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45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rgbClr val="FFE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114" marR="9114" marT="9114" marB="0" anchor="ctr">
                    <a:solidFill>
                      <a:srgbClr val="FFE0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Выход</a:t>
                      </a: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годного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продукта</a:t>
                      </a:r>
                      <a:r>
                        <a:rPr lang="en-US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**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97%</a:t>
                      </a: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98%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114" marR="9114" marT="9114" marB="0" anchor="ctr"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85%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>
                    <a:solidFill>
                      <a:srgbClr val="FFE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114" marR="9114" marT="91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Автоматизированная</a:t>
                      </a:r>
                      <a:r>
                        <a:rPr lang="ru-RU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система с обучением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extLst>
                  <a:ext uri="{0D108BD9-81ED-4DB2-BD59-A6C34878D82A}">
                    <a16:rowId xmlns:a16="http://schemas.microsoft.com/office/drawing/2014/main" val="4083743492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Удаленное управление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extLst>
                  <a:ext uri="{0D108BD9-81ED-4DB2-BD59-A6C34878D82A}">
                    <a16:rowId xmlns:a16="http://schemas.microsoft.com/office/drawing/2014/main" val="2551364141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Модульность устройства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extLst>
                  <a:ext uri="{0D108BD9-81ED-4DB2-BD59-A6C34878D82A}">
                    <a16:rowId xmlns:a16="http://schemas.microsoft.com/office/drawing/2014/main" val="874188704"/>
                  </a:ext>
                </a:extLst>
              </a:tr>
              <a:tr h="66776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Локализация производства</a:t>
                      </a: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114" marR="9114" marT="9114" marB="0" anchor="ctr"/>
                </a:tc>
                <a:extLst>
                  <a:ext uri="{0D108BD9-81ED-4DB2-BD59-A6C34878D82A}">
                    <a16:rowId xmlns:a16="http://schemas.microsoft.com/office/drawing/2014/main" val="2306109738"/>
                  </a:ext>
                </a:extLst>
              </a:tr>
            </a:tbl>
          </a:graphicData>
        </a:graphic>
      </p:graphicFrame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AE37C5BB-4226-FA5A-BA8D-4A5A0A48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42" y="4822353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cture background">
            <a:extLst>
              <a:ext uri="{FF2B5EF4-FFF2-40B4-BE49-F238E27FC236}">
                <a16:creationId xmlns:a16="http://schemas.microsoft.com/office/drawing/2014/main" id="{45B0E4FB-295F-70A7-5475-D28E3CF4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66" y="4815928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icture background">
            <a:extLst>
              <a:ext uri="{FF2B5EF4-FFF2-40B4-BE49-F238E27FC236}">
                <a16:creationId xmlns:a16="http://schemas.microsoft.com/office/drawing/2014/main" id="{265A72B4-8767-2C4D-1C43-17CB6590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73" y="4134478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561CA2DC-7553-A2E8-9CCD-5B6370CD7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91" y="3490304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cture background">
            <a:extLst>
              <a:ext uri="{FF2B5EF4-FFF2-40B4-BE49-F238E27FC236}">
                <a16:creationId xmlns:a16="http://schemas.microsoft.com/office/drawing/2014/main" id="{7E1FFEAB-30BC-F337-25F1-033098DE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67" y="3485687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icture background">
            <a:extLst>
              <a:ext uri="{FF2B5EF4-FFF2-40B4-BE49-F238E27FC236}">
                <a16:creationId xmlns:a16="http://schemas.microsoft.com/office/drawing/2014/main" id="{054A0839-3AB6-B583-16DE-67041542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83" y="3492112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icture background">
            <a:extLst>
              <a:ext uri="{FF2B5EF4-FFF2-40B4-BE49-F238E27FC236}">
                <a16:creationId xmlns:a16="http://schemas.microsoft.com/office/drawing/2014/main" id="{A191A9B7-4DA0-F75B-B4AC-F0946D3E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74" y="3488051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Picture background">
            <a:extLst>
              <a:ext uri="{FF2B5EF4-FFF2-40B4-BE49-F238E27FC236}">
                <a16:creationId xmlns:a16="http://schemas.microsoft.com/office/drawing/2014/main" id="{3ED2B755-E5F8-58C0-B31E-B5FD4F02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04" y="4819334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icture background">
            <a:extLst>
              <a:ext uri="{FF2B5EF4-FFF2-40B4-BE49-F238E27FC236}">
                <a16:creationId xmlns:a16="http://schemas.microsoft.com/office/drawing/2014/main" id="{93EAC729-31E4-E495-5177-98D65B46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42" y="4140206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icture background">
            <a:extLst>
              <a:ext uri="{FF2B5EF4-FFF2-40B4-BE49-F238E27FC236}">
                <a16:creationId xmlns:a16="http://schemas.microsoft.com/office/drawing/2014/main" id="{B2429123-0B58-51C8-F9D4-400992B6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43" y="3492112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Picture background">
            <a:extLst>
              <a:ext uri="{FF2B5EF4-FFF2-40B4-BE49-F238E27FC236}">
                <a16:creationId xmlns:a16="http://schemas.microsoft.com/office/drawing/2014/main" id="{4329ED60-3CE2-C083-8A20-9E90AF91D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73" y="4818292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Picture background">
            <a:extLst>
              <a:ext uri="{FF2B5EF4-FFF2-40B4-BE49-F238E27FC236}">
                <a16:creationId xmlns:a16="http://schemas.microsoft.com/office/drawing/2014/main" id="{A585F3AC-C938-8733-7CDA-C9B1DE9A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82" y="4145524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Picture background">
            <a:extLst>
              <a:ext uri="{FF2B5EF4-FFF2-40B4-BE49-F238E27FC236}">
                <a16:creationId xmlns:a16="http://schemas.microsoft.com/office/drawing/2014/main" id="{7E37B2E7-B596-A5FC-BFEB-2C4247E7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77" y="4815928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Picture background">
            <a:extLst>
              <a:ext uri="{FF2B5EF4-FFF2-40B4-BE49-F238E27FC236}">
                <a16:creationId xmlns:a16="http://schemas.microsoft.com/office/drawing/2014/main" id="{3D5BE6F5-86F3-1BD3-83EE-C7DCE28BE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77" y="4132114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Picture background">
            <a:extLst>
              <a:ext uri="{FF2B5EF4-FFF2-40B4-BE49-F238E27FC236}">
                <a16:creationId xmlns:a16="http://schemas.microsoft.com/office/drawing/2014/main" id="{86795D29-6271-3D11-B75D-42F4FEBB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90" y="4141485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Picture background">
            <a:extLst>
              <a:ext uri="{FF2B5EF4-FFF2-40B4-BE49-F238E27FC236}">
                <a16:creationId xmlns:a16="http://schemas.microsoft.com/office/drawing/2014/main" id="{ADEF19EF-DBE7-9953-1097-E688E7F3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90" y="4825299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08F4074-0B87-7526-327C-1897713F8ECB}"/>
              </a:ext>
            </a:extLst>
          </p:cNvPr>
          <p:cNvSpPr txBox="1"/>
          <p:nvPr/>
        </p:nvSpPr>
        <p:spPr>
          <a:xfrm>
            <a:off x="1276710" y="6167347"/>
            <a:ext cx="5630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7376B"/>
                </a:solidFill>
                <a:latin typeface="Aptos Display" panose="020B0004020202020204" pitchFamily="34" charset="0"/>
              </a:rPr>
              <a:t>* </a:t>
            </a:r>
            <a:r>
              <a:rPr lang="ru-RU" dirty="0">
                <a:solidFill>
                  <a:srgbClr val="27376B"/>
                </a:solidFill>
                <a:latin typeface="Aptos Display" panose="020B0004020202020204" pitchFamily="34" charset="0"/>
              </a:rPr>
              <a:t>При покупке без посредников</a:t>
            </a:r>
          </a:p>
          <a:p>
            <a:r>
              <a:rPr lang="ru-RU" dirty="0">
                <a:solidFill>
                  <a:srgbClr val="27376B"/>
                </a:solidFill>
                <a:latin typeface="Aptos Display" panose="020B0004020202020204" pitchFamily="34" charset="0"/>
              </a:rPr>
              <a:t>** Один цикл конденсации</a:t>
            </a:r>
          </a:p>
        </p:txBody>
      </p:sp>
      <p:pic>
        <p:nvPicPr>
          <p:cNvPr id="36" name="Picture 4" descr="Picture background">
            <a:extLst>
              <a:ext uri="{FF2B5EF4-FFF2-40B4-BE49-F238E27FC236}">
                <a16:creationId xmlns:a16="http://schemas.microsoft.com/office/drawing/2014/main" id="{561CA2DC-7553-A2E8-9CCD-5B6370CD7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91" y="5493705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Picture background">
            <a:extLst>
              <a:ext uri="{FF2B5EF4-FFF2-40B4-BE49-F238E27FC236}">
                <a16:creationId xmlns:a16="http://schemas.microsoft.com/office/drawing/2014/main" id="{7E1FFEAB-30BC-F337-25F1-033098DE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67" y="5489088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Picture background">
            <a:extLst>
              <a:ext uri="{FF2B5EF4-FFF2-40B4-BE49-F238E27FC236}">
                <a16:creationId xmlns:a16="http://schemas.microsoft.com/office/drawing/2014/main" id="{054A0839-3AB6-B583-16DE-67041542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83" y="5495513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icture background">
            <a:extLst>
              <a:ext uri="{FF2B5EF4-FFF2-40B4-BE49-F238E27FC236}">
                <a16:creationId xmlns:a16="http://schemas.microsoft.com/office/drawing/2014/main" id="{A191A9B7-4DA0-F75B-B4AC-F0946D3E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74" y="5491452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Picture background">
            <a:extLst>
              <a:ext uri="{FF2B5EF4-FFF2-40B4-BE49-F238E27FC236}">
                <a16:creationId xmlns:a16="http://schemas.microsoft.com/office/drawing/2014/main" id="{B2429123-0B58-51C8-F9D4-400992B6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43" y="5495513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Picture background">
            <a:extLst>
              <a:ext uri="{FF2B5EF4-FFF2-40B4-BE49-F238E27FC236}">
                <a16:creationId xmlns:a16="http://schemas.microsoft.com/office/drawing/2014/main" id="{0AC1CCF0-0955-6201-4634-681BA3AD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7861" l="3376" r="97679">
                        <a14:foregroundMark x1="9916" y1="82620" x2="8439" y2="83957"/>
                        <a14:foregroundMark x1="14346" y1="90374" x2="13713" y2="91176"/>
                        <a14:foregroundMark x1="6329" y1="86631" x2="4641" y2="86364"/>
                        <a14:foregroundMark x1="5485" y1="87166" x2="3586" y2="87968"/>
                        <a14:foregroundMark x1="11814" y1="92781" x2="11392" y2="94652"/>
                        <a14:foregroundMark x1="87131" y1="91176" x2="94304" y2="94652"/>
                        <a14:foregroundMark x1="91772" y1="91979" x2="98101" y2="97861"/>
                        <a14:foregroundMark x1="70042" y1="15508" x2="79325" y2="7219"/>
                        <a14:foregroundMark x1="79114" y1="7219" x2="81224" y2="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77" y="5486724"/>
            <a:ext cx="7300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Picture background">
            <a:extLst>
              <a:ext uri="{FF2B5EF4-FFF2-40B4-BE49-F238E27FC236}">
                <a16:creationId xmlns:a16="http://schemas.microsoft.com/office/drawing/2014/main" id="{3ED2B755-E5F8-58C0-B31E-B5FD4F02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21" y="4140206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Picture background">
            <a:extLst>
              <a:ext uri="{FF2B5EF4-FFF2-40B4-BE49-F238E27FC236}">
                <a16:creationId xmlns:a16="http://schemas.microsoft.com/office/drawing/2014/main" id="{B2429123-0B58-51C8-F9D4-400992B6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9" b="99083" l="435" r="98913">
                        <a14:foregroundMark x1="4348" y1="55199" x2="10652" y2="63150"/>
                        <a14:foregroundMark x1="10652" y1="63150" x2="10652" y2="63150"/>
                        <a14:foregroundMark x1="543" y1="52141" x2="2391" y2="54128"/>
                        <a14:foregroundMark x1="25870" y1="83639" x2="28370" y2="94343"/>
                        <a14:foregroundMark x1="28370" y1="94343" x2="32500" y2="86086"/>
                        <a14:foregroundMark x1="28804" y1="98777" x2="28804" y2="99388"/>
                        <a14:foregroundMark x1="79674" y1="7645" x2="73478" y2="10856"/>
                        <a14:foregroundMark x1="73478" y1="10856" x2="74891" y2="8104"/>
                        <a14:foregroundMark x1="87935" y1="11162" x2="98913" y2="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77" y="3483364"/>
            <a:ext cx="81027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0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715713"/>
              </p:ext>
            </p:extLst>
          </p:nvPr>
        </p:nvGraphicFramePr>
        <p:xfrm>
          <a:off x="1198325" y="873696"/>
          <a:ext cx="10800000" cy="579221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36496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Ключевые партнеры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Производители компонентов, IT-компании, научные центры, венчурные фонды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Ключевые виды деятельности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Разработка и сборка синтезаторов, создание ПО, обучение клиентов, исследования и разработки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rowSpan="2"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Ценностное предложение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"Первая доступная автоматизированная система синтеза пептидов под ключ: оборудование + обучение"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Взаимоотношения с клиентами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Персональный менеджер, обучение, техподдержка 24/7, сообщество пользователей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Потребительские сегменты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Биотех-стартапы, исследовательские лаборатории, научно-исследовательские институты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 Ключевые ресурсы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Патенты, инженерная команда, производственные мощности, база знаний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 Каналы сбыта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Прямые продажи, конференции, партнерства с НИИ, контент-маркетинг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Структура издержек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Исследовательские центры, производство, ФОТ, маркетинг, аренда помещений</a:t>
                      </a:r>
                    </a:p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Стартовые: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2,8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млнР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(НИОКР и прототип)</a:t>
                      </a:r>
                      <a:br>
                        <a:rPr lang="ru-RU" dirty="0">
                          <a:latin typeface="Aptos Display" panose="020B0004020202020204" pitchFamily="34" charset="0"/>
                        </a:rPr>
                      </a:b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Ежемесячно: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1,2 млн ₽ (производство 40%, ФОТ 35%, маркетинг 15%, операционные 10%)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Потоки поступления доходов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Продажа, лизинг оборудования, подписка на ПО, обучение, расходные материалы</a:t>
                      </a:r>
                    </a:p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От клиента: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2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млн</a:t>
                      </a:r>
                      <a:r>
                        <a:rPr lang="ru-RU" sz="18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(оборудование) + 80-150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тысР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мес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(ПО как услуга, сервис, расходники)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Номер слайда 15">
            <a:extLst>
              <a:ext uri="{FF2B5EF4-FFF2-40B4-BE49-F238E27FC236}">
                <a16:creationId xmlns:a16="http://schemas.microsoft.com/office/drawing/2014/main" id="{5F9AF32B-9E67-9974-2435-C0D6FC238871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11</a:t>
            </a:r>
          </a:p>
        </p:txBody>
      </p:sp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4E040194-1760-1B46-71BD-4D7C0D4187DE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Бизнес модель и факторы успеха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1033780" y="32385"/>
            <a:ext cx="10831195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Ценностное предложение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594367" y="975611"/>
            <a:ext cx="964575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BioFab – первая доступная автоматизированная система для синтеза пептидов «под ключ».</a:t>
            </a:r>
          </a:p>
          <a:p>
            <a:r>
              <a:rPr lang="ru-RU" dirty="0">
                <a:latin typeface="Aptos Display" panose="020B0004020202020204" pitchFamily="34" charset="0"/>
              </a:rPr>
              <a:t>От оборудования до обучения вашей команды. Создавайте инновационные пептиды быстрее, дешевле и с полным контролем над исследованиями</a:t>
            </a: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endParaRPr lang="ru-RU" dirty="0">
              <a:latin typeface="Aptos Display" panose="020B0004020202020204" pitchFamily="34" charset="0"/>
            </a:endParaRPr>
          </a:p>
          <a:p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Мы делаем передовые пептидные исследования доступными, предоставляя оборудование,</a:t>
            </a:r>
          </a:p>
          <a:p>
            <a:r>
              <a:rPr lang="ru-RU" dirty="0">
                <a:latin typeface="Aptos Display" panose="020B0004020202020204" pitchFamily="34" charset="0"/>
              </a:rPr>
              <a:t>ПО и обучение, чтобы вы сосредоточились на открытиях, а не на проблемах логистики и рутины</a:t>
            </a:r>
          </a:p>
        </p:txBody>
      </p:sp>
      <p:sp>
        <p:nvSpPr>
          <p:cNvPr id="11" name="Номер слайда 15">
            <a:extLst>
              <a:ext uri="{FF2B5EF4-FFF2-40B4-BE49-F238E27FC236}">
                <a16:creationId xmlns:a16="http://schemas.microsoft.com/office/drawing/2014/main" id="{5F9AF32B-9E67-9974-2435-C0D6FC238871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12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7FC4FC0-816C-F3A3-A007-4C33DB4AD200}"/>
              </a:ext>
            </a:extLst>
          </p:cNvPr>
          <p:cNvSpPr/>
          <p:nvPr/>
        </p:nvSpPr>
        <p:spPr>
          <a:xfrm>
            <a:off x="1594367" y="2033761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Доступность</a:t>
            </a:r>
            <a:r>
              <a:rPr lang="ru-RU" dirty="0">
                <a:latin typeface="Aptos Display" panose="020B0004020202020204" pitchFamily="34" charset="0"/>
              </a:rPr>
              <a:t>: решение для малых научных групп и стартапов, исключающее многомиллионные затраты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FFBE67A-B653-038D-EB07-4CDBA05B9648}"/>
              </a:ext>
            </a:extLst>
          </p:cNvPr>
          <p:cNvSpPr/>
          <p:nvPr/>
        </p:nvSpPr>
        <p:spPr>
          <a:xfrm>
            <a:off x="6560120" y="2033761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Автоматизация</a:t>
            </a:r>
            <a:r>
              <a:rPr lang="ru-RU" dirty="0">
                <a:latin typeface="Aptos Display" panose="020B0004020202020204" pitchFamily="34" charset="0"/>
              </a:rPr>
              <a:t>: модульная система, обеспечивающая скорость, точность и воспроизводимость синтеза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70F540A-E5D0-6177-37F9-C0F68DCC40AF}"/>
              </a:ext>
            </a:extLst>
          </p:cNvPr>
          <p:cNvSpPr/>
          <p:nvPr/>
        </p:nvSpPr>
        <p:spPr>
          <a:xfrm>
            <a:off x="1594367" y="3791767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Обучение</a:t>
            </a:r>
            <a:r>
              <a:rPr lang="ru-RU" dirty="0">
                <a:latin typeface="Aptos Display" panose="020B0004020202020204" pitchFamily="34" charset="0"/>
              </a:rPr>
              <a:t>: комплексное внедрение и подготовка специалистов для работы без зависимости от узких экспертов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03D1629-4410-6E11-DDD9-31A5DB6B22FA}"/>
              </a:ext>
            </a:extLst>
          </p:cNvPr>
          <p:cNvSpPr/>
          <p:nvPr/>
        </p:nvSpPr>
        <p:spPr>
          <a:xfrm>
            <a:off x="6560120" y="3791767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Конфиденциальность</a:t>
            </a:r>
            <a:r>
              <a:rPr lang="ru-RU" dirty="0">
                <a:latin typeface="Aptos Display" panose="020B0004020202020204" pitchFamily="34" charset="0"/>
              </a:rPr>
              <a:t>: полный контроль над исследованиями и рецептурами в вашей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157495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1443895" y="1548887"/>
            <a:ext cx="4500000" cy="450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Aptos Display" panose="020B0004020202020204" pitchFamily="34" charset="0"/>
              </a:rPr>
              <a:t>TAM</a:t>
            </a:r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893895" y="2318168"/>
            <a:ext cx="3600000" cy="360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ptos Display" panose="020B0004020202020204" pitchFamily="34" charset="0"/>
              </a:rPr>
              <a:t>SAM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ru-RU" dirty="0"/>
          </a:p>
        </p:txBody>
      </p:sp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1033780" y="32385"/>
            <a:ext cx="10831195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Потенциальный объем рынка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11" name="Номер слайда 15">
            <a:extLst>
              <a:ext uri="{FF2B5EF4-FFF2-40B4-BE49-F238E27FC236}">
                <a16:creationId xmlns:a16="http://schemas.microsoft.com/office/drawing/2014/main" id="{5F9AF32B-9E67-9974-2435-C0D6FC238871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13</a:t>
            </a:r>
          </a:p>
        </p:txBody>
      </p:sp>
      <p:sp>
        <p:nvSpPr>
          <p:cNvPr id="2" name="Овал 1"/>
          <p:cNvSpPr/>
          <p:nvPr/>
        </p:nvSpPr>
        <p:spPr>
          <a:xfrm>
            <a:off x="2343895" y="3050887"/>
            <a:ext cx="2700000" cy="27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ptos Display" panose="020B0004020202020204" pitchFamily="34" charset="0"/>
              </a:rPr>
              <a:t>SOM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86980" y="6488668"/>
            <a:ext cx="367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Источник: www.marketresearch.com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47BFE88E-E683-A001-4866-713C58645E81}"/>
              </a:ext>
            </a:extLst>
          </p:cNvPr>
          <p:cNvSpPr/>
          <p:nvPr/>
        </p:nvSpPr>
        <p:spPr>
          <a:xfrm>
            <a:off x="6488482" y="648887"/>
            <a:ext cx="5376493" cy="1800000"/>
          </a:xfrm>
          <a:prstGeom prst="wedgeRoundRectCallout">
            <a:avLst>
              <a:gd name="adj1" fmla="val -71302"/>
              <a:gd name="adj2" fmla="val 4331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20000 лабораторий</a:t>
            </a: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Объем мирового рынка пептидов </a:t>
            </a:r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4 </a:t>
            </a:r>
            <a:r>
              <a:rPr lang="ru-RU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трлнР</a:t>
            </a:r>
            <a:endParaRPr lang="ru-RU" b="1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Доля расходов на оборудование для НИОКР 5-7%.</a:t>
            </a: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Метрика:</a:t>
            </a:r>
          </a:p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200 </a:t>
            </a:r>
            <a:r>
              <a:rPr lang="ru-RU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млрдР</a:t>
            </a:r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 в год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52323C3A-2B2D-2F81-520B-8277F96BD0CA}"/>
              </a:ext>
            </a:extLst>
          </p:cNvPr>
          <p:cNvSpPr/>
          <p:nvPr/>
        </p:nvSpPr>
        <p:spPr>
          <a:xfrm>
            <a:off x="6488482" y="2563501"/>
            <a:ext cx="5376493" cy="1800000"/>
          </a:xfrm>
          <a:prstGeom prst="wedgeRoundRectCallout">
            <a:avLst>
              <a:gd name="adj1" fmla="val -69217"/>
              <a:gd name="adj2" fmla="val 2414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2000 лабораторий</a:t>
            </a: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Целевой регион (Россия/СНГ) и сегмент (малые/средние лаборатории, стартапы)</a:t>
            </a: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Метрика:</a:t>
            </a:r>
          </a:p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20 </a:t>
            </a:r>
            <a:r>
              <a:rPr lang="ru-RU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млрдР</a:t>
            </a:r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 в год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AEF54FDF-26D0-5874-D314-6E960D2AB86C}"/>
              </a:ext>
            </a:extLst>
          </p:cNvPr>
          <p:cNvSpPr/>
          <p:nvPr/>
        </p:nvSpPr>
        <p:spPr>
          <a:xfrm>
            <a:off x="6488482" y="4477417"/>
            <a:ext cx="5376493" cy="1800000"/>
          </a:xfrm>
          <a:prstGeom prst="wedgeRoundRectCallout">
            <a:avLst>
              <a:gd name="adj1" fmla="val -85261"/>
              <a:gd name="adj2" fmla="val 18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100 лабораторий</a:t>
            </a: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Захват 25 клиентов в год со стоимостью решения   </a:t>
            </a:r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2 </a:t>
            </a:r>
            <a:r>
              <a:rPr lang="ru-RU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млнР</a:t>
            </a:r>
            <a:endParaRPr lang="ru-RU" b="1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Метрика:</a:t>
            </a:r>
          </a:p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37,5 млнР</a:t>
            </a:r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 в после первого года</a:t>
            </a:r>
          </a:p>
          <a:p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110 млнР</a:t>
            </a:r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 в год к 3-му году продаж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F5F8F93-0408-A39E-5223-B9A58B2BEFDF}"/>
              </a:ext>
            </a:extLst>
          </p:cNvPr>
          <p:cNvGrpSpPr/>
          <p:nvPr/>
        </p:nvGrpSpPr>
        <p:grpSpPr>
          <a:xfrm>
            <a:off x="2136854" y="3665484"/>
            <a:ext cx="3235325" cy="1834014"/>
            <a:chOff x="1659726" y="817383"/>
            <a:chExt cx="6321544" cy="3583504"/>
          </a:xfrm>
        </p:grpSpPr>
        <p:pic>
          <p:nvPicPr>
            <p:cNvPr id="1026" name="Picture 2" descr="Picture background">
              <a:extLst>
                <a:ext uri="{FF2B5EF4-FFF2-40B4-BE49-F238E27FC236}">
                  <a16:creationId xmlns:a16="http://schemas.microsoft.com/office/drawing/2014/main" id="{AA4E4431-357B-1AE1-FDCF-9B0254767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87780">
              <a:off x="1659726" y="817383"/>
              <a:ext cx="6321544" cy="3021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cture background">
              <a:extLst>
                <a:ext uri="{FF2B5EF4-FFF2-40B4-BE49-F238E27FC236}">
                  <a16:creationId xmlns:a16="http://schemas.microsoft.com/office/drawing/2014/main" id="{5EEBE65F-97CC-8EFF-BF95-24344D72E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241" b="89630" l="1491" r="96341">
                          <a14:foregroundMark x1="15989" y1="5093" x2="9485" y2="13241"/>
                          <a14:foregroundMark x1="9485" y1="13241" x2="10976" y2="20741"/>
                          <a14:foregroundMark x1="41463" y1="8704" x2="36585" y2="7778"/>
                          <a14:foregroundMark x1="21545" y1="4074" x2="16260" y2="3333"/>
                          <a14:foregroundMark x1="6775" y1="8333" x2="5149" y2="8333"/>
                          <a14:foregroundMark x1="4878" y1="27593" x2="4201" y2="27593"/>
                          <a14:foregroundMark x1="7046" y1="40833" x2="1491" y2="40926"/>
                          <a14:foregroundMark x1="28997" y1="82593" x2="41057" y2="89630"/>
                          <a14:foregroundMark x1="96341" y1="50833" x2="87940" y2="51574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8"/>
            <a:stretch>
              <a:fillRect/>
            </a:stretch>
          </p:blipFill>
          <p:spPr bwMode="auto">
            <a:xfrm>
              <a:off x="3862814" y="3763921"/>
              <a:ext cx="464019" cy="636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5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ED3E757A-BC3C-955D-2EA5-BE7DF711C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блачко с текстом: прямоугольное со скругленными углами 24">
            <a:extLst>
              <a:ext uri="{FF2B5EF4-FFF2-40B4-BE49-F238E27FC236}">
                <a16:creationId xmlns:a16="http://schemas.microsoft.com/office/drawing/2014/main" id="{032D67CB-0256-65C0-880E-44B5674238A0}"/>
              </a:ext>
            </a:extLst>
          </p:cNvPr>
          <p:cNvSpPr/>
          <p:nvPr/>
        </p:nvSpPr>
        <p:spPr>
          <a:xfrm>
            <a:off x="4408884" y="843935"/>
            <a:ext cx="2136059" cy="969400"/>
          </a:xfrm>
          <a:prstGeom prst="wedgeRoundRectCallout">
            <a:avLst>
              <a:gd name="adj1" fmla="val -66402"/>
              <a:gd name="adj2" fmla="val 6148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buNone/>
            </a:pPr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Расходные материалы</a:t>
            </a:r>
          </a:p>
          <a:p>
            <a:pPr algn="ctr" fontAlgn="ctr"/>
            <a:r>
              <a:rPr lang="ru-RU" b="1" dirty="0">
                <a:solidFill>
                  <a:schemeClr val="tx1"/>
                </a:solidFill>
                <a:latin typeface="Aptos Display" panose="020B0004020202020204" pitchFamily="34" charset="0"/>
              </a:rPr>
              <a:t>млнР</a:t>
            </a:r>
          </a:p>
        </p:txBody>
      </p:sp>
      <p:sp>
        <p:nvSpPr>
          <p:cNvPr id="240" name="Google Shape;240;g275a8c1f4a1_0_33">
            <a:extLst>
              <a:ext uri="{FF2B5EF4-FFF2-40B4-BE49-F238E27FC236}">
                <a16:creationId xmlns:a16="http://schemas.microsoft.com/office/drawing/2014/main" id="{AB39F270-D91D-043D-5075-1833D5965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1400" y="32385"/>
            <a:ext cx="1108202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Финансовые показатели</a:t>
            </a:r>
            <a:endParaRPr sz="3200" dirty="0">
              <a:latin typeface="Aptos Display" panose="020B00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1BD2AD2-8A6D-D871-DF20-DE66FBECF26C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06F7089-D281-9803-7752-18CCC7EAE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40618D7B-9920-3314-4877-484C4281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E440B40-87D2-BFBA-6C47-B2D25AFCB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EF3A921-42CF-BB02-F45A-64579A407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81A8EBF-87B5-199A-EE31-96076FCB1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C0DA1930-B21C-C09B-E8DB-85181C5FD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75666"/>
              </p:ext>
            </p:extLst>
          </p:nvPr>
        </p:nvGraphicFramePr>
        <p:xfrm>
          <a:off x="3471205" y="4655502"/>
          <a:ext cx="6317618" cy="1978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8809">
                  <a:extLst>
                    <a:ext uri="{9D8B030D-6E8A-4147-A177-3AD203B41FA5}">
                      <a16:colId xmlns:a16="http://schemas.microsoft.com/office/drawing/2014/main" val="30983165"/>
                    </a:ext>
                  </a:extLst>
                </a:gridCol>
                <a:gridCol w="3158809">
                  <a:extLst>
                    <a:ext uri="{9D8B030D-6E8A-4147-A177-3AD203B41FA5}">
                      <a16:colId xmlns:a16="http://schemas.microsoft.com/office/drawing/2014/main" val="2937085857"/>
                    </a:ext>
                  </a:extLst>
                </a:gridCol>
              </a:tblGrid>
              <a:tr h="4734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Себестоимость системы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850 </a:t>
                      </a:r>
                      <a:r>
                        <a:rPr lang="ru-RU" sz="1800" b="1" u="none" strike="noStrike" dirty="0" err="1">
                          <a:effectLst/>
                          <a:latin typeface="Aptos Display" panose="020B0004020202020204" pitchFamily="34" charset="0"/>
                        </a:rPr>
                        <a:t>тысР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146928"/>
                  </a:ext>
                </a:extLst>
              </a:tr>
              <a:tr h="4734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Валовая маржа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55-60%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6361242"/>
                  </a:ext>
                </a:extLst>
              </a:tr>
              <a:tr h="4734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Точка безубыточности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9 месяцев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4245434"/>
                  </a:ext>
                </a:extLst>
              </a:tr>
              <a:tr h="4734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Эффективность инвестиций ROI (3 года)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effectLst/>
                          <a:latin typeface="Aptos Display" panose="020B0004020202020204" pitchFamily="34" charset="0"/>
                        </a:rPr>
                        <a:t>240%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9357282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E43D4D2E-951A-170B-0AFF-3AF613CCDE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085339"/>
              </p:ext>
            </p:extLst>
          </p:nvPr>
        </p:nvGraphicFramePr>
        <p:xfrm>
          <a:off x="2633252" y="1585486"/>
          <a:ext cx="3200400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2283672-5628-7E02-AC43-03A00037E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553711"/>
              </p:ext>
            </p:extLst>
          </p:nvPr>
        </p:nvGraphicFramePr>
        <p:xfrm>
          <a:off x="7391850" y="1590248"/>
          <a:ext cx="3190875" cy="283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id="{73A6B2F3-0A8B-0058-0D66-714F44B69EB2}"/>
              </a:ext>
            </a:extLst>
          </p:cNvPr>
          <p:cNvSpPr/>
          <p:nvPr/>
        </p:nvSpPr>
        <p:spPr>
          <a:xfrm>
            <a:off x="1289436" y="3738480"/>
            <a:ext cx="2136059" cy="969400"/>
          </a:xfrm>
          <a:prstGeom prst="wedgeRoundRectCallout">
            <a:avLst>
              <a:gd name="adj1" fmla="val 39006"/>
              <a:gd name="adj2" fmla="val -95725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Стоимость системы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ptos Display" panose="020B0004020202020204" pitchFamily="34" charset="0"/>
              </a:rPr>
              <a:t>млнР</a:t>
            </a:r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id="{E72BFC74-0B72-A616-9120-E555B338C67E}"/>
              </a:ext>
            </a:extLst>
          </p:cNvPr>
          <p:cNvSpPr/>
          <p:nvPr/>
        </p:nvSpPr>
        <p:spPr>
          <a:xfrm>
            <a:off x="1211539" y="1111885"/>
            <a:ext cx="2136059" cy="969400"/>
          </a:xfrm>
          <a:prstGeom prst="wedgeRoundRectCallout">
            <a:avLst>
              <a:gd name="adj1" fmla="val 64783"/>
              <a:gd name="adj2" fmla="val 5235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buNone/>
            </a:pPr>
            <a:r>
              <a:rPr lang="ru-RU" b="1" dirty="0">
                <a:latin typeface="Aptos Display" panose="020B0004020202020204" pitchFamily="34" charset="0"/>
              </a:rPr>
              <a:t>Годовая подписка на ПО</a:t>
            </a:r>
          </a:p>
          <a:p>
            <a:pPr algn="ctr" fontAlgn="ctr"/>
            <a:r>
              <a:rPr lang="ru-RU" b="1" dirty="0">
                <a:solidFill>
                  <a:schemeClr val="bg1"/>
                </a:solidFill>
                <a:latin typeface="Aptos Display" panose="020B0004020202020204" pitchFamily="34" charset="0"/>
              </a:rPr>
              <a:t>млнР</a:t>
            </a:r>
          </a:p>
        </p:txBody>
      </p:sp>
      <p:sp>
        <p:nvSpPr>
          <p:cNvPr id="26" name="Облачко с текстом: прямоугольное со скругленными углами 25">
            <a:extLst>
              <a:ext uri="{FF2B5EF4-FFF2-40B4-BE49-F238E27FC236}">
                <a16:creationId xmlns:a16="http://schemas.microsoft.com/office/drawing/2014/main" id="{A3B4F3FE-9512-81A0-8B45-9C18C50E4693}"/>
              </a:ext>
            </a:extLst>
          </p:cNvPr>
          <p:cNvSpPr/>
          <p:nvPr/>
        </p:nvSpPr>
        <p:spPr>
          <a:xfrm>
            <a:off x="9834533" y="843935"/>
            <a:ext cx="2136059" cy="969400"/>
          </a:xfrm>
          <a:prstGeom prst="wedgeRoundRectCallout">
            <a:avLst>
              <a:gd name="adj1" fmla="val -73307"/>
              <a:gd name="adj2" fmla="val 6757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b="1" dirty="0">
                <a:latin typeface="Aptos Display" panose="020B0004020202020204" pitchFamily="34" charset="0"/>
              </a:rPr>
              <a:t>Первый год</a:t>
            </a:r>
          </a:p>
          <a:p>
            <a:pPr algn="ctr" fontAlgn="ctr"/>
            <a:r>
              <a:rPr lang="ru-RU" b="1" dirty="0">
                <a:solidFill>
                  <a:schemeClr val="bg1"/>
                </a:solidFill>
                <a:latin typeface="Aptos Display" panose="020B0004020202020204" pitchFamily="34" charset="0"/>
              </a:rPr>
              <a:t>млнР</a:t>
            </a:r>
          </a:p>
        </p:txBody>
      </p:sp>
      <p:sp>
        <p:nvSpPr>
          <p:cNvPr id="27" name="Облачко с текстом: прямоугольное со скругленными углами 26">
            <a:extLst>
              <a:ext uri="{FF2B5EF4-FFF2-40B4-BE49-F238E27FC236}">
                <a16:creationId xmlns:a16="http://schemas.microsoft.com/office/drawing/2014/main" id="{27C7E79D-D0F9-0053-C554-BF3F1867C9A4}"/>
              </a:ext>
            </a:extLst>
          </p:cNvPr>
          <p:cNvSpPr/>
          <p:nvPr/>
        </p:nvSpPr>
        <p:spPr>
          <a:xfrm>
            <a:off x="9834534" y="3784405"/>
            <a:ext cx="2136059" cy="969400"/>
          </a:xfrm>
          <a:prstGeom prst="wedgeRoundRectCallout">
            <a:avLst>
              <a:gd name="adj1" fmla="val -41546"/>
              <a:gd name="adj2" fmla="val -96740"/>
              <a:gd name="adj3" fmla="val 1666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buNone/>
            </a:pPr>
            <a:r>
              <a:rPr lang="ru-RU" b="1" dirty="0">
                <a:latin typeface="Aptos Display" panose="020B0004020202020204" pitchFamily="34" charset="0"/>
              </a:rPr>
              <a:t>Второй год</a:t>
            </a:r>
          </a:p>
          <a:p>
            <a:pPr algn="ctr" fontAlgn="ctr"/>
            <a:r>
              <a:rPr lang="ru-RU" b="1" dirty="0">
                <a:solidFill>
                  <a:schemeClr val="bg1"/>
                </a:solidFill>
                <a:latin typeface="Aptos Display" panose="020B0004020202020204" pitchFamily="34" charset="0"/>
              </a:rPr>
              <a:t>млнР</a:t>
            </a:r>
          </a:p>
        </p:txBody>
      </p:sp>
      <p:sp>
        <p:nvSpPr>
          <p:cNvPr id="28" name="Облачко с текстом: прямоугольное со скругленными углами 27">
            <a:extLst>
              <a:ext uri="{FF2B5EF4-FFF2-40B4-BE49-F238E27FC236}">
                <a16:creationId xmlns:a16="http://schemas.microsoft.com/office/drawing/2014/main" id="{DADA73EE-8B9A-2D35-1633-A85FAD6F76A8}"/>
              </a:ext>
            </a:extLst>
          </p:cNvPr>
          <p:cNvSpPr/>
          <p:nvPr/>
        </p:nvSpPr>
        <p:spPr>
          <a:xfrm>
            <a:off x="5775935" y="3454536"/>
            <a:ext cx="2136059" cy="969400"/>
          </a:xfrm>
          <a:prstGeom prst="wedgeRoundRectCallout">
            <a:avLst>
              <a:gd name="adj1" fmla="val 52355"/>
              <a:gd name="adj2" fmla="val -73411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buNone/>
            </a:pPr>
            <a:r>
              <a:rPr lang="ru-RU" b="1" dirty="0">
                <a:solidFill>
                  <a:schemeClr val="bg1"/>
                </a:solidFill>
                <a:latin typeface="Aptos Display" panose="020B0004020202020204" pitchFamily="34" charset="0"/>
              </a:rPr>
              <a:t>Третий год</a:t>
            </a:r>
          </a:p>
          <a:p>
            <a:pPr algn="ctr" fontAlgn="ctr">
              <a:buNone/>
            </a:pPr>
            <a:r>
              <a:rPr lang="ru-RU" b="1" dirty="0">
                <a:solidFill>
                  <a:schemeClr val="bg1"/>
                </a:solidFill>
                <a:latin typeface="Aptos Display" panose="020B0004020202020204" pitchFamily="34" charset="0"/>
              </a:rPr>
              <a:t>млнР</a:t>
            </a:r>
          </a:p>
        </p:txBody>
      </p:sp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0E401B67-A8E8-9F4B-4D55-C1C044E210E2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4579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Picture background">
            <a:extLst>
              <a:ext uri="{FF2B5EF4-FFF2-40B4-BE49-F238E27FC236}">
                <a16:creationId xmlns:a16="http://schemas.microsoft.com/office/drawing/2014/main" id="{5DB5340F-49F9-FA93-BB4A-B7F1E9F2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5" y="596278"/>
            <a:ext cx="4507991" cy="15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icture background">
            <a:extLst>
              <a:ext uri="{FF2B5EF4-FFF2-40B4-BE49-F238E27FC236}">
                <a16:creationId xmlns:a16="http://schemas.microsoft.com/office/drawing/2014/main" id="{FF50D6F6-61D4-3B86-108A-1D2062C02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2871" r="24911" b="44212"/>
          <a:stretch>
            <a:fillRect/>
          </a:stretch>
        </p:blipFill>
        <p:spPr bwMode="auto">
          <a:xfrm>
            <a:off x="2839536" y="1752241"/>
            <a:ext cx="2313241" cy="12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Google Shape;259;p35"/>
          <p:cNvSpPr txBox="1">
            <a:spLocks noGrp="1"/>
          </p:cNvSpPr>
          <p:nvPr>
            <p:ph type="title"/>
          </p:nvPr>
        </p:nvSpPr>
        <p:spPr>
          <a:xfrm>
            <a:off x="1073150" y="32385"/>
            <a:ext cx="1105027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Стратегия продвижения</a:t>
            </a:r>
            <a:endParaRPr sz="3200" dirty="0">
              <a:latin typeface="Aptos Display" panose="020B00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7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7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CE24853-8E52-50BD-E9DF-281ED9D5D8B0}"/>
              </a:ext>
            </a:extLst>
          </p:cNvPr>
          <p:cNvGrpSpPr/>
          <p:nvPr/>
        </p:nvGrpSpPr>
        <p:grpSpPr>
          <a:xfrm>
            <a:off x="6805721" y="2518499"/>
            <a:ext cx="4792825" cy="2380232"/>
            <a:chOff x="6897566" y="2678012"/>
            <a:chExt cx="4792825" cy="2380232"/>
          </a:xfrm>
        </p:grpSpPr>
        <p:pic>
          <p:nvPicPr>
            <p:cNvPr id="4106" name="Picture 10" descr="Picture background">
              <a:extLst>
                <a:ext uri="{FF2B5EF4-FFF2-40B4-BE49-F238E27FC236}">
                  <a16:creationId xmlns:a16="http://schemas.microsoft.com/office/drawing/2014/main" id="{1AFD7B39-BF6B-AB66-62B1-8071508E0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3785" y="2678012"/>
              <a:ext cx="2206606" cy="220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F749587-D0FA-2578-73B0-41E4CF09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4" b="90508" l="9315" r="88777">
                          <a14:foregroundMark x1="22447" y1="25650" x2="22447" y2="25650"/>
                          <a14:foregroundMark x1="24242" y1="79661" x2="24242" y2="79661"/>
                          <a14:foregroundMark x1="40965" y1="77740" x2="21437" y2="76158"/>
                          <a14:foregroundMark x1="39731" y1="81808" x2="21437" y2="80904"/>
                          <a14:foregroundMark x1="21437" y1="80904" x2="19641" y2="80226"/>
                          <a14:foregroundMark x1="71380" y1="57175" x2="67340" y2="52768"/>
                          <a14:foregroundMark x1="14366" y1="89040" x2="18406" y2="88701"/>
                          <a14:foregroundMark x1="85634" y1="90508" x2="88777" y2="90508"/>
                          <a14:foregroundMark x1="66218" y1="28927" x2="64871" y2="25311"/>
                          <a14:foregroundMark x1="64198" y1="23390" x2="64534" y2="32768"/>
                          <a14:foregroundMark x1="60269" y1="22260" x2="59596" y2="33333"/>
                        </a14:backgroundRemoval>
                      </a14:imgEffect>
                    </a14:imgLayer>
                  </a14:imgProps>
                </a:ext>
              </a:extLst>
            </a:blip>
            <a:srcRect r="6163"/>
            <a:stretch>
              <a:fillRect/>
            </a:stretch>
          </p:blipFill>
          <p:spPr>
            <a:xfrm>
              <a:off x="7073140" y="2686764"/>
              <a:ext cx="1641721" cy="1737756"/>
            </a:xfrm>
            <a:prstGeom prst="rect">
              <a:avLst/>
            </a:prstGeom>
          </p:spPr>
        </p:pic>
        <p:pic>
          <p:nvPicPr>
            <p:cNvPr id="4100" name="Picture 4" descr="Picture background">
              <a:extLst>
                <a:ext uri="{FF2B5EF4-FFF2-40B4-BE49-F238E27FC236}">
                  <a16:creationId xmlns:a16="http://schemas.microsoft.com/office/drawing/2014/main" id="{8FD7E82E-2EF3-88C6-4CE3-981E9EDD4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04" b="91852" l="1875" r="98542">
                          <a14:foregroundMark x1="1979" y1="71667" x2="11771" y2="72315"/>
                          <a14:foregroundMark x1="40521" y1="67963" x2="40521" y2="67963"/>
                          <a14:foregroundMark x1="36458" y1="65370" x2="36458" y2="65370"/>
                          <a14:foregroundMark x1="61094" y1="68704" x2="83750" y2="75833"/>
                          <a14:foregroundMark x1="83750" y1="75833" x2="93281" y2="72315"/>
                          <a14:foregroundMark x1="97865" y1="68241" x2="98542" y2="73056"/>
                          <a14:foregroundMark x1="88035" y1="64055" x2="89219" y2="64352"/>
                          <a14:foregroundMark x1="64531" y1="64167" x2="65885" y2="68241"/>
                          <a14:backgroundMark x1="5625" y1="57407" x2="19792" y2="62963"/>
                          <a14:backgroundMark x1="19792" y1="62963" x2="10417" y2="51389"/>
                          <a14:backgroundMark x1="75208" y1="52315" x2="76875" y2="63889"/>
                          <a14:backgroundMark x1="76302" y1="67500" x2="82969" y2="66296"/>
                          <a14:backgroundMark x1="86458" y1="63889" x2="73594" y2="63889"/>
                          <a14:backgroundMark x1="87448" y1="63148" x2="87448" y2="63148"/>
                          <a14:backgroundMark x1="88229" y1="64630" x2="86458" y2="64352"/>
                          <a14:backgroundMark x1="88125" y1="63889" x2="88125" y2="63889"/>
                          <a14:backgroundMark x1="19323" y1="54722" x2="29271" y2="56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81"/>
            <a:stretch>
              <a:fillRect/>
            </a:stretch>
          </p:blipFill>
          <p:spPr bwMode="auto">
            <a:xfrm>
              <a:off x="6897566" y="3051976"/>
              <a:ext cx="4507990" cy="200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01E64CD-0F47-ED8A-22E1-70F0118D05B6}"/>
              </a:ext>
            </a:extLst>
          </p:cNvPr>
          <p:cNvSpPr/>
          <p:nvPr/>
        </p:nvSpPr>
        <p:spPr>
          <a:xfrm>
            <a:off x="6805721" y="4898731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Создание единого сообщества</a:t>
            </a:r>
          </a:p>
          <a:p>
            <a:r>
              <a:rPr lang="ru-RU" dirty="0">
                <a:latin typeface="Aptos Display" panose="020B0004020202020204" pitchFamily="34" charset="0"/>
              </a:rPr>
              <a:t>Ведение социальных сетей с публикацией эксклюзивного контента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C9608-8A48-3D83-5545-9E20CD61F5A3}"/>
              </a:ext>
            </a:extLst>
          </p:cNvPr>
          <p:cNvSpPr/>
          <p:nvPr/>
        </p:nvSpPr>
        <p:spPr>
          <a:xfrm>
            <a:off x="1840886" y="2811802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Сотрудничество с исследовательскими центрами</a:t>
            </a:r>
          </a:p>
          <a:p>
            <a:r>
              <a:rPr lang="ru-RU" dirty="0">
                <a:latin typeface="Aptos Display" panose="020B0004020202020204" pitchFamily="34" charset="0"/>
              </a:rPr>
              <a:t>Предоставление оборудования взамен на рекламу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FF523D3-0A3D-9B3B-CE50-D5C1D78DC7A8}"/>
              </a:ext>
            </a:extLst>
          </p:cNvPr>
          <p:cNvSpPr/>
          <p:nvPr/>
        </p:nvSpPr>
        <p:spPr>
          <a:xfrm>
            <a:off x="6805721" y="810882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Научные конференции</a:t>
            </a:r>
          </a:p>
          <a:p>
            <a:r>
              <a:rPr lang="ru-RU" b="1" dirty="0">
                <a:latin typeface="Aptos Display" panose="020B0004020202020204" pitchFamily="34" charset="0"/>
              </a:rPr>
              <a:t>Демо-зоны</a:t>
            </a:r>
          </a:p>
          <a:p>
            <a:r>
              <a:rPr lang="ru-RU" b="1" dirty="0">
                <a:latin typeface="Aptos Display" panose="020B0004020202020204" pitchFamily="34" charset="0"/>
              </a:rPr>
              <a:t>Технологическое партнерство</a:t>
            </a:r>
            <a:endParaRPr lang="ru-RU" dirty="0">
              <a:latin typeface="Aptos Display" panose="020B0004020202020204" pitchFamily="34" charset="0"/>
            </a:endParaRPr>
          </a:p>
        </p:txBody>
      </p:sp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4BFB3574-5BB0-B51B-A2B0-0A48BFE1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42" y="4793612"/>
            <a:ext cx="1830238" cy="1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8E3EB297-58EB-0608-6178-2ED53E89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20" y="4725105"/>
            <a:ext cx="1942381" cy="19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icture background">
            <a:extLst>
              <a:ext uri="{FF2B5EF4-FFF2-40B4-BE49-F238E27FC236}">
                <a16:creationId xmlns:a16="http://schemas.microsoft.com/office/drawing/2014/main" id="{29D28139-F6C8-8545-2F8B-D7F9E79C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62" y="1037773"/>
            <a:ext cx="1404439" cy="140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1E6053EA-B725-8E90-B61E-FA828CD1671E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5311140" y="1442686"/>
            <a:ext cx="0" cy="51912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173917"/>
              </p:ext>
            </p:extLst>
          </p:nvPr>
        </p:nvGraphicFramePr>
        <p:xfrm>
          <a:off x="1663446" y="902208"/>
          <a:ext cx="10446258" cy="5734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1CC715FD-8F8D-CAA9-820C-3B2B39F58158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16</a:t>
            </a:r>
          </a:p>
        </p:txBody>
      </p:sp>
      <p:sp>
        <p:nvSpPr>
          <p:cNvPr id="3" name="Google Shape;109;g275a8c1f4a1_0_0">
            <a:extLst>
              <a:ext uri="{FF2B5EF4-FFF2-40B4-BE49-F238E27FC236}">
                <a16:creationId xmlns:a16="http://schemas.microsoft.com/office/drawing/2014/main" id="{4812451B-CA3A-53B3-6E9A-9AF1F7C2F51D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Дорожная карта проекта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810484"/>
              </p:ext>
            </p:extLst>
          </p:nvPr>
        </p:nvGraphicFramePr>
        <p:xfrm>
          <a:off x="1299846" y="1438653"/>
          <a:ext cx="2406522" cy="51998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06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Прототип устройства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Завершение НИОКР</a:t>
                      </a:r>
                      <a:endParaRPr lang="en-US" sz="1400" u="none" strike="noStrike" dirty="0">
                        <a:effectLst/>
                        <a:latin typeface="Aptos Display" panose="020B00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Промышленный образец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Базовое ПО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Приложение дистанционного мониторинга и обучения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Испытания прототипа на базе партнерской НИЛ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Проведен первый пилотный синтез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Разработка КД, отладка процессов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Патентование и регистрация полезной модели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Сертификация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9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ptos Display" panose="020B0004020202020204" pitchFamily="34" charset="0"/>
                        </a:rPr>
                        <a:t>Производство и продажа первой коммерческой партии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4328160" y="6400117"/>
            <a:ext cx="196596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13.12.25</a:t>
            </a:r>
          </a:p>
        </p:txBody>
      </p:sp>
    </p:spTree>
    <p:extLst>
      <p:ext uri="{BB962C8B-B14F-4D97-AF65-F5344CB8AC3E}">
        <p14:creationId xmlns:p14="http://schemas.microsoft.com/office/powerpoint/2010/main" val="191250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555B71-3A66-FBC4-F732-162AC6670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20" y="1126582"/>
            <a:ext cx="7318375" cy="358629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11" name="Picture 2" descr="Picture background">
            <a:extLst>
              <a:ext uri="{FF2B5EF4-FFF2-40B4-BE49-F238E27FC236}">
                <a16:creationId xmlns:a16="http://schemas.microsoft.com/office/drawing/2014/main" id="{1D2F3066-2BF9-E084-4505-5A4FFD3E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3" b="32668"/>
          <a:stretch/>
        </p:blipFill>
        <p:spPr bwMode="auto">
          <a:xfrm>
            <a:off x="6572139" y="439016"/>
            <a:ext cx="5098275" cy="9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98BB7F9-41BE-6E18-EDFE-E118D6DF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62" y="4695300"/>
            <a:ext cx="3740071" cy="15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EFCDB56A-A9B5-288E-551A-2841D9D7E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r="46865"/>
          <a:stretch>
            <a:fillRect/>
          </a:stretch>
        </p:blipFill>
        <p:spPr bwMode="auto">
          <a:xfrm>
            <a:off x="9963665" y="4624070"/>
            <a:ext cx="1745735" cy="17551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98C4C536-89BD-E048-1AFF-995D3AD91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965595"/>
              </p:ext>
            </p:extLst>
          </p:nvPr>
        </p:nvGraphicFramePr>
        <p:xfrm>
          <a:off x="1146810" y="735154"/>
          <a:ext cx="3352800" cy="4086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822385A8-F2C0-3C5B-0F2C-9921ECFFF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1956"/>
              </p:ext>
            </p:extLst>
          </p:nvPr>
        </p:nvGraphicFramePr>
        <p:xfrm>
          <a:off x="1487630" y="4257853"/>
          <a:ext cx="5375286" cy="2234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7596">
                  <a:extLst>
                    <a:ext uri="{9D8B030D-6E8A-4147-A177-3AD203B41FA5}">
                      <a16:colId xmlns:a16="http://schemas.microsoft.com/office/drawing/2014/main" val="358015502"/>
                    </a:ext>
                  </a:extLst>
                </a:gridCol>
                <a:gridCol w="1307690">
                  <a:extLst>
                    <a:ext uri="{9D8B030D-6E8A-4147-A177-3AD203B41FA5}">
                      <a16:colId xmlns:a16="http://schemas.microsoft.com/office/drawing/2014/main" val="528209999"/>
                    </a:ext>
                  </a:extLst>
                </a:gridCol>
              </a:tblGrid>
              <a:tr h="558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 Техническая доработка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1,2 млнР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457059"/>
                  </a:ext>
                </a:extLst>
              </a:tr>
              <a:tr h="558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 Сертификация и регистрация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0,6 млнР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121906"/>
                  </a:ext>
                </a:extLst>
              </a:tr>
              <a:tr h="558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 Создание производственной линии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0,8 млнР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090692"/>
                  </a:ext>
                </a:extLst>
              </a:tr>
              <a:tr h="558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 Оборотный капитал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0,2 млнР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539444"/>
                  </a:ext>
                </a:extLst>
              </a:tr>
            </a:tbl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0B8E76E2-37FA-746F-D298-21FB3CC866B6}"/>
              </a:ext>
            </a:extLst>
          </p:cNvPr>
          <p:cNvSpPr/>
          <p:nvPr/>
        </p:nvSpPr>
        <p:spPr>
          <a:xfrm>
            <a:off x="2246630" y="2200910"/>
            <a:ext cx="1156970" cy="1156970"/>
          </a:xfrm>
          <a:prstGeom prst="ellipse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2,8 </a:t>
            </a:r>
            <a:r>
              <a:rPr lang="ru-RU" b="1" dirty="0" err="1">
                <a:latin typeface="Aptos Display" panose="020B0004020202020204" pitchFamily="34" charset="0"/>
              </a:rPr>
              <a:t>млнР</a:t>
            </a:r>
            <a:endParaRPr lang="ru-RU" b="1" dirty="0">
              <a:latin typeface="Aptos Display" panose="020B00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AD45A92-39DB-71CC-7784-A32AF675049A}"/>
              </a:ext>
            </a:extLst>
          </p:cNvPr>
          <p:cNvSpPr/>
          <p:nvPr/>
        </p:nvSpPr>
        <p:spPr>
          <a:xfrm>
            <a:off x="5920740" y="2351300"/>
            <a:ext cx="1156970" cy="1156970"/>
          </a:xfrm>
          <a:prstGeom prst="ellipse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34,5%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94ADF8B9-9B9A-E97A-CCF0-7173D741C0F7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17</a:t>
            </a:r>
          </a:p>
        </p:txBody>
      </p:sp>
      <p:sp>
        <p:nvSpPr>
          <p:cNvPr id="17" name="Google Shape;109;g275a8c1f4a1_0_0">
            <a:extLst>
              <a:ext uri="{FF2B5EF4-FFF2-40B4-BE49-F238E27FC236}">
                <a16:creationId xmlns:a16="http://schemas.microsoft.com/office/drawing/2014/main" id="{52AEA016-CFBB-9A23-CA8E-54D95313E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Вектор развития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16" name="Google Shape;109;g275a8c1f4a1_0_0">
            <a:extLst>
              <a:ext uri="{FF2B5EF4-FFF2-40B4-BE49-F238E27FC236}">
                <a16:creationId xmlns:a16="http://schemas.microsoft.com/office/drawing/2014/main" id="{689D7BB0-4E7A-9ACF-A806-6EC0C32DE614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Команда проекта</a:t>
            </a:r>
          </a:p>
        </p:txBody>
      </p:sp>
      <p:sp>
        <p:nvSpPr>
          <p:cNvPr id="277" name="Google Shape;277;p20"/>
          <p:cNvSpPr txBox="1">
            <a:spLocks noGrp="1"/>
          </p:cNvSpPr>
          <p:nvPr>
            <p:ph type="body" idx="4294967295"/>
          </p:nvPr>
        </p:nvSpPr>
        <p:spPr>
          <a:xfrm>
            <a:off x="6728178" y="4453030"/>
            <a:ext cx="4992952" cy="170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ru-RU" sz="1800" b="1" dirty="0">
                <a:latin typeface="Aptos Display" panose="020B0004020202020204" pitchFamily="34" charset="0"/>
              </a:rPr>
              <a:t>Журавлева Юлия Дмитриевна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1800" dirty="0" err="1">
                <a:latin typeface="Aptos Display" panose="020B0004020202020204" pitchFamily="34" charset="0"/>
              </a:rPr>
              <a:t>Fullstack</a:t>
            </a:r>
            <a:r>
              <a:rPr lang="en-US" sz="1800" dirty="0">
                <a:latin typeface="Aptos Display" panose="020B0004020202020204" pitchFamily="34" charset="0"/>
              </a:rPr>
              <a:t>-</a:t>
            </a:r>
            <a:r>
              <a:rPr lang="ru-RU" sz="1800" dirty="0">
                <a:latin typeface="Aptos Display" panose="020B0004020202020204" pitchFamily="34" charset="0"/>
              </a:rPr>
              <a:t>разработчик</a:t>
            </a:r>
            <a:br>
              <a:rPr lang="ru-RU" sz="1800" dirty="0">
                <a:latin typeface="Aptos Display" panose="020B0004020202020204" pitchFamily="34" charset="0"/>
              </a:rPr>
            </a:br>
            <a:r>
              <a:rPr lang="ru-RU" sz="1800" dirty="0">
                <a:latin typeface="Aptos Display" panose="020B0004020202020204" pitchFamily="34" charset="0"/>
              </a:rPr>
              <a:t>Функция в проекте: создание мобильного приложения и образовательного модуля</a:t>
            </a:r>
            <a:br>
              <a:rPr lang="ru-RU" sz="1800" dirty="0">
                <a:latin typeface="Aptos Display" panose="020B0004020202020204" pitchFamily="34" charset="0"/>
              </a:rPr>
            </a:br>
            <a:r>
              <a:rPr lang="ru-RU" sz="1800" dirty="0">
                <a:latin typeface="Aptos Display" panose="020B0004020202020204" pitchFamily="34" charset="0"/>
              </a:rPr>
              <a:t>Специализация: мобильные приложения и интерфейсы для </a:t>
            </a:r>
            <a:r>
              <a:rPr lang="ru-RU" sz="1800" dirty="0" err="1">
                <a:latin typeface="Aptos Display" panose="020B0004020202020204" pitchFamily="34" charset="0"/>
              </a:rPr>
              <a:t>IoT</a:t>
            </a:r>
            <a:r>
              <a:rPr lang="ru-RU" sz="1800" dirty="0">
                <a:latin typeface="Aptos Display" panose="020B0004020202020204" pitchFamily="34" charset="0"/>
              </a:rPr>
              <a:t>-оборудования</a:t>
            </a:r>
            <a:endParaRPr sz="1800" dirty="0">
              <a:latin typeface="Aptos Display" panose="020B0004020202020204" pitchFamily="34" charset="0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1508478" y="4453029"/>
            <a:ext cx="5083122" cy="170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b="1" dirty="0">
                <a:latin typeface="Aptos Display" panose="020B0004020202020204" pitchFamily="34" charset="0"/>
              </a:rPr>
              <a:t>Смирнов Евгений Алексеевич</a:t>
            </a:r>
            <a:endParaRPr lang="en-US" b="1" dirty="0">
              <a:latin typeface="Aptos Display" panose="020B0004020202020204" pitchFamily="34" charset="0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dirty="0">
                <a:latin typeface="Aptos Display" panose="020B0004020202020204" pitchFamily="34" charset="0"/>
              </a:rPr>
              <a:t>Инженер-конструктор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Функция в проекте: разработка аппаратной части и прошивки устройства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dirty="0">
                <a:latin typeface="Aptos Display" panose="020B0004020202020204" pitchFamily="34" charset="0"/>
              </a:rPr>
              <a:t>Специализация: твердофазный синтез пептидов, разработка встраиваемых систем, лабораторное приборостроение</a:t>
            </a:r>
            <a:endParaRPr dirty="0">
              <a:latin typeface="Aptos Display" panose="020B0004020202020204" pitchFamily="34" charset="0"/>
              <a:sym typeface="Libre Frankli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739F2B-9FF5-B4F5-A7FE-5780E217F0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2" t="38529" r="40708" b="17975"/>
          <a:stretch>
            <a:fillRect/>
          </a:stretch>
        </p:blipFill>
        <p:spPr>
          <a:xfrm>
            <a:off x="2250039" y="853030"/>
            <a:ext cx="3600000" cy="3600000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B4C31F-465E-BD60-A541-D69AA9BE88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t="66" r="8756" b="-66"/>
          <a:stretch>
            <a:fillRect/>
          </a:stretch>
        </p:blipFill>
        <p:spPr>
          <a:xfrm>
            <a:off x="7152820" y="853030"/>
            <a:ext cx="3600000" cy="3600000"/>
          </a:xfrm>
          <a:prstGeom prst="ellipse">
            <a:avLst/>
          </a:prstGeom>
        </p:spPr>
      </p:pic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A1CF37D6-F9B5-3A2F-F6A9-74593FEEEAE9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18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DFDC2540-C8D6-D418-42CF-D15517459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FFC2C60-6493-65A5-828D-F24961AA4272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50A89DF-C3DB-9A5F-BD71-8504D9419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3F8102F7-7E4F-DB07-D746-E5C51F23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3A4BE91-97EB-CEF6-5103-183337FF9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80712B8-BFC8-E975-D312-F6D68FDDB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129269B-C948-1F9C-AF44-259A17ABB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Google Shape;278;p20">
            <a:extLst>
              <a:ext uri="{FF2B5EF4-FFF2-40B4-BE49-F238E27FC236}">
                <a16:creationId xmlns:a16="http://schemas.microsoft.com/office/drawing/2014/main" id="{A5B7ABE8-DFC0-690C-604B-8865CC1ECBDC}"/>
              </a:ext>
            </a:extLst>
          </p:cNvPr>
          <p:cNvSpPr txBox="1"/>
          <p:nvPr/>
        </p:nvSpPr>
        <p:spPr>
          <a:xfrm>
            <a:off x="1573530" y="899278"/>
            <a:ext cx="9807574" cy="533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450000" algn="just"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Команда BioFab выражает благодарность акселерационной программе «Стартапы ЛЭТИ» за профессиональную экспертизу и всестороннюю поддержку, которые позволили нам трансформировать работающий прототип в коммерчески перспективный продукт с продуманной бизнес-моделью.</a:t>
            </a:r>
          </a:p>
          <a:p>
            <a:pPr lvl="0" indent="450000" algn="just"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Отдельная благодарность нашим наставникам:</a:t>
            </a:r>
          </a:p>
          <a:p>
            <a:pPr lvl="0" indent="450000" algn="just"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Юлии Михайловне Гориной за эффективный трекинг проекта</a:t>
            </a:r>
            <a:r>
              <a:rPr lang="en-US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lvl="0" indent="450000" algn="just"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Инне Павловне Корнеевой за стратегическое наставничество</a:t>
            </a:r>
            <a:r>
              <a:rPr lang="en-US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lvl="0" indent="450000" algn="just"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Ольге Юрьевне </a:t>
            </a:r>
            <a:r>
              <a:rPr lang="ru-RU" sz="2400" dirty="0" err="1">
                <a:latin typeface="Aptos Display" panose="020B0004020202020204" pitchFamily="34" charset="0"/>
                <a:cs typeface="Times New Roman" panose="02020603050405020304" pitchFamily="18" charset="0"/>
              </a:rPr>
              <a:t>Сыроватской</a:t>
            </a: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  <a:sym typeface="Libre Franklin"/>
              </a:rPr>
              <a:t>Яне Сергеевне Онохиной и Павлу Сергеевичу Баранову за всестороннюю экспертизу и ценные рекомендации.</a:t>
            </a:r>
          </a:p>
          <a:p>
            <a:pPr lvl="0" indent="450000" algn="just"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  <a:sym typeface="Libre Franklin"/>
              </a:rPr>
              <a:t>Мы также благодарим НМИЦ им. В.А. Алмазова и его руководство за предоставление лабораторных мощностей для проведения ключевых испытаний прототипа.</a:t>
            </a:r>
            <a:endParaRPr sz="2400" dirty="0">
              <a:latin typeface="Aptos Display" panose="020B0004020202020204" pitchFamily="34" charset="0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69D846F4-9DC9-D55C-3025-0DF86C041362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19</a:t>
            </a:r>
          </a:p>
        </p:txBody>
      </p:sp>
      <p:sp>
        <p:nvSpPr>
          <p:cNvPr id="11" name="Google Shape;109;g275a8c1f4a1_0_0">
            <a:extLst>
              <a:ext uri="{FF2B5EF4-FFF2-40B4-BE49-F238E27FC236}">
                <a16:creationId xmlns:a16="http://schemas.microsoft.com/office/drawing/2014/main" id="{DE3D2F5E-B658-022D-1DB1-126AB3228681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Благодарности</a:t>
            </a:r>
          </a:p>
        </p:txBody>
      </p:sp>
    </p:spTree>
    <p:extLst>
      <p:ext uri="{BB962C8B-B14F-4D97-AF65-F5344CB8AC3E}">
        <p14:creationId xmlns:p14="http://schemas.microsoft.com/office/powerpoint/2010/main" val="209665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109" name="Google Shape;109;g275a8c1f4a1_0_0"/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Актуальность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851EB8E8-2CA0-4AC1-E077-293ED010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02" y="4568120"/>
            <a:ext cx="7373181" cy="20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BCA1CF-8F51-F644-3432-A452D2D9E043}"/>
              </a:ext>
            </a:extLst>
          </p:cNvPr>
          <p:cNvSpPr txBox="1"/>
          <p:nvPr/>
        </p:nvSpPr>
        <p:spPr>
          <a:xfrm>
            <a:off x="8641080" y="6571018"/>
            <a:ext cx="3664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www.marketresearchintellect.com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E5D6161-1C8E-74BD-DEBC-3E131C8BA090}"/>
              </a:ext>
            </a:extLst>
          </p:cNvPr>
          <p:cNvGrpSpPr/>
          <p:nvPr/>
        </p:nvGrpSpPr>
        <p:grpSpPr>
          <a:xfrm>
            <a:off x="9787354" y="3699065"/>
            <a:ext cx="2105944" cy="2994999"/>
            <a:chOff x="9184307" y="2653029"/>
            <a:chExt cx="2679200" cy="3810263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1176762-508E-90F2-5AF2-BFBF4DCD2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84307" y="2988591"/>
              <a:ext cx="2653979" cy="3184776"/>
            </a:xfrm>
            <a:prstGeom prst="rect">
              <a:avLst/>
            </a:prstGeom>
          </p:spPr>
        </p:pic>
        <p:sp>
          <p:nvSpPr>
            <p:cNvPr id="29" name="Стрелка: штриховая вправо 28">
              <a:extLst>
                <a:ext uri="{FF2B5EF4-FFF2-40B4-BE49-F238E27FC236}">
                  <a16:creationId xmlns:a16="http://schemas.microsoft.com/office/drawing/2014/main" id="{31760A93-3812-348C-C4A4-B116FB9FD953}"/>
                </a:ext>
              </a:extLst>
            </p:cNvPr>
            <p:cNvSpPr/>
            <p:nvPr/>
          </p:nvSpPr>
          <p:spPr>
            <a:xfrm rot="18670290">
              <a:off x="8985505" y="3618551"/>
              <a:ext cx="2568921" cy="637878"/>
            </a:xfrm>
            <a:prstGeom prst="strip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44DB10-CA73-F900-D0B2-3E71F97B971B}"/>
                </a:ext>
              </a:extLst>
            </p:cNvPr>
            <p:cNvSpPr txBox="1"/>
            <p:nvPr/>
          </p:nvSpPr>
          <p:spPr>
            <a:xfrm>
              <a:off x="9213873" y="5993425"/>
              <a:ext cx="2649634" cy="46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Aptos Display" panose="020B0004020202020204" pitchFamily="34" charset="0"/>
                </a:rPr>
                <a:t>2022 </a:t>
              </a:r>
              <a:r>
                <a:rPr lang="en-US" b="1" dirty="0">
                  <a:latin typeface="Aptos Display" panose="020B0004020202020204" pitchFamily="34" charset="0"/>
                </a:rPr>
                <a:t>  </a:t>
              </a:r>
              <a:r>
                <a:rPr lang="ru-RU" b="1" dirty="0">
                  <a:latin typeface="Aptos Display" panose="020B0004020202020204" pitchFamily="34" charset="0"/>
                </a:rPr>
                <a:t>     2032</a:t>
              </a:r>
              <a:endParaRPr lang="ru-RU" dirty="0">
                <a:latin typeface="Aptos Display" panose="020B0004020202020204" pitchFamily="34" charset="0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6743698-C682-47C0-D96E-1E52E25D6D96}"/>
              </a:ext>
            </a:extLst>
          </p:cNvPr>
          <p:cNvSpPr/>
          <p:nvPr/>
        </p:nvSpPr>
        <p:spPr>
          <a:xfrm>
            <a:off x="1273122" y="907646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РЫНОК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Растущий мировой рынок пептидов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Спрос малых лабораторий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Интерес косметической индустрии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325C524-1B33-61F2-FED1-85519961F214}"/>
              </a:ext>
            </a:extLst>
          </p:cNvPr>
          <p:cNvSpPr/>
          <p:nvPr/>
        </p:nvSpPr>
        <p:spPr>
          <a:xfrm>
            <a:off x="6238875" y="907646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НАУКА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Ускорение доклинических исследований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Библиотеки пептидов для скрининга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Автоматизация рутинных процессов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D9122DE-31C7-A9F5-B196-2CA05BBA599B}"/>
              </a:ext>
            </a:extLst>
          </p:cNvPr>
          <p:cNvSpPr/>
          <p:nvPr/>
        </p:nvSpPr>
        <p:spPr>
          <a:xfrm>
            <a:off x="1273122" y="2665652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СУВЕРЕНИТЕТ</a:t>
            </a:r>
          </a:p>
          <a:p>
            <a:r>
              <a:rPr lang="ru-RU" dirty="0">
                <a:latin typeface="Aptos Display" panose="020B0004020202020204" pitchFamily="34" charset="0"/>
              </a:rPr>
              <a:t>• Импортозамещающая технология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A97083E-13B6-DEAB-E027-0E3ABECFD6C2}"/>
              </a:ext>
            </a:extLst>
          </p:cNvPr>
          <p:cNvSpPr/>
          <p:nvPr/>
        </p:nvSpPr>
        <p:spPr>
          <a:xfrm>
            <a:off x="6238875" y="2665652"/>
            <a:ext cx="4680000" cy="162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ОБРАЗОВАНИЕ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Оснащение учебных лабораторий</a:t>
            </a:r>
            <a:br>
              <a:rPr lang="ru-RU" dirty="0">
                <a:latin typeface="Aptos Display" panose="020B0004020202020204" pitchFamily="34" charset="0"/>
              </a:rPr>
            </a:br>
            <a:r>
              <a:rPr lang="ru-RU" dirty="0">
                <a:latin typeface="Aptos Display" panose="020B0004020202020204" pitchFamily="34" charset="0"/>
              </a:rPr>
              <a:t>• Подготовка кадров для биотеха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12FEDBF1-FD68-D8B4-F980-C4F51E39D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264527"/>
              </p:ext>
            </p:extLst>
          </p:nvPr>
        </p:nvGraphicFramePr>
        <p:xfrm>
          <a:off x="9811027" y="5448909"/>
          <a:ext cx="208612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3060">
                  <a:extLst>
                    <a:ext uri="{9D8B030D-6E8A-4147-A177-3AD203B41FA5}">
                      <a16:colId xmlns:a16="http://schemas.microsoft.com/office/drawing/2014/main" val="3767517166"/>
                    </a:ext>
                  </a:extLst>
                </a:gridCol>
                <a:gridCol w="1043060">
                  <a:extLst>
                    <a:ext uri="{9D8B030D-6E8A-4147-A177-3AD203B41FA5}">
                      <a16:colId xmlns:a16="http://schemas.microsoft.com/office/drawing/2014/main" val="1779851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Aptos Display" panose="020B0004020202020204" pitchFamily="34" charset="0"/>
                        </a:rPr>
                        <a:t>3,7</a:t>
                      </a:r>
                      <a:endParaRPr lang="ru-RU" dirty="0">
                        <a:latin typeface="Aptos Display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Aptos Display" panose="020B0004020202020204" pitchFamily="34" charset="0"/>
                        </a:rPr>
                        <a:t>7,9</a:t>
                      </a:r>
                      <a:endParaRPr lang="ru-RU" dirty="0">
                        <a:latin typeface="Aptos Display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06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ru-RU" b="1" dirty="0" err="1">
                          <a:solidFill>
                            <a:schemeClr val="bg1"/>
                          </a:solidFill>
                          <a:latin typeface="Aptos Display" panose="020B0004020202020204" pitchFamily="34" charset="0"/>
                        </a:rPr>
                        <a:t>трлнР</a:t>
                      </a:r>
                      <a:endParaRPr lang="ru-RU" dirty="0">
                        <a:latin typeface="Aptos Display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b="1" dirty="0" err="1">
                          <a:solidFill>
                            <a:schemeClr val="bg1"/>
                          </a:solidFill>
                          <a:latin typeface="Aptos Display" panose="020B0004020202020204" pitchFamily="34" charset="0"/>
                        </a:rPr>
                        <a:t>трлнР</a:t>
                      </a:r>
                      <a:endParaRPr lang="ru-RU" dirty="0">
                        <a:latin typeface="Aptos Display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433903"/>
                  </a:ext>
                </a:extLst>
              </a:tr>
            </a:tbl>
          </a:graphicData>
        </a:graphic>
      </p:graphicFrame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79FD0694-274B-83BA-98D7-634BE918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86" y="6485890"/>
            <a:ext cx="2743200" cy="365125"/>
          </a:xfrm>
        </p:spPr>
        <p:txBody>
          <a:bodyPr/>
          <a:lstStyle/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35D3A91F-6529-C12D-5B60-1C165576D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>
            <a:extLst>
              <a:ext uri="{FF2B5EF4-FFF2-40B4-BE49-F238E27FC236}">
                <a16:creationId xmlns:a16="http://schemas.microsoft.com/office/drawing/2014/main" id="{3CC3E6D4-1720-800F-877B-F212063BB9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30571" y="1867158"/>
            <a:ext cx="5016656" cy="375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 b="1" dirty="0">
                <a:latin typeface="Aptos Display" panose="020B0004020202020204" pitchFamily="34" charset="0"/>
              </a:rPr>
              <a:t>Телефон +79627222777</a:t>
            </a:r>
            <a:endParaRPr lang="en-US" sz="2400" b="1" dirty="0">
              <a:latin typeface="Aptos Display" panose="020B000402020202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b="1" dirty="0">
              <a:latin typeface="Aptos Display" panose="020B000402020202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 b="1" dirty="0">
                <a:latin typeface="Aptos Display" panose="020B0004020202020204" pitchFamily="34" charset="0"/>
              </a:rPr>
              <a:t>Почта </a:t>
            </a:r>
            <a:r>
              <a:rPr lang="en-US" sz="2400" b="1" dirty="0">
                <a:latin typeface="Aptos Display" panose="020B0004020202020204" pitchFamily="34" charset="0"/>
              </a:rPr>
              <a:t>sea222777@yandex.ru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b="1" dirty="0">
              <a:latin typeface="Aptos Display" panose="020B000402020202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 b="1" dirty="0" err="1">
                <a:latin typeface="Aptos Display" panose="020B0004020202020204" pitchFamily="34" charset="0"/>
              </a:rPr>
              <a:t>Соц.сети</a:t>
            </a:r>
            <a:r>
              <a:rPr lang="en-US" sz="2400" b="1" dirty="0">
                <a:latin typeface="Aptos Display" panose="020B0004020202020204" pitchFamily="34" charset="0"/>
              </a:rPr>
              <a:t> t.me/</a:t>
            </a:r>
            <a:r>
              <a:rPr lang="en-US" sz="2400" b="1" dirty="0" err="1">
                <a:latin typeface="Aptos Display" panose="020B0004020202020204" pitchFamily="34" charset="0"/>
              </a:rPr>
              <a:t>Bio_Fab</a:t>
            </a:r>
            <a:endParaRPr sz="2400" b="1" dirty="0">
              <a:latin typeface="Aptos Display" panose="020B000402020202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27376B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F42E342-DB04-471F-24A7-FE2893681F78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CBA871-078E-6F41-BA60-D07C14F85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8A224168-BBF7-5521-9BFD-F7CD1624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86DE9D1-2A3B-52D0-2E49-9E4E61062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D3B8DF1-DF5D-99D0-3A12-E6E4DF9D6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0EC0A52-6CD5-49E6-A0CF-4704C4E97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C3B854-9BEE-9D5F-8317-7ECEEBBBDA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41" t="9041" r="8180" b="1635"/>
          <a:stretch/>
        </p:blipFill>
        <p:spPr>
          <a:xfrm>
            <a:off x="6755812" y="1341890"/>
            <a:ext cx="4157932" cy="4671698"/>
          </a:xfrm>
          <a:prstGeom prst="rect">
            <a:avLst/>
          </a:prstGeom>
        </p:spPr>
      </p:pic>
      <p:sp>
        <p:nvSpPr>
          <p:cNvPr id="3" name="Заголовок 10">
            <a:extLst>
              <a:ext uri="{FF2B5EF4-FFF2-40B4-BE49-F238E27FC236}">
                <a16:creationId xmlns:a16="http://schemas.microsoft.com/office/drawing/2014/main" id="{5836CAF5-5E88-E5E1-6F2A-438230BF4119}"/>
              </a:ext>
            </a:extLst>
          </p:cNvPr>
          <p:cNvSpPr txBox="1">
            <a:spLocks/>
          </p:cNvSpPr>
          <p:nvPr/>
        </p:nvSpPr>
        <p:spPr>
          <a:xfrm>
            <a:off x="3587672" y="333804"/>
            <a:ext cx="5016656" cy="1140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ptos Display" panose="020B0004020202020204" pitchFamily="34" charset="0"/>
              </a:rPr>
              <a:t>СПАСИБО</a:t>
            </a:r>
            <a:r>
              <a:rPr lang="en-US" sz="3200" b="1" dirty="0">
                <a:latin typeface="Aptos Display" panose="020B0004020202020204" pitchFamily="34" charset="0"/>
              </a:rPr>
              <a:t> </a:t>
            </a:r>
            <a:r>
              <a:rPr lang="ru-RU" sz="3200" b="1" dirty="0">
                <a:latin typeface="Aptos Display" panose="020B0004020202020204" pitchFamily="34" charset="0"/>
              </a:rPr>
              <a:t>ЗА ВНИМАНИЕ!</a:t>
            </a:r>
            <a:br>
              <a:rPr lang="ru-RU" sz="3200" b="1" dirty="0">
                <a:latin typeface="Aptos Display" panose="020B0004020202020204" pitchFamily="34" charset="0"/>
              </a:rPr>
            </a:br>
            <a:endParaRPr lang="ru-RU" sz="3200" b="1" dirty="0">
              <a:latin typeface="Aptos Display" panose="020B0004020202020204" pitchFamily="34" charset="0"/>
            </a:endParaRPr>
          </a:p>
        </p:txBody>
      </p:sp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EB681B65-A3EC-67BC-F3F3-9E327A2ED092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42724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9AD1CFB8-1F85-8F8E-0575-40FDBAB3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A896E0A-F359-10F4-B118-61D8E28EE589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E8F7DE-2CCA-6B20-DBE3-68029D8C3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904C33E4-3858-CF5E-51E1-BED9DFD6A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E2D716C-6B45-5D1A-651F-96C7C9241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C27E2DE-3F92-1BA6-2B0F-459A4B3AF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56D685-4698-14E4-7EB4-A230938F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B47BAD82-2196-5680-FF4D-B95114729F1C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21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A0B9AA9-6C74-72EF-544C-1597994A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14" y="883164"/>
            <a:ext cx="7857972" cy="555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2D31FD07-178F-6371-F270-BFFCAD5E6F66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Поиск пептидных последовательностей</a:t>
            </a:r>
          </a:p>
        </p:txBody>
      </p:sp>
    </p:spTree>
    <p:extLst>
      <p:ext uri="{BB962C8B-B14F-4D97-AF65-F5344CB8AC3E}">
        <p14:creationId xmlns:p14="http://schemas.microsoft.com/office/powerpoint/2010/main" val="307557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103CAD75-1D70-20BE-E4E1-836D0E16B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FDBC31-CE3E-0A08-D3A3-AF69F672E91E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97F3A63-2C6B-48A6-70BE-A8F2A7719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EE69C6A8-1947-F99E-E00C-41F25E5F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EEC2CC0-78AD-C53F-5D71-C41A55AEB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80EA057-3D4D-885F-B5C9-A13FE309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3696649-0D1F-D905-2906-3B145CE02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E05F5692-1FFF-6537-3BD4-CC51470B14E3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22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96D22-A92C-9AF2-8690-6B98F14FA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07" b="98403" l="5287" r="96979">
                        <a14:foregroundMark x1="41239" y1="8466" x2="41239" y2="8466"/>
                        <a14:foregroundMark x1="78550" y1="35463" x2="78550" y2="35463"/>
                        <a14:foregroundMark x1="14502" y1="93131" x2="14502" y2="93131"/>
                        <a14:foregroundMark x1="48187" y1="91374" x2="48187" y2="91374"/>
                        <a14:foregroundMark x1="41088" y1="94728" x2="41088" y2="94728"/>
                        <a14:foregroundMark x1="35347" y1="98403" x2="35347" y2="98403"/>
                        <a14:foregroundMark x1="9517" y1="96645" x2="9517" y2="96645"/>
                        <a14:foregroundMark x1="13595" y1="86581" x2="13595" y2="86581"/>
                        <a14:foregroundMark x1="13142" y1="83546" x2="13142" y2="83546"/>
                        <a14:foregroundMark x1="12689" y1="77636" x2="12689" y2="77636"/>
                        <a14:foregroundMark x1="11027" y1="74601" x2="11027" y2="74601"/>
                        <a14:foregroundMark x1="5891" y1="96166" x2="5891" y2="96166"/>
                        <a14:foregroundMark x1="9668" y1="73003" x2="9668" y2="73003"/>
                        <a14:foregroundMark x1="79607" y1="48403" x2="79607" y2="48403"/>
                        <a14:foregroundMark x1="78248" y1="39936" x2="78248" y2="39936"/>
                        <a14:foregroundMark x1="83988" y1="50958" x2="83988" y2="50958"/>
                        <a14:foregroundMark x1="84441" y1="54952" x2="84441" y2="54952"/>
                        <a14:foregroundMark x1="84894" y1="48083" x2="84894" y2="48083"/>
                        <a14:foregroundMark x1="85498" y1="46965" x2="85498" y2="46965"/>
                        <a14:foregroundMark x1="86405" y1="85144" x2="86405" y2="85144"/>
                        <a14:foregroundMark x1="82477" y1="60383" x2="82477" y2="60383"/>
                        <a14:foregroundMark x1="86707" y1="65495" x2="86707" y2="65495"/>
                        <a14:foregroundMark x1="87915" y1="68530" x2="87915" y2="68530"/>
                        <a14:foregroundMark x1="84441" y1="63578" x2="84441" y2="63578"/>
                        <a14:foregroundMark x1="86858" y1="67891" x2="86858" y2="67891"/>
                        <a14:foregroundMark x1="86103" y1="61981" x2="86103" y2="61981"/>
                        <a14:foregroundMark x1="88066" y1="74441" x2="88066" y2="74441"/>
                        <a14:foregroundMark x1="89124" y1="71246" x2="89124" y2="71246"/>
                        <a14:foregroundMark x1="85498" y1="72204" x2="85498" y2="72204"/>
                        <a14:foregroundMark x1="87613" y1="76358" x2="87613" y2="76358"/>
                        <a14:foregroundMark x1="86707" y1="78914" x2="86707" y2="78914"/>
                        <a14:foregroundMark x1="90181" y1="85304" x2="90181" y2="85304"/>
                        <a14:foregroundMark x1="93656" y1="88978" x2="93656" y2="88978"/>
                        <a14:foregroundMark x1="95317" y1="90575" x2="95317" y2="90575"/>
                        <a14:foregroundMark x1="96979" y1="98243" x2="96979" y2="98243"/>
                        <a14:foregroundMark x1="84743" y1="54952" x2="84743" y2="54952"/>
                        <a14:foregroundMark x1="86707" y1="54313" x2="86707" y2="54313"/>
                        <a14:foregroundMark x1="74471" y1="69968" x2="74471" y2="69968"/>
                        <a14:foregroundMark x1="69033" y1="81629" x2="69033" y2="81629"/>
                        <a14:foregroundMark x1="88066" y1="42652" x2="88066" y2="42652"/>
                        <a14:foregroundMark x1="84894" y1="44569" x2="84894" y2="44569"/>
                        <a14:backgroundMark x1="99094" y1="90735" x2="99094" y2="90735"/>
                        <a14:backgroundMark x1="98792" y1="94888" x2="98792" y2="94888"/>
                        <a14:backgroundMark x1="98489" y1="97923" x2="98489" y2="97923"/>
                        <a14:backgroundMark x1="83988" y1="26358" x2="83988" y2="26358"/>
                        <a14:backgroundMark x1="83384" y1="26358" x2="83384" y2="26358"/>
                        <a14:backgroundMark x1="79154" y1="26518" x2="79154" y2="26518"/>
                        <a14:backgroundMark x1="78701" y1="26837" x2="78701" y2="26837"/>
                        <a14:backgroundMark x1="83686" y1="26837" x2="83686" y2="26837"/>
                        <a14:backgroundMark x1="86707" y1="27476" x2="78399" y2="26997"/>
                        <a14:backgroundMark x1="78399" y1="26997" x2="83686" y2="26677"/>
                        <a14:backgroundMark x1="79154" y1="29872" x2="79154" y2="29872"/>
                        <a14:backgroundMark x1="78852" y1="30032" x2="78852" y2="30032"/>
                        <a14:backgroundMark x1="77190" y1="29872" x2="81722" y2="29872"/>
                        <a14:backgroundMark x1="98640" y1="86262" x2="99698" y2="95527"/>
                        <a14:backgroundMark x1="31722" y1="10703" x2="31722" y2="10703"/>
                        <a14:backgroundMark x1="43051" y1="4952" x2="43051" y2="4952"/>
                        <a14:backgroundMark x1="41390" y1="5751" x2="41390" y2="5751"/>
                        <a14:backgroundMark x1="39577" y1="6230" x2="39577" y2="6230"/>
                        <a14:backgroundMark x1="34441" y1="8147" x2="34441" y2="8147"/>
                        <a14:backgroundMark x1="43505" y1="6070" x2="43505" y2="6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481" y="3621633"/>
            <a:ext cx="3422485" cy="3236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24387E-C67D-40A2-3AC9-F2DA530DCB46}"/>
              </a:ext>
            </a:extLst>
          </p:cNvPr>
          <p:cNvSpPr txBox="1"/>
          <p:nvPr/>
        </p:nvSpPr>
        <p:spPr>
          <a:xfrm>
            <a:off x="4680637" y="6022121"/>
            <a:ext cx="6181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Aptos Display" panose="020B0004020202020204" pitchFamily="34" charset="0"/>
                <a:cs typeface="Times New Roman" panose="02020603050405020304" pitchFamily="18" charset="0"/>
              </a:rPr>
              <a:t>Это не является универсально общепринятым термином в широком научном сообществе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C8DE16E-297E-A7C8-8ECE-5544041B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1" y="1089422"/>
            <a:ext cx="10994843" cy="4351338"/>
          </a:xfrm>
        </p:spPr>
        <p:txBody>
          <a:bodyPr>
            <a:noAutofit/>
          </a:bodyPr>
          <a:lstStyle/>
          <a:p>
            <a:pPr marL="0" indent="45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Концепция основана на предположении, что элементы </a:t>
            </a:r>
            <a:r>
              <a:rPr lang="ru-RU" sz="2400" dirty="0" err="1">
                <a:latin typeface="Aptos Display" panose="020B0004020202020204" pitchFamily="34" charset="0"/>
                <a:cs typeface="Times New Roman" panose="02020603050405020304" pitchFamily="18" charset="0"/>
              </a:rPr>
              <a:t>биоструктур</a:t>
            </a: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, такие как аминокислоты, обладают свойством формировать системы с участием водородных связей. Концепция использует обобщенные представления о резонансе двойных связей, предложенные Л. Полингом. Термин "сопряженные ионно-водородные связи" отражает донорно-акцепторный характер этих систем (ионно-водородные) и наличие в их составе водородных связей. Такие связи возникают как между, так и внутри макромолекул, и имеют </a:t>
            </a:r>
            <a:r>
              <a:rPr lang="ru-RU" sz="2400" dirty="0" err="1">
                <a:latin typeface="Aptos Display" panose="020B0004020202020204" pitchFamily="34" charset="0"/>
                <a:cs typeface="Times New Roman" panose="02020603050405020304" pitchFamily="18" charset="0"/>
              </a:rPr>
              <a:t>диссоциационную</a:t>
            </a: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 энергию 6–10 ккал/моль, относя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2C2AC-B547-2E76-D6C2-ED19301DA7FB}"/>
              </a:ext>
            </a:extLst>
          </p:cNvPr>
          <p:cNvSpPr txBox="1"/>
          <p:nvPr/>
        </p:nvSpPr>
        <p:spPr>
          <a:xfrm>
            <a:off x="4628121" y="3647306"/>
            <a:ext cx="7547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их к средне- и высокоэнергетическим водородным связям. Склонность к самоорганизации в сеть является ключевым системообразующим свойством биополимеров и может использоваться при проектировании </a:t>
            </a:r>
            <a:r>
              <a:rPr lang="ru-RU" sz="2400" dirty="0" err="1">
                <a:latin typeface="Aptos Display" panose="020B0004020202020204" pitchFamily="34" charset="0"/>
                <a:cs typeface="Times New Roman" panose="02020603050405020304" pitchFamily="18" charset="0"/>
              </a:rPr>
              <a:t>наноконструкций</a:t>
            </a:r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Aptos Display" panose="020B0004020202020204" pitchFamily="34" charset="0"/>
            </a:endParaRPr>
          </a:p>
        </p:txBody>
      </p:sp>
      <p:sp>
        <p:nvSpPr>
          <p:cNvPr id="17" name="Google Shape;109;g275a8c1f4a1_0_0">
            <a:extLst>
              <a:ext uri="{FF2B5EF4-FFF2-40B4-BE49-F238E27FC236}">
                <a16:creationId xmlns:a16="http://schemas.microsoft.com/office/drawing/2014/main" id="{30B674E8-87EC-7500-17E8-35BCB9AA5225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Сеть сопряжённых ионно-водородных взаимодействий </a:t>
            </a:r>
          </a:p>
        </p:txBody>
      </p:sp>
    </p:spTree>
    <p:extLst>
      <p:ext uri="{BB962C8B-B14F-4D97-AF65-F5344CB8AC3E}">
        <p14:creationId xmlns:p14="http://schemas.microsoft.com/office/powerpoint/2010/main" val="49099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55E72F51-0B4E-A95F-D797-EF21A66B1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User-defined peptide image">
            <a:extLst>
              <a:ext uri="{FF2B5EF4-FFF2-40B4-BE49-F238E27FC236}">
                <a16:creationId xmlns:a16="http://schemas.microsoft.com/office/drawing/2014/main" id="{7FFF4953-D919-5F37-8453-A1F005B4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47" y="505464"/>
            <a:ext cx="5680811" cy="173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2137D7-AFDC-4A8B-8883-74D044F7BE08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400DFB0-2D34-4FCD-2A0B-9371F7F4B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E8703904-CFDD-1761-D5F1-5586AA72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AA35FF8-6575-F379-C165-BBF571478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D9AD0AE-13CA-9950-3183-9E69F519E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932FB0E-90A3-FBE9-751D-8A252FBB8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C4001AC4-3DDE-40B1-F14F-F609093960B5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23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2DDF446D-8181-B64F-D561-972EEA153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t="33734" r="21333" b="33097"/>
          <a:stretch/>
        </p:blipFill>
        <p:spPr bwMode="auto">
          <a:xfrm>
            <a:off x="2378964" y="5084912"/>
            <a:ext cx="410982" cy="3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CDE817-1609-220E-8491-6E54E5C299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708"/>
          <a:stretch/>
        </p:blipFill>
        <p:spPr>
          <a:xfrm>
            <a:off x="1133929" y="1033104"/>
            <a:ext cx="1377374" cy="48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2C79D9-B3B0-DC70-4872-3B83D5830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36" r="26522"/>
          <a:stretch/>
        </p:blipFill>
        <p:spPr>
          <a:xfrm>
            <a:off x="2685039" y="1012566"/>
            <a:ext cx="3225272" cy="4860000"/>
          </a:xfrm>
          <a:prstGeom prst="rect">
            <a:avLst/>
          </a:prstGeom>
        </p:spPr>
      </p:pic>
      <p:sp>
        <p:nvSpPr>
          <p:cNvPr id="15" name="Google Shape;684;p43">
            <a:extLst>
              <a:ext uri="{FF2B5EF4-FFF2-40B4-BE49-F238E27FC236}">
                <a16:creationId xmlns:a16="http://schemas.microsoft.com/office/drawing/2014/main" id="{F0C73352-2D7F-9A11-227F-8A57957BDACD}"/>
              </a:ext>
            </a:extLst>
          </p:cNvPr>
          <p:cNvSpPr/>
          <p:nvPr/>
        </p:nvSpPr>
        <p:spPr>
          <a:xfrm>
            <a:off x="7585105" y="2273692"/>
            <a:ext cx="1873800" cy="162000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6" name="Google Shape;684;p43">
            <a:extLst>
              <a:ext uri="{FF2B5EF4-FFF2-40B4-BE49-F238E27FC236}">
                <a16:creationId xmlns:a16="http://schemas.microsoft.com/office/drawing/2014/main" id="{DF6D00E6-A729-E9E0-A6AE-9FDEF3AF86D5}"/>
              </a:ext>
            </a:extLst>
          </p:cNvPr>
          <p:cNvSpPr/>
          <p:nvPr/>
        </p:nvSpPr>
        <p:spPr>
          <a:xfrm>
            <a:off x="9827361" y="2270775"/>
            <a:ext cx="1873800" cy="162000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7" name="Google Shape;684;p43">
            <a:extLst>
              <a:ext uri="{FF2B5EF4-FFF2-40B4-BE49-F238E27FC236}">
                <a16:creationId xmlns:a16="http://schemas.microsoft.com/office/drawing/2014/main" id="{057C56D7-7BE6-AE69-DF62-17D4AF950CF8}"/>
              </a:ext>
            </a:extLst>
          </p:cNvPr>
          <p:cNvSpPr/>
          <p:nvPr/>
        </p:nvSpPr>
        <p:spPr>
          <a:xfrm>
            <a:off x="8714133" y="3849464"/>
            <a:ext cx="1873800" cy="162000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8" name="Google Shape;684;p43">
            <a:extLst>
              <a:ext uri="{FF2B5EF4-FFF2-40B4-BE49-F238E27FC236}">
                <a16:creationId xmlns:a16="http://schemas.microsoft.com/office/drawing/2014/main" id="{268FBD39-43CB-17E5-C768-A088A1837105}"/>
              </a:ext>
            </a:extLst>
          </p:cNvPr>
          <p:cNvSpPr/>
          <p:nvPr/>
        </p:nvSpPr>
        <p:spPr>
          <a:xfrm>
            <a:off x="6472848" y="3892582"/>
            <a:ext cx="1873800" cy="162000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9" name="Google Shape;684;p43">
            <a:extLst>
              <a:ext uri="{FF2B5EF4-FFF2-40B4-BE49-F238E27FC236}">
                <a16:creationId xmlns:a16="http://schemas.microsoft.com/office/drawing/2014/main" id="{918F1AF5-1663-B519-E933-C6750EF79F57}"/>
              </a:ext>
            </a:extLst>
          </p:cNvPr>
          <p:cNvSpPr/>
          <p:nvPr/>
        </p:nvSpPr>
        <p:spPr>
          <a:xfrm>
            <a:off x="5344791" y="2273692"/>
            <a:ext cx="1873800" cy="162000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20" name="Стрелка: изогнутая вниз 19">
            <a:extLst>
              <a:ext uri="{FF2B5EF4-FFF2-40B4-BE49-F238E27FC236}">
                <a16:creationId xmlns:a16="http://schemas.microsoft.com/office/drawing/2014/main" id="{874CC59A-4A5A-D846-C3C1-142AE79760A0}"/>
              </a:ext>
            </a:extLst>
          </p:cNvPr>
          <p:cNvSpPr/>
          <p:nvPr/>
        </p:nvSpPr>
        <p:spPr>
          <a:xfrm>
            <a:off x="6992870" y="2760822"/>
            <a:ext cx="816015" cy="319953"/>
          </a:xfrm>
          <a:prstGeom prst="curvedDownArrow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: изогнутая вниз 20">
            <a:extLst>
              <a:ext uri="{FF2B5EF4-FFF2-40B4-BE49-F238E27FC236}">
                <a16:creationId xmlns:a16="http://schemas.microsoft.com/office/drawing/2014/main" id="{0E7AF4C4-302B-8BF5-3162-FC9453286E64}"/>
              </a:ext>
            </a:extLst>
          </p:cNvPr>
          <p:cNvSpPr/>
          <p:nvPr/>
        </p:nvSpPr>
        <p:spPr>
          <a:xfrm flipV="1">
            <a:off x="9234155" y="3087138"/>
            <a:ext cx="816015" cy="319953"/>
          </a:xfrm>
          <a:prstGeom prst="curvedDownArrow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: изогнутая вниз 21">
            <a:extLst>
              <a:ext uri="{FF2B5EF4-FFF2-40B4-BE49-F238E27FC236}">
                <a16:creationId xmlns:a16="http://schemas.microsoft.com/office/drawing/2014/main" id="{970CDFD8-E122-C865-21AA-A4A2BC299899}"/>
              </a:ext>
            </a:extLst>
          </p:cNvPr>
          <p:cNvSpPr/>
          <p:nvPr/>
        </p:nvSpPr>
        <p:spPr>
          <a:xfrm rot="7451557">
            <a:off x="10541541" y="4173171"/>
            <a:ext cx="816015" cy="319953"/>
          </a:xfrm>
          <a:prstGeom prst="curvedDownArrow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: изогнутая вниз 22">
            <a:extLst>
              <a:ext uri="{FF2B5EF4-FFF2-40B4-BE49-F238E27FC236}">
                <a16:creationId xmlns:a16="http://schemas.microsoft.com/office/drawing/2014/main" id="{8285E932-976D-E75A-F03E-FC0C6770CB89}"/>
              </a:ext>
            </a:extLst>
          </p:cNvPr>
          <p:cNvSpPr/>
          <p:nvPr/>
        </p:nvSpPr>
        <p:spPr>
          <a:xfrm rot="10800000">
            <a:off x="8122383" y="4659464"/>
            <a:ext cx="816015" cy="319953"/>
          </a:xfrm>
          <a:prstGeom prst="curvedDownArrow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C98E05-34B6-6753-7431-61345ACB17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" t="13966" r="1162" b="13858"/>
          <a:stretch/>
        </p:blipFill>
        <p:spPr>
          <a:xfrm>
            <a:off x="1602864" y="5559214"/>
            <a:ext cx="9536497" cy="8813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F5E5EF-53A4-1C9B-4DEC-831E43A42BF5}"/>
              </a:ext>
            </a:extLst>
          </p:cNvPr>
          <p:cNvSpPr txBox="1"/>
          <p:nvPr/>
        </p:nvSpPr>
        <p:spPr>
          <a:xfrm>
            <a:off x="1701819" y="6565662"/>
            <a:ext cx="11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latin typeface="Aptos Display" panose="020B0004020202020204" pitchFamily="34" charset="0"/>
                <a:cs typeface="Times New Roman" panose="02020603050405020304" pitchFamily="18" charset="0"/>
              </a:rPr>
              <a:t>С - смола</a:t>
            </a:r>
          </a:p>
        </p:txBody>
      </p:sp>
      <p:sp>
        <p:nvSpPr>
          <p:cNvPr id="14" name="Google Shape;109;g275a8c1f4a1_0_0">
            <a:extLst>
              <a:ext uri="{FF2B5EF4-FFF2-40B4-BE49-F238E27FC236}">
                <a16:creationId xmlns:a16="http://schemas.microsoft.com/office/drawing/2014/main" id="{C94FA22B-D7D3-4AC4-56C5-FE0605751A81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Ручной синтез таргетного пептида</a:t>
            </a:r>
          </a:p>
        </p:txBody>
      </p:sp>
    </p:spTree>
    <p:extLst>
      <p:ext uri="{BB962C8B-B14F-4D97-AF65-F5344CB8AC3E}">
        <p14:creationId xmlns:p14="http://schemas.microsoft.com/office/powerpoint/2010/main" val="400097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C1802342-6B40-87F8-8E7E-03706B9F7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1484CE4-949B-F3DF-32F6-740B96D16D38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4FD7C03-98E5-B649-2C09-E362D583C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E4F3F342-51EC-9FC4-9D0A-9E12520F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BDA05A3-528D-3916-7518-829F216DC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F50CFEC-CE8C-6EEC-4B41-B3814F512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C18D03B-8995-673F-123C-F37A0CAA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87B2558F-6DD2-95EE-DD1F-AF33CB437E81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24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53FFE2-CF83-C7C1-D5BC-5A7BAB41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5398" r="19768" b="3789"/>
          <a:stretch>
            <a:fillRect/>
          </a:stretch>
        </p:blipFill>
        <p:spPr>
          <a:xfrm rot="5400000">
            <a:off x="1718010" y="872747"/>
            <a:ext cx="3123673" cy="3240000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86EA9F-56A7-ADB1-2383-48865C74A2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2180" r="19850" b="2992"/>
          <a:stretch>
            <a:fillRect/>
          </a:stretch>
        </p:blipFill>
        <p:spPr>
          <a:xfrm rot="5400000">
            <a:off x="5278767" y="861229"/>
            <a:ext cx="3100638" cy="3240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69DF36-AD28-DC95-7749-9FE4EA9649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t="16092" r="17993"/>
          <a:stretch>
            <a:fillRect/>
          </a:stretch>
        </p:blipFill>
        <p:spPr>
          <a:xfrm rot="5400000">
            <a:off x="8837116" y="848289"/>
            <a:ext cx="3082417" cy="3240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FC6C70-5CFA-5779-3133-20F54E0564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20386" r="31693" b="11102"/>
          <a:stretch>
            <a:fillRect/>
          </a:stretch>
        </p:blipFill>
        <p:spPr>
          <a:xfrm rot="5400000">
            <a:off x="2215287" y="4312483"/>
            <a:ext cx="2129119" cy="221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FFEFD5EA-EDFA-4503-5BEA-C364B7115F6A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Химическая стойкость материалов оснастки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BBCD260-DAF3-53B2-FBCA-A4AF82FCE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63633"/>
              </p:ext>
            </p:extLst>
          </p:nvPr>
        </p:nvGraphicFramePr>
        <p:xfrm>
          <a:off x="5492618" y="4123391"/>
          <a:ext cx="5912936" cy="2595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53639">
                  <a:extLst>
                    <a:ext uri="{9D8B030D-6E8A-4147-A177-3AD203B41FA5}">
                      <a16:colId xmlns:a16="http://schemas.microsoft.com/office/drawing/2014/main" val="531748572"/>
                    </a:ext>
                  </a:extLst>
                </a:gridCol>
                <a:gridCol w="4559297">
                  <a:extLst>
                    <a:ext uri="{9D8B030D-6E8A-4147-A177-3AD203B41FA5}">
                      <a16:colId xmlns:a16="http://schemas.microsoft.com/office/drawing/2014/main" val="3194425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Цвет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Материал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13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ptos Display" panose="020B00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Силикон (прозрачный)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8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ptos Display" panose="020B00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Фторопласт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920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ptos Display" panose="020B0004020202020204" pitchFamily="34" charset="0"/>
                      </a:endParaRP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Фторсиликоновая резина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839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ptos Display" panose="020B00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Полиуретан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468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ptos Display" panose="020B00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Поливинилхлорид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75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ptos Display" panose="020B00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</a:rPr>
                        <a:t>Полилактид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69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857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2103D6D2-BE9F-3423-5176-A1DE04888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6E8EAD7-5B73-4D05-5C49-95BCF556DB86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84BF02A-3DEC-D206-5CF8-A0A912EA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B7EB35A6-E98A-A94A-3E56-9A1D11B9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4431C3C-9E51-5333-D576-A5299BF8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D53A0BD-FCB7-9A9E-6862-247B29DEB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46ED76-3627-4B34-664C-B58FE05F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D4B0B544-240A-F36F-8884-42090EC85F74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25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7B5F2-4EA6-480C-1341-2E1DB46C7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1016" r="3098" b="7781"/>
          <a:stretch>
            <a:fillRect/>
          </a:stretch>
        </p:blipFill>
        <p:spPr>
          <a:xfrm>
            <a:off x="7168860" y="3642527"/>
            <a:ext cx="3709049" cy="284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D4A114-9F67-0C93-5E73-DBCFD1CFB0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16434" r="32557" b="9730"/>
          <a:stretch>
            <a:fillRect/>
          </a:stretch>
        </p:blipFill>
        <p:spPr>
          <a:xfrm rot="5400000">
            <a:off x="7655044" y="343296"/>
            <a:ext cx="2736681" cy="370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A0154D-0CD2-DF45-66E7-18A7C15925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98668" l="545" r="99970">
                        <a14:foregroundMark x1="8147" y1="77836" x2="16687" y2="65402"/>
                        <a14:foregroundMark x1="16687" y1="65402" x2="16838" y2="64998"/>
                        <a14:foregroundMark x1="11417" y1="39322" x2="8631" y2="50505"/>
                        <a14:foregroundMark x1="8631" y1="50505" x2="8631" y2="50505"/>
                        <a14:foregroundMark x1="3634" y1="32701" x2="49637" y2="38474"/>
                        <a14:foregroundMark x1="3180" y1="34962" x2="2090" y2="91724"/>
                        <a14:foregroundMark x1="7208" y1="78684" x2="6753" y2="98748"/>
                        <a14:foregroundMark x1="6451" y1="96690" x2="10478" y2="98345"/>
                        <a14:foregroundMark x1="8934" y1="89423" x2="10781" y2="80541"/>
                        <a14:foregroundMark x1="5966" y1="32055" x2="16081" y2="31853"/>
                        <a14:foregroundMark x1="17020" y1="50101" x2="35645" y2="50303"/>
                        <a14:foregroundMark x1="21502" y1="64594" x2="52271" y2="64796"/>
                        <a14:foregroundMark x1="3816" y1="97497" x2="2877" y2="98345"/>
                        <a14:foregroundMark x1="46214" y1="34114" x2="52120" y2="35164"/>
                        <a14:foregroundMark x1="46517" y1="34558" x2="51181" y2="34558"/>
                        <a14:foregroundMark x1="51181" y1="69762" x2="35948" y2="68914"/>
                        <a14:foregroundMark x1="7844" y1="77432" x2="3967" y2="81147"/>
                        <a14:foregroundMark x1="19019" y1="69762" x2="50242" y2="69762"/>
                        <a14:foregroundMark x1="20412" y1="68107" x2="49425" y2="70811"/>
                        <a14:foregroundMark x1="49425" y1="70811" x2="57511" y2="59427"/>
                        <a14:foregroundMark x1="57511" y1="59427" x2="58480" y2="54865"/>
                        <a14:foregroundMark x1="54300" y1="64392" x2="63901" y2="56278"/>
                        <a14:foregroundMark x1="63901" y1="56278" x2="76499" y2="54623"/>
                        <a14:foregroundMark x1="57087" y1="41784" x2="66929" y2="50061"/>
                        <a14:foregroundMark x1="66929" y1="50061" x2="77135" y2="52362"/>
                        <a14:foregroundMark x1="62538" y1="48648" x2="75227" y2="50585"/>
                        <a14:foregroundMark x1="75227" y1="50585" x2="76802" y2="50101"/>
                        <a14:foregroundMark x1="66717" y1="49657" x2="78528" y2="49657"/>
                        <a14:foregroundMark x1="77741" y1="36819" x2="77741" y2="36819"/>
                        <a14:foregroundMark x1="90642" y1="35365" x2="85675" y2="36213"/>
                        <a14:foregroundMark x1="87856" y1="53411" x2="98243" y2="56278"/>
                        <a14:foregroundMark x1="88764" y1="56278" x2="99970" y2="59629"/>
                        <a14:foregroundMark x1="88159" y1="49657" x2="97153" y2="49859"/>
                        <a14:foregroundMark x1="22290" y1="48203" x2="5815" y2="56278"/>
                        <a14:foregroundMark x1="12205" y1="50505" x2="5663" y2="51312"/>
                        <a14:foregroundMark x1="10024" y1="45337" x2="5360" y2="56278"/>
                        <a14:foregroundMark x1="5360" y1="56278" x2="5360" y2="56278"/>
                        <a14:foregroundMark x1="545" y1="71013" x2="1333" y2="77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3520" y="2198473"/>
            <a:ext cx="3281405" cy="24610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7FF4B11-DF24-E6B5-37D3-2870187444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97" b="98990" l="41788" r="64000">
                        <a14:foregroundMark x1="42758" y1="49818" x2="46667" y2="50465"/>
                        <a14:foregroundMark x1="56606" y1="89091" x2="56303" y2="98990"/>
                        <a14:foregroundMark x1="63030" y1="81293" x2="64000" y2="83879"/>
                        <a14:foregroundMark x1="57576" y1="34222" x2="56909" y2="14586"/>
                        <a14:foregroundMark x1="55152" y1="19798" x2="58758" y2="19030"/>
                        <a14:foregroundMark x1="55727" y1="18222" x2="55636" y2="22263"/>
                        <a14:foregroundMark x1="55636" y1="29414" x2="55333" y2="34747"/>
                        <a14:foregroundMark x1="58152" y1="28525" x2="59030" y2="35152"/>
                        <a14:foregroundMark x1="59152" y1="34626" x2="59424" y2="39313"/>
                        <a14:foregroundMark x1="59727" y1="36970" x2="59242" y2="33980"/>
                        <a14:foregroundMark x1="54152" y1="37980" x2="54455" y2="34869"/>
                        <a14:foregroundMark x1="55242" y1="32929" x2="54848" y2="20566"/>
                        <a14:foregroundMark x1="57091" y1="13697" x2="58152" y2="18222"/>
                        <a14:foregroundMark x1="58939" y1="19919" x2="59424" y2="23434"/>
                        <a14:foregroundMark x1="59424" y1="23677" x2="58697" y2="30828"/>
                        <a14:foregroundMark x1="58697" y1="30828" x2="59242" y2="35515"/>
                        <a14:foregroundMark x1="58939" y1="25657" x2="59818" y2="33818"/>
                        <a14:foregroundMark x1="53879" y1="58949" x2="54455" y2="36970"/>
                        <a14:foregroundMark x1="59515" y1="33697" x2="59818" y2="59838"/>
                        <a14:foregroundMark x1="60394" y1="57495" x2="59727" y2="34343"/>
                        <a14:foregroundMark x1="60030" y1="34343" x2="59909" y2="47111"/>
                        <a14:foregroundMark x1="60394" y1="36970" x2="60697" y2="54909"/>
                        <a14:foregroundMark x1="60303" y1="34747" x2="60303" y2="41131"/>
                        <a14:foregroundMark x1="47242" y1="50343" x2="52303" y2="50101"/>
                        <a14:foregroundMark x1="42364" y1="48808" x2="45485" y2="48808"/>
                        <a14:foregroundMark x1="42061" y1="51394" x2="43939" y2="51515"/>
                        <a14:foregroundMark x1="43939" y1="49455" x2="41788" y2="48646"/>
                        <a14:foregroundMark x1="47424" y1="47475" x2="50545" y2="47354"/>
                        <a14:foregroundMark x1="55424" y1="92364" x2="55333" y2="97818"/>
                        <a14:foregroundMark x1="57576" y1="91838" x2="58939" y2="97293"/>
                        <a14:foregroundMark x1="54667" y1="93657" x2="54545" y2="96646"/>
                        <a14:foregroundMark x1="58455" y1="91960" x2="59152" y2="93535"/>
                        <a14:foregroundMark x1="59030" y1="93374" x2="59333" y2="96242"/>
                        <a14:foregroundMark x1="59424" y1="94303" x2="58455" y2="97939"/>
                        <a14:foregroundMark x1="56121" y1="91960" x2="56030" y2="85455"/>
                        <a14:foregroundMark x1="58545" y1="86101" x2="58273" y2="91556"/>
                        <a14:foregroundMark x1="55636" y1="85212" x2="56606" y2="90384"/>
                        <a14:foregroundMark x1="58364" y1="75313" x2="58061" y2="77535"/>
                        <a14:foregroundMark x1="54667" y1="69455" x2="57485" y2="72081"/>
                        <a14:foregroundMark x1="59727" y1="68808" x2="58152" y2="70505"/>
                        <a14:foregroundMark x1="59818" y1="67515" x2="58364" y2="71030"/>
                        <a14:foregroundMark x1="59727" y1="57616" x2="60212" y2="67636"/>
                        <a14:foregroundMark x1="46939" y1="53091" x2="48515" y2="52970"/>
                        <a14:foregroundMark x1="42182" y1="49576" x2="42273" y2="51394"/>
                        <a14:foregroundMark x1="41970" y1="50869" x2="41970" y2="49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14" t="8019" r="33581" b="-774"/>
          <a:stretch>
            <a:fillRect/>
          </a:stretch>
        </p:blipFill>
        <p:spPr>
          <a:xfrm>
            <a:off x="1408981" y="1024496"/>
            <a:ext cx="1819994" cy="51248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1144CF-4D74-8495-9F0F-0B1AE900DB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698" b="66613" l="12114" r="81193">
                        <a14:foregroundMark x1="12962" y1="43803" x2="76045" y2="43642"/>
                        <a14:foregroundMark x1="76045" y1="43642" x2="56753" y2="40210"/>
                        <a14:foregroundMark x1="56753" y1="40210" x2="13325" y2="41784"/>
                        <a14:foregroundMark x1="13325" y1="41784" x2="13265" y2="43520"/>
                        <a14:foregroundMark x1="76348" y1="43520" x2="80588" y2="43157"/>
                        <a14:foregroundMark x1="79618" y1="42390" x2="68201" y2="42632"/>
                        <a14:foregroundMark x1="80890" y1="43520" x2="77589" y2="43924"/>
                        <a14:foregroundMark x1="53786" y1="36698" x2="57874" y2="36698"/>
                        <a14:foregroundMark x1="14234" y1="41098" x2="49546" y2="39806"/>
                        <a14:foregroundMark x1="28922" y1="38878" x2="45094" y2="37990"/>
                        <a14:foregroundMark x1="36372" y1="39806" x2="48001" y2="38111"/>
                        <a14:foregroundMark x1="47608" y1="38393" x2="44125" y2="38393"/>
                        <a14:foregroundMark x1="46729" y1="37868" x2="16717" y2="40371"/>
                        <a14:foregroundMark x1="16717" y1="40371" x2="12114" y2="43278"/>
                        <a14:foregroundMark x1="14022" y1="66613" x2="14506" y2="60961"/>
                        <a14:foregroundMark x1="81193" y1="44045" x2="79134" y2="42390"/>
                        <a14:foregroundMark x1="59555" y1="40024" x2="67929" y2="40452"/>
                        <a14:foregroundMark x1="57662" y1="39927" x2="59432" y2="40017"/>
                        <a14:foregroundMark x1="23228" y1="45579" x2="40067" y2="43399"/>
                        <a14:foregroundMark x1="35796" y1="46629" x2="47305" y2="45862"/>
                        <a14:foregroundMark x1="47305" y1="45862" x2="47305" y2="45862"/>
                        <a14:foregroundMark x1="36766" y1="46871" x2="41217" y2="46508"/>
                        <a14:foregroundMark x1="49727" y1="42753" x2="46154" y2="46508"/>
                        <a14:foregroundMark x1="22078" y1="44691" x2="27589" y2="47033"/>
                        <a14:foregroundMark x1="27589" y1="47033" x2="27771" y2="47033"/>
                        <a14:foregroundMark x1="26227" y1="47275" x2="22078" y2="45337"/>
                        <a14:foregroundMark x1="22350" y1="46750" x2="24955" y2="47275"/>
                        <a14:backgroundMark x1="14991" y1="56560" x2="72229" y2="56399"/>
                        <a14:backgroundMark x1="72229" y1="56399" x2="78861" y2="53048"/>
                        <a14:backgroundMark x1="78861" y1="53048" x2="69958" y2="47961"/>
                        <a14:backgroundMark x1="69958" y1="47961" x2="19836" y2="50949"/>
                        <a14:backgroundMark x1="19836" y1="50949" x2="14991" y2="55753"/>
                        <a14:backgroundMark x1="14991" y1="55753" x2="15203" y2="56681"/>
                        <a14:backgroundMark x1="24470" y1="48042" x2="56027" y2="48163"/>
                        <a14:backgroundMark x1="50030" y1="39645" x2="51878" y2="38635"/>
                        <a14:backgroundMark x1="58449" y1="37586" x2="59903" y2="39524"/>
                        <a14:backgroundMark x1="58056" y1="36294" x2="57965" y2="37222"/>
                        <a14:backgroundMark x1="57753" y1="36819" x2="57571" y2="36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34117" r="15530" b="31695"/>
          <a:stretch>
            <a:fillRect/>
          </a:stretch>
        </p:blipFill>
        <p:spPr>
          <a:xfrm rot="5400000">
            <a:off x="1062905" y="2840140"/>
            <a:ext cx="5694872" cy="1961752"/>
          </a:xfrm>
          <a:prstGeom prst="rect">
            <a:avLst/>
          </a:prstGeom>
        </p:spPr>
      </p:pic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3C4B828D-0C04-2A24-8DAB-750210313C5A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Итерационная разработка собственного реактора</a:t>
            </a:r>
          </a:p>
        </p:txBody>
      </p:sp>
    </p:spTree>
    <p:extLst>
      <p:ext uri="{BB962C8B-B14F-4D97-AF65-F5344CB8AC3E}">
        <p14:creationId xmlns:p14="http://schemas.microsoft.com/office/powerpoint/2010/main" val="527478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F7D3B5FD-98EB-B1F9-DEBA-6DD9D84D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06D12B8-0C7F-A7F8-ECC2-9C7077184F1F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F8B6670-F9A9-306E-8D8E-76A34E6CF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67F56495-0918-30E1-2F09-CCB7119EA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BF85F19-80C1-844A-23B4-EF60B5248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D914A9F-2FAB-D0AD-1B67-42C81D211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AA34A54-A054-1850-3B1A-1D4CC6D87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E3E180E1-4816-0F22-6300-D9615702DDCE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26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DE831F-EF82-074E-6700-420CA1152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846" y="921714"/>
            <a:ext cx="10720069" cy="5746755"/>
          </a:xfrm>
          <a:prstGeom prst="rect">
            <a:avLst/>
          </a:prstGeom>
        </p:spPr>
      </p:pic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F90849A2-19DA-42D7-D4F7-022E32E53B42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Разработано собственное ПО</a:t>
            </a:r>
          </a:p>
        </p:txBody>
      </p:sp>
    </p:spTree>
    <p:extLst>
      <p:ext uri="{BB962C8B-B14F-4D97-AF65-F5344CB8AC3E}">
        <p14:creationId xmlns:p14="http://schemas.microsoft.com/office/powerpoint/2010/main" val="2722672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B1897667-661A-670F-F4D1-D2D583F5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F673BB2-AA1F-DFD0-AC03-ACD3A9E5916E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1BD3A01-25A6-EAFB-9EC1-018FE18B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C06C6222-AF35-09BB-1525-F0B301B3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BF658A-5270-A5C0-13E4-B93397E90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205BCCD-081E-D8D6-6512-06D068B1C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A379D19-AE25-C6AB-9515-F679347E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D3CF4764-E778-727F-74E1-FD5B662A1187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27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49B39C-53F0-BC83-65A1-9547151ADC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b="4954"/>
          <a:stretch>
            <a:fillRect/>
          </a:stretch>
        </p:blipFill>
        <p:spPr>
          <a:xfrm>
            <a:off x="1193800" y="1150620"/>
            <a:ext cx="2520000" cy="5070740"/>
          </a:xfrm>
          <a:prstGeom prst="roundRect">
            <a:avLst>
              <a:gd name="adj" fmla="val 3250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DC849B-5256-5965-83C0-3EDACC543B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b="5349"/>
          <a:stretch>
            <a:fillRect/>
          </a:stretch>
        </p:blipFill>
        <p:spPr>
          <a:xfrm>
            <a:off x="3924098" y="1150620"/>
            <a:ext cx="2520000" cy="5070740"/>
          </a:xfrm>
          <a:prstGeom prst="roundRect">
            <a:avLst>
              <a:gd name="adj" fmla="val 3659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FE4F30-80AA-D2FB-5AC4-BB0B116B2D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b="6132"/>
          <a:stretch>
            <a:fillRect/>
          </a:stretch>
        </p:blipFill>
        <p:spPr>
          <a:xfrm>
            <a:off x="6654396" y="1150620"/>
            <a:ext cx="2520000" cy="5070740"/>
          </a:xfrm>
          <a:prstGeom prst="roundRect">
            <a:avLst>
              <a:gd name="adj" fmla="val 3317"/>
            </a:avLst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F4989B-CD95-4837-6BCE-5A0FA5DBED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b="5349"/>
          <a:stretch>
            <a:fillRect/>
          </a:stretch>
        </p:blipFill>
        <p:spPr>
          <a:xfrm>
            <a:off x="9384694" y="1150620"/>
            <a:ext cx="2520000" cy="5070740"/>
          </a:xfrm>
          <a:prstGeom prst="roundRect">
            <a:avLst>
              <a:gd name="adj" fmla="val 3659"/>
            </a:avLst>
          </a:prstGeom>
        </p:spPr>
      </p:pic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5C59F866-73CE-33BF-1D1F-E2C6A2565DCF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Интерфейс мобильного приложения</a:t>
            </a:r>
          </a:p>
        </p:txBody>
      </p:sp>
    </p:spTree>
    <p:extLst>
      <p:ext uri="{BB962C8B-B14F-4D97-AF65-F5344CB8AC3E}">
        <p14:creationId xmlns:p14="http://schemas.microsoft.com/office/powerpoint/2010/main" val="2312448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3DD0B9C9-9D0D-46C6-DA5F-8E7E9EACA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B907BB0-4D76-5DAE-9B6F-1ACB0CD5AEEE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09C6D65-ADFC-80F6-6432-5B72DD816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1CED980E-276C-C9E1-F52F-D4DD9E4A2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F40FFB6-1D8E-C372-5D64-8840B7AC9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9C57CBA-DBAB-FB73-0029-444F07CE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C88DF06-6184-7263-5CE0-59822FA7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061D2418-AD23-2513-391B-B46CAF8E0B93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28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D183D2-C478-FF65-9F26-B507D8DF68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97" t="1469" r="7874" b="2665"/>
          <a:stretch>
            <a:fillRect/>
          </a:stretch>
        </p:blipFill>
        <p:spPr>
          <a:xfrm>
            <a:off x="1299846" y="1085724"/>
            <a:ext cx="2294627" cy="5176772"/>
          </a:xfrm>
          <a:prstGeom prst="roundRect">
            <a:avLst>
              <a:gd name="adj" fmla="val 8396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0CA7E5-AA96-1096-8F0C-E23DE55C6B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06" t="1229" r="7160" b="2905"/>
          <a:stretch>
            <a:fillRect/>
          </a:stretch>
        </p:blipFill>
        <p:spPr>
          <a:xfrm>
            <a:off x="3927849" y="1053248"/>
            <a:ext cx="2294627" cy="5176772"/>
          </a:xfrm>
          <a:prstGeom prst="roundRect">
            <a:avLst>
              <a:gd name="adj" fmla="val 7644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22C2D9-7254-CC08-4B64-F9CF21D4D3B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48" t="1036" r="8688" b="3097"/>
          <a:stretch>
            <a:fillRect/>
          </a:stretch>
        </p:blipFill>
        <p:spPr>
          <a:xfrm>
            <a:off x="6555852" y="1085724"/>
            <a:ext cx="2294627" cy="5176772"/>
          </a:xfrm>
          <a:prstGeom prst="roundRect">
            <a:avLst>
              <a:gd name="adj" fmla="val 9524"/>
            </a:avLst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80E209-C11D-D0E9-5F42-569F24F20D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855" y="1502228"/>
            <a:ext cx="2569029" cy="3853543"/>
          </a:xfrm>
          <a:prstGeom prst="roundRect">
            <a:avLst>
              <a:gd name="adj" fmla="val 2900"/>
            </a:avLst>
          </a:prstGeom>
        </p:spPr>
      </p:pic>
      <p:sp>
        <p:nvSpPr>
          <p:cNvPr id="2" name="Google Shape;109;g275a8c1f4a1_0_0">
            <a:extLst>
              <a:ext uri="{FF2B5EF4-FFF2-40B4-BE49-F238E27FC236}">
                <a16:creationId xmlns:a16="http://schemas.microsoft.com/office/drawing/2014/main" id="{78B58FC6-7CE0-4D41-7EB0-A33A2039F0B6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α-версия мобильного приложения</a:t>
            </a:r>
          </a:p>
        </p:txBody>
      </p:sp>
    </p:spTree>
    <p:extLst>
      <p:ext uri="{BB962C8B-B14F-4D97-AF65-F5344CB8AC3E}">
        <p14:creationId xmlns:p14="http://schemas.microsoft.com/office/powerpoint/2010/main" val="842349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8993A7BC-6632-7B07-230D-6A5151145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2766B1B-C408-C70F-AE1F-EFD7B5F31981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7463F02-285D-58FD-28ED-07C3742CC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1E5D0F3A-0362-A22C-0CB8-91C8C86D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40A43B9-1DE0-F9FF-B2C9-8ACD351A7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26C3869-74C6-B296-562F-645642F01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D6FFDB7-0CC8-BC3A-4E39-04173E1D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531C3C68-C099-9402-3615-DB6015FF5315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29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C14BA-9F6A-B3F4-979E-AC24600FE24C}"/>
              </a:ext>
            </a:extLst>
          </p:cNvPr>
          <p:cNvSpPr txBox="1"/>
          <p:nvPr/>
        </p:nvSpPr>
        <p:spPr>
          <a:xfrm>
            <a:off x="1146810" y="1008122"/>
            <a:ext cx="45674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/>
            <a:r>
              <a:rPr lang="ru-RU" sz="2400" dirty="0">
                <a:latin typeface="Aptos Display" panose="020B0004020202020204" pitchFamily="34" charset="0"/>
                <a:cs typeface="Times New Roman" panose="02020603050405020304" pitchFamily="18" charset="0"/>
              </a:rPr>
              <a:t>Таргетные пептиды — короткие цепочки аминокислот, способные избирательно связываться с определёнными биологическими мишенями (клетками, рецепторами или белками) для адресной доставки лекарств или диагностики.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3D5A773-F583-8DD5-BBB3-AD19C13AD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630" y="5566477"/>
            <a:ext cx="10439400" cy="114305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err="1">
                <a:latin typeface="Aptos Display" panose="020B0004020202020204" pitchFamily="34" charset="0"/>
                <a:cs typeface="Times New Roman" panose="02020603050405020304" pitchFamily="18" charset="0"/>
              </a:rPr>
              <a:t>Тераностика</a:t>
            </a:r>
            <a:r>
              <a:rPr lang="ru-RU" sz="1800" dirty="0">
                <a:latin typeface="Aptos Display" panose="020B0004020202020204" pitchFamily="34" charset="0"/>
                <a:cs typeface="Times New Roman" panose="02020603050405020304" pitchFamily="18" charset="0"/>
              </a:rPr>
              <a:t> – терапия и диагностика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Aptos Display" panose="020B0004020202020204" pitchFamily="34" charset="0"/>
                <a:cs typeface="Times New Roman" panose="02020603050405020304" pitchFamily="18" charset="0"/>
              </a:rPr>
              <a:t>МНЧ – магнитные наночастицы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Aptos Display" panose="020B0004020202020204" pitchFamily="34" charset="0"/>
                <a:cs typeface="Times New Roman" panose="02020603050405020304" pitchFamily="18" charset="0"/>
              </a:rPr>
              <a:t>ПЛГА – сополимер молочной и гликолевой кислот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0FCB6E2-0DFB-2B3A-2993-D7D30FF19E4C}"/>
              </a:ext>
            </a:extLst>
          </p:cNvPr>
          <p:cNvSpPr/>
          <p:nvPr/>
        </p:nvSpPr>
        <p:spPr>
          <a:xfrm>
            <a:off x="7786159" y="2280387"/>
            <a:ext cx="4320000" cy="43200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2B4EF73-3CAF-75A7-9582-94CC84AD4571}"/>
              </a:ext>
            </a:extLst>
          </p:cNvPr>
          <p:cNvSpPr/>
          <p:nvPr/>
        </p:nvSpPr>
        <p:spPr>
          <a:xfrm>
            <a:off x="5415109" y="2280387"/>
            <a:ext cx="4320000" cy="4320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endParaRPr lang="ru-RU" dirty="0"/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3EF187E-7C01-51ED-E7F3-1B80521315D4}"/>
              </a:ext>
            </a:extLst>
          </p:cNvPr>
          <p:cNvSpPr/>
          <p:nvPr/>
        </p:nvSpPr>
        <p:spPr>
          <a:xfrm>
            <a:off x="6600634" y="244037"/>
            <a:ext cx="4320000" cy="43200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5" name="Picture 4" descr="Picture background">
            <a:extLst>
              <a:ext uri="{FF2B5EF4-FFF2-40B4-BE49-F238E27FC236}">
                <a16:creationId xmlns:a16="http://schemas.microsoft.com/office/drawing/2014/main" id="{4B501625-6FF0-985C-C6A1-4483E155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938" r="90000">
                        <a14:foregroundMark x1="10625" y1="37083" x2="6641" y2="47604"/>
                        <a14:foregroundMark x1="6641" y1="47604" x2="5469" y2="56458"/>
                        <a14:foregroundMark x1="5469" y1="56458" x2="6719" y2="66458"/>
                        <a14:foregroundMark x1="6719" y1="66458" x2="9375" y2="73021"/>
                        <a14:foregroundMark x1="9375" y1="73021" x2="9922" y2="41979"/>
                        <a14:foregroundMark x1="33438" y1="36146" x2="40000" y2="43750"/>
                        <a14:foregroundMark x1="40000" y1="43750" x2="34922" y2="36146"/>
                        <a14:foregroundMark x1="41250" y1="54792" x2="43750" y2="56146"/>
                        <a14:foregroundMark x1="39844" y1="89375" x2="26328" y2="88438"/>
                        <a14:foregroundMark x1="5938" y1="50521" x2="6250" y2="59479"/>
                        <a14:foregroundMark x1="39844" y1="25417" x2="39844" y2="25417"/>
                        <a14:foregroundMark x1="43359" y1="33750" x2="43359" y2="33750"/>
                        <a14:foregroundMark x1="46797" y1="34896" x2="46797" y2="34896"/>
                        <a14:foregroundMark x1="51563" y1="34271" x2="51563" y2="34271"/>
                        <a14:foregroundMark x1="54766" y1="37500" x2="54766" y2="37500"/>
                        <a14:foregroundMark x1="57031" y1="30521" x2="57031" y2="30521"/>
                        <a14:foregroundMark x1="51016" y1="24896" x2="51016" y2="24896"/>
                        <a14:foregroundMark x1="58672" y1="16354" x2="58672" y2="16354"/>
                        <a14:foregroundMark x1="68672" y1="28542" x2="68672" y2="28542"/>
                        <a14:foregroundMark x1="62969" y1="35313" x2="62969" y2="35313"/>
                        <a14:foregroundMark x1="66328" y1="36563" x2="66328" y2="36563"/>
                        <a14:foregroundMark x1="74766" y1="46979" x2="74766" y2="46979"/>
                        <a14:foregroundMark x1="81797" y1="48958" x2="81797" y2="48958"/>
                        <a14:foregroundMark x1="71563" y1="52396" x2="71563" y2="52396"/>
                        <a14:foregroundMark x1="60156" y1="53854" x2="60156" y2="53854"/>
                        <a14:foregroundMark x1="57109" y1="58750" x2="57109" y2="58750"/>
                        <a14:foregroundMark x1="59609" y1="65417" x2="59609" y2="65417"/>
                        <a14:foregroundMark x1="52031" y1="66667" x2="52031" y2="66667"/>
                        <a14:foregroundMark x1="52656" y1="79063" x2="52656" y2="79063"/>
                        <a14:foregroundMark x1="51719" y1="60938" x2="51719" y2="60938"/>
                        <a14:foregroundMark x1="48125" y1="54167" x2="48125" y2="54167"/>
                        <a14:foregroundMark x1="48359" y1="57917" x2="48359" y2="57917"/>
                        <a14:foregroundMark x1="53828" y1="52708" x2="53828" y2="52708"/>
                        <a14:foregroundMark x1="49609" y1="45833" x2="49609" y2="45833"/>
                        <a14:foregroundMark x1="48047" y1="48958" x2="48047" y2="48958"/>
                        <a14:foregroundMark x1="51953" y1="41250" x2="51953" y2="41250"/>
                        <a14:foregroundMark x1="57422" y1="42396" x2="57422" y2="42396"/>
                        <a14:foregroundMark x1="56016" y1="45104" x2="56016" y2="45104"/>
                        <a14:foregroundMark x1="55156" y1="48125" x2="55156" y2="48125"/>
                        <a14:foregroundMark x1="62422" y1="57083" x2="62422" y2="57083"/>
                        <a14:foregroundMark x1="62031" y1="62083" x2="62031" y2="62083"/>
                        <a14:foregroundMark x1="67031" y1="39896" x2="67031" y2="39896"/>
                        <a14:foregroundMark x1="58359" y1="39167" x2="58359" y2="39167"/>
                        <a14:foregroundMark x1="52109" y1="45208" x2="52109" y2="45208"/>
                        <a14:foregroundMark x1="50313" y1="43750" x2="50313" y2="43750"/>
                        <a14:foregroundMark x1="51172" y1="46563" x2="51172" y2="4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03" y="2168517"/>
            <a:ext cx="1888729" cy="14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F6583B0D-F9E4-C9B4-7211-9F3800AD3C3F}"/>
              </a:ext>
            </a:extLst>
          </p:cNvPr>
          <p:cNvSpPr/>
          <p:nvPr/>
        </p:nvSpPr>
        <p:spPr>
          <a:xfrm>
            <a:off x="6751275" y="2631002"/>
            <a:ext cx="720000" cy="720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41F7031-1782-13EE-6A98-7A326F62EF2A}"/>
              </a:ext>
            </a:extLst>
          </p:cNvPr>
          <p:cNvSpPr/>
          <p:nvPr/>
        </p:nvSpPr>
        <p:spPr>
          <a:xfrm>
            <a:off x="7099375" y="3171361"/>
            <a:ext cx="720000" cy="720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Picture background">
            <a:extLst>
              <a:ext uri="{FF2B5EF4-FFF2-40B4-BE49-F238E27FC236}">
                <a16:creationId xmlns:a16="http://schemas.microsoft.com/office/drawing/2014/main" id="{D5577F52-AD2E-F9F6-26DE-5CE50A58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3906">
                        <a14:foregroundMark x1="41094" y1="14844" x2="41094" y2="14844"/>
                        <a14:foregroundMark x1="33906" y1="20000" x2="33906" y2="20000"/>
                        <a14:foregroundMark x1="35156" y1="30625" x2="35156" y2="30625"/>
                        <a14:foregroundMark x1="44063" y1="27031" x2="44063" y2="27031"/>
                        <a14:foregroundMark x1="53906" y1="32500" x2="53906" y2="32500"/>
                        <a14:foregroundMark x1="61406" y1="33281" x2="61406" y2="33281"/>
                        <a14:foregroundMark x1="62031" y1="35781" x2="62031" y2="35781"/>
                        <a14:foregroundMark x1="61875" y1="33906" x2="61875" y2="33906"/>
                        <a14:foregroundMark x1="61563" y1="31719" x2="61563" y2="31719"/>
                        <a14:foregroundMark x1="83281" y1="30000" x2="83281" y2="30000"/>
                        <a14:foregroundMark x1="89844" y1="46875" x2="89844" y2="46875"/>
                        <a14:foregroundMark x1="93906" y1="48125" x2="93906" y2="48125"/>
                        <a14:foregroundMark x1="69063" y1="30156" x2="69063" y2="30156"/>
                        <a14:foregroundMark x1="73906" y1="25938" x2="73906" y2="25938"/>
                        <a14:foregroundMark x1="42813" y1="27969" x2="42813" y2="27969"/>
                        <a14:foregroundMark x1="33438" y1="30781" x2="33438" y2="30781"/>
                        <a14:foregroundMark x1="22344" y1="30000" x2="22344" y2="30000"/>
                        <a14:foregroundMark x1="17500" y1="37813" x2="17500" y2="37813"/>
                        <a14:foregroundMark x1="22031" y1="45625" x2="22031" y2="45625"/>
                        <a14:foregroundMark x1="27031" y1="68281" x2="27031" y2="68281"/>
                        <a14:foregroundMark x1="31406" y1="80469" x2="31406" y2="80469"/>
                        <a14:foregroundMark x1="39063" y1="76406" x2="39063" y2="76406"/>
                        <a14:foregroundMark x1="38750" y1="73594" x2="38750" y2="73594"/>
                        <a14:foregroundMark x1="46563" y1="76406" x2="46563" y2="76406"/>
                        <a14:foregroundMark x1="44844" y1="76719" x2="44844" y2="76719"/>
                        <a14:foregroundMark x1="51250" y1="82656" x2="51250" y2="82656"/>
                        <a14:foregroundMark x1="48281" y1="81406" x2="48281" y2="81406"/>
                        <a14:foregroundMark x1="48438" y1="85313" x2="48438" y2="85313"/>
                        <a14:foregroundMark x1="45313" y1="26563" x2="45313" y2="26563"/>
                        <a14:foregroundMark x1="45938" y1="25781" x2="45938" y2="25781"/>
                        <a14:foregroundMark x1="42344" y1="28125" x2="42344" y2="28125"/>
                        <a14:foregroundMark x1="32500" y1="20156" x2="32500" y2="20156"/>
                        <a14:foregroundMark x1="17969" y1="36250" x2="17969" y2="36250"/>
                        <a14:foregroundMark x1="16563" y1="39844" x2="16563" y2="39844"/>
                        <a14:foregroundMark x1="25781" y1="74688" x2="25781" y2="74688"/>
                        <a14:foregroundMark x1="35938" y1="74844" x2="35938" y2="74844"/>
                        <a14:foregroundMark x1="26563" y1="67188" x2="26563" y2="67188"/>
                        <a14:foregroundMark x1="25000" y1="67031" x2="25000" y2="67031"/>
                        <a14:foregroundMark x1="74375" y1="46250" x2="74375" y2="46250"/>
                        <a14:foregroundMark x1="67500" y1="42656" x2="67500" y2="42656"/>
                        <a14:foregroundMark x1="69063" y1="44219" x2="69063" y2="44219"/>
                        <a14:foregroundMark x1="65781" y1="41250" x2="65781" y2="41250"/>
                        <a14:foregroundMark x1="57344" y1="41875" x2="57344" y2="41875"/>
                        <a14:foregroundMark x1="55000" y1="75781" x2="55000" y2="75781"/>
                        <a14:foregroundMark x1="54063" y1="75625" x2="54063" y2="75625"/>
                        <a14:foregroundMark x1="57656" y1="75625" x2="57656" y2="75625"/>
                        <a14:foregroundMark x1="57969" y1="76250" x2="57969" y2="76250"/>
                        <a14:foregroundMark x1="37031" y1="45313" x2="37031" y2="45313"/>
                        <a14:foregroundMark x1="37813" y1="45156" x2="37813" y2="45156"/>
                        <a14:foregroundMark x1="80000" y1="38125" x2="80000" y2="38125"/>
                        <a14:foregroundMark x1="34531" y1="30625" x2="34531" y2="30625"/>
                        <a14:foregroundMark x1="32969" y1="30625" x2="32969" y2="30625"/>
                        <a14:foregroundMark x1="46563" y1="16094" x2="46563" y2="16094"/>
                        <a14:backgroundMark x1="36094" y1="73438" x2="36094" y2="73438"/>
                        <a14:backgroundMark x1="25000" y1="68750" x2="25000" y2="68750"/>
                        <a14:backgroundMark x1="46719" y1="83906" x2="46719" y2="83906"/>
                        <a14:backgroundMark x1="21719" y1="48906" x2="21719" y2="4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93" y="3083180"/>
            <a:ext cx="1357207" cy="13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icture background">
            <a:extLst>
              <a:ext uri="{FF2B5EF4-FFF2-40B4-BE49-F238E27FC236}">
                <a16:creationId xmlns:a16="http://schemas.microsoft.com/office/drawing/2014/main" id="{4FEAFF5E-4B6A-20CA-A6C6-F1859861A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468" b="81808" l="28380" r="3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5" t="61175" r="59875" b="15900"/>
          <a:stretch/>
        </p:blipFill>
        <p:spPr bwMode="auto">
          <a:xfrm>
            <a:off x="9924364" y="3824083"/>
            <a:ext cx="1375601" cy="120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icture background">
            <a:extLst>
              <a:ext uri="{FF2B5EF4-FFF2-40B4-BE49-F238E27FC236}">
                <a16:creationId xmlns:a16="http://schemas.microsoft.com/office/drawing/2014/main" id="{8B58A421-1277-34E6-20A0-4095C5518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324" b="81233" l="44175" r="53159">
                        <a14:foregroundMark x1="48520" y1="81233" x2="48520" y2="81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0" t="61174" r="45700" b="16956"/>
          <a:stretch/>
        </p:blipFill>
        <p:spPr bwMode="auto">
          <a:xfrm>
            <a:off x="8054124" y="4526572"/>
            <a:ext cx="137160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Picture background">
            <a:extLst>
              <a:ext uri="{FF2B5EF4-FFF2-40B4-BE49-F238E27FC236}">
                <a16:creationId xmlns:a16="http://schemas.microsoft.com/office/drawing/2014/main" id="{81142E13-78B9-0BC7-CDB5-481D0F20A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758" b="63858" l="25048" r="35752">
                        <a14:foregroundMark x1="25572" y1="47871" x2="25572" y2="47871"/>
                        <a14:foregroundMark x1="30372" y1="30408" x2="30372" y2="30408"/>
                        <a14:foregroundMark x1="30152" y1="63944" x2="30152" y2="63944"/>
                        <a14:foregroundMark x1="35779" y1="46742" x2="35779" y2="46742"/>
                        <a14:foregroundMark x1="30372" y1="28758" x2="30372" y2="28758"/>
                        <a14:foregroundMark x1="25048" y1="46221" x2="25048" y2="46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6967" r="63097" b="32740"/>
          <a:stretch/>
        </p:blipFill>
        <p:spPr bwMode="auto">
          <a:xfrm>
            <a:off x="7527311" y="665649"/>
            <a:ext cx="1111719" cy="11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Picture background">
            <a:extLst>
              <a:ext uri="{FF2B5EF4-FFF2-40B4-BE49-F238E27FC236}">
                <a16:creationId xmlns:a16="http://schemas.microsoft.com/office/drawing/2014/main" id="{2A85FFBA-C127-53DB-64CD-DE29317C4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000" b="51429" l="8594" r="91797">
                        <a14:foregroundMark x1="8594" y1="19000" x2="8594" y2="19000"/>
                        <a14:foregroundMark x1="10059" y1="17429" x2="10059" y2="17429"/>
                        <a14:foregroundMark x1="20020" y1="22429" x2="20020" y2="22429"/>
                        <a14:foregroundMark x1="21289" y1="24286" x2="21289" y2="24286"/>
                        <a14:foregroundMark x1="23926" y1="17429" x2="23926" y2="17429"/>
                        <a14:foregroundMark x1="25293" y1="18286" x2="25293" y2="18286"/>
                        <a14:foregroundMark x1="41309" y1="16714" x2="41309" y2="16714"/>
                        <a14:foregroundMark x1="57227" y1="16000" x2="57227" y2="16000"/>
                        <a14:foregroundMark x1="79297" y1="24571" x2="79297" y2="24571"/>
                        <a14:foregroundMark x1="79590" y1="21429" x2="79590" y2="21429"/>
                        <a14:foregroundMark x1="76855" y1="17714" x2="76855" y2="17714"/>
                        <a14:foregroundMark x1="91797" y1="19429" x2="91797" y2="1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10" t="12771" b="44054"/>
          <a:stretch/>
        </p:blipFill>
        <p:spPr bwMode="auto">
          <a:xfrm rot="19777692">
            <a:off x="5956317" y="3493889"/>
            <a:ext cx="1303130" cy="12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Picture background">
            <a:extLst>
              <a:ext uri="{FF2B5EF4-FFF2-40B4-BE49-F238E27FC236}">
                <a16:creationId xmlns:a16="http://schemas.microsoft.com/office/drawing/2014/main" id="{7C44DAAB-79E1-196F-C4C7-9A7D7E6A0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000" b="51429" l="8594" r="91797">
                        <a14:foregroundMark x1="8594" y1="19000" x2="8594" y2="19000"/>
                        <a14:foregroundMark x1="10059" y1="17429" x2="10059" y2="17429"/>
                        <a14:foregroundMark x1="20020" y1="22429" x2="20020" y2="22429"/>
                        <a14:foregroundMark x1="21289" y1="24286" x2="21289" y2="24286"/>
                        <a14:foregroundMark x1="23926" y1="17429" x2="23926" y2="17429"/>
                        <a14:foregroundMark x1="25293" y1="18286" x2="25293" y2="18286"/>
                        <a14:foregroundMark x1="41309" y1="16714" x2="41309" y2="16714"/>
                        <a14:foregroundMark x1="57227" y1="16000" x2="57227" y2="16000"/>
                        <a14:foregroundMark x1="79297" y1="24571" x2="79297" y2="24571"/>
                        <a14:foregroundMark x1="79590" y1="21429" x2="79590" y2="21429"/>
                        <a14:foregroundMark x1="76855" y1="17714" x2="76855" y2="17714"/>
                        <a14:foregroundMark x1="91797" y1="19429" x2="91797" y2="1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 t="12771" r="38410" b="44054"/>
          <a:stretch/>
        </p:blipFill>
        <p:spPr bwMode="auto">
          <a:xfrm rot="2021875">
            <a:off x="6841706" y="5276709"/>
            <a:ext cx="1191997" cy="12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Picture background">
            <a:extLst>
              <a:ext uri="{FF2B5EF4-FFF2-40B4-BE49-F238E27FC236}">
                <a16:creationId xmlns:a16="http://schemas.microsoft.com/office/drawing/2014/main" id="{BE412C50-7328-FA75-2B45-4CECF3576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000" b="51429" l="8594" r="91797">
                        <a14:foregroundMark x1="8594" y1="19000" x2="8594" y2="19000"/>
                        <a14:foregroundMark x1="10059" y1="17429" x2="10059" y2="17429"/>
                        <a14:foregroundMark x1="20020" y1="22429" x2="20020" y2="22429"/>
                        <a14:foregroundMark x1="21289" y1="24286" x2="21289" y2="24286"/>
                        <a14:foregroundMark x1="23926" y1="17429" x2="23926" y2="17429"/>
                        <a14:foregroundMark x1="25293" y1="18286" x2="25293" y2="18286"/>
                        <a14:foregroundMark x1="41309" y1="16714" x2="41309" y2="16714"/>
                        <a14:foregroundMark x1="57227" y1="16000" x2="57227" y2="16000"/>
                        <a14:foregroundMark x1="79297" y1="24571" x2="79297" y2="24571"/>
                        <a14:foregroundMark x1="79590" y1="21429" x2="79590" y2="21429"/>
                        <a14:foregroundMark x1="76855" y1="17714" x2="76855" y2="17714"/>
                        <a14:foregroundMark x1="91797" y1="19429" x2="91797" y2="1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1" r="69920" b="44054"/>
          <a:stretch/>
        </p:blipFill>
        <p:spPr bwMode="auto">
          <a:xfrm>
            <a:off x="6051961" y="5304975"/>
            <a:ext cx="1320247" cy="12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Picture background">
            <a:extLst>
              <a:ext uri="{FF2B5EF4-FFF2-40B4-BE49-F238E27FC236}">
                <a16:creationId xmlns:a16="http://schemas.microsoft.com/office/drawing/2014/main" id="{46073033-9F46-065E-BAA0-AB3DFB842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799" b="70139" l="58008" r="89453">
                        <a14:foregroundMark x1="58008" y1="68056" x2="58008" y2="68056"/>
                        <a14:foregroundMark x1="60449" y1="70139" x2="60449" y2="70139"/>
                        <a14:foregroundMark x1="60547" y1="66146" x2="60547" y2="66146"/>
                        <a14:foregroundMark x1="61328" y1="63021" x2="61328" y2="63021"/>
                        <a14:foregroundMark x1="62695" y1="59375" x2="62695" y2="59375"/>
                        <a14:foregroundMark x1="68066" y1="59201" x2="68066" y2="59201"/>
                        <a14:foregroundMark x1="69824" y1="56250" x2="69824" y2="56250"/>
                        <a14:foregroundMark x1="69531" y1="51910" x2="69531" y2="51910"/>
                        <a14:foregroundMark x1="71289" y1="49306" x2="71289" y2="49306"/>
                        <a14:foregroundMark x1="73438" y1="48438" x2="73438" y2="48438"/>
                        <a14:foregroundMark x1="76367" y1="48264" x2="76367" y2="48264"/>
                        <a14:foregroundMark x1="73047" y1="50347" x2="73047" y2="50347"/>
                        <a14:foregroundMark x1="75684" y1="51910" x2="75684" y2="51910"/>
                        <a14:foregroundMark x1="74316" y1="55729" x2="74316" y2="55729"/>
                        <a14:foregroundMark x1="77637" y1="55382" x2="77637" y2="55382"/>
                        <a14:foregroundMark x1="77734" y1="58681" x2="77734" y2="58681"/>
                        <a14:foregroundMark x1="81152" y1="44097" x2="81152" y2="44097"/>
                        <a14:foregroundMark x1="79883" y1="41840" x2="79883" y2="41840"/>
                        <a14:foregroundMark x1="75391" y1="40278" x2="75391" y2="40278"/>
                        <a14:foregroundMark x1="75391" y1="35417" x2="75391" y2="35417"/>
                        <a14:foregroundMark x1="78711" y1="36632" x2="78711" y2="36632"/>
                        <a14:foregroundMark x1="80078" y1="34028" x2="80078" y2="34028"/>
                        <a14:foregroundMark x1="80762" y1="38889" x2="80762" y2="38889"/>
                        <a14:foregroundMark x1="82422" y1="41667" x2="82422" y2="41667"/>
                        <a14:foregroundMark x1="85840" y1="30903" x2="85840" y2="30903"/>
                        <a14:foregroundMark x1="84277" y1="26215" x2="84277" y2="26215"/>
                        <a14:foregroundMark x1="82520" y1="25174" x2="82520" y2="25174"/>
                        <a14:foregroundMark x1="83594" y1="24479" x2="83594" y2="24479"/>
                        <a14:foregroundMark x1="82813" y1="20313" x2="82813" y2="20313"/>
                        <a14:foregroundMark x1="83887" y1="15972" x2="83887" y2="15972"/>
                        <a14:foregroundMark x1="85938" y1="17882" x2="85938" y2="17882"/>
                        <a14:foregroundMark x1="86719" y1="22917" x2="86719" y2="22917"/>
                        <a14:foregroundMark x1="89453" y1="27778" x2="8945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37" t="13334" r="6750" b="27471"/>
          <a:stretch/>
        </p:blipFill>
        <p:spPr bwMode="auto">
          <a:xfrm>
            <a:off x="7965734" y="3084269"/>
            <a:ext cx="1371600" cy="12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Picture background">
            <a:extLst>
              <a:ext uri="{FF2B5EF4-FFF2-40B4-BE49-F238E27FC236}">
                <a16:creationId xmlns:a16="http://schemas.microsoft.com/office/drawing/2014/main" id="{5884B48D-DF09-0271-1F55-0F4786A5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3" b="89587" l="1750" r="98875">
                        <a14:foregroundMark x1="6000" y1="40331" x2="6000" y2="40331"/>
                        <a14:foregroundMark x1="35375" y1="7273" x2="35375" y2="7273"/>
                        <a14:foregroundMark x1="1750" y1="40826" x2="1750" y2="40826"/>
                        <a14:foregroundMark x1="17875" y1="89587" x2="17875" y2="89587"/>
                        <a14:foregroundMark x1="95125" y1="57190" x2="95125" y2="57190"/>
                        <a14:foregroundMark x1="98875" y1="54711" x2="98875" y2="5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23647" y="5301187"/>
            <a:ext cx="1355064" cy="10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Picture background">
            <a:extLst>
              <a:ext uri="{FF2B5EF4-FFF2-40B4-BE49-F238E27FC236}">
                <a16:creationId xmlns:a16="http://schemas.microsoft.com/office/drawing/2014/main" id="{43E638DA-5E50-36E8-BDAB-F847680F5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78" y="895651"/>
            <a:ext cx="1213361" cy="94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Picture background">
            <a:extLst>
              <a:ext uri="{FF2B5EF4-FFF2-40B4-BE49-F238E27FC236}">
                <a16:creationId xmlns:a16="http://schemas.microsoft.com/office/drawing/2014/main" id="{670E0DA9-C389-0E5E-A4FF-32948110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977" b="91438" l="9974" r="97813">
                        <a14:foregroundMark x1="47419" y1="7188" x2="47419" y2="7188"/>
                        <a14:foregroundMark x1="47944" y1="84778" x2="47944" y2="84778"/>
                        <a14:foregroundMark x1="33683" y1="91649" x2="33683" y2="91649"/>
                        <a14:foregroundMark x1="94663" y1="68182" x2="94663" y2="68182"/>
                        <a14:foregroundMark x1="97813" y1="62156" x2="97813" y2="62156"/>
                        <a14:foregroundMark x1="62030" y1="72833" x2="62030" y2="72833"/>
                        <a14:foregroundMark x1="17235" y1="41438" x2="17235" y2="41438"/>
                        <a14:foregroundMark x1="17060" y1="43340" x2="17060" y2="43340"/>
                        <a14:foregroundMark x1="34646" y1="45772" x2="34646" y2="45772"/>
                        <a14:foregroundMark x1="36483" y1="42812" x2="36483" y2="42812"/>
                        <a14:foregroundMark x1="35696" y1="43340" x2="35696" y2="43340"/>
                        <a14:foregroundMark x1="24147" y1="69027" x2="24147" y2="69027"/>
                        <a14:foregroundMark x1="23272" y1="69662" x2="23272" y2="69662"/>
                        <a14:backgroundMark x1="24409" y1="65433" x2="24409" y2="65433"/>
                        <a14:backgroundMark x1="22222" y1="54757" x2="22222" y2="54757"/>
                        <a14:backgroundMark x1="40945" y1="69450" x2="40945" y2="69450"/>
                        <a14:backgroundMark x1="46282" y1="65539" x2="46282" y2="65539"/>
                        <a14:backgroundMark x1="50569" y1="68182" x2="50569" y2="68182"/>
                        <a14:backgroundMark x1="29134" y1="89218" x2="29134" y2="89218"/>
                        <a14:backgroundMark x1="52406" y1="76533" x2="52406" y2="76533"/>
                        <a14:backgroundMark x1="57130" y1="75899" x2="57130" y2="75899"/>
                        <a14:backgroundMark x1="61680" y1="41226" x2="61680" y2="41226"/>
                        <a14:backgroundMark x1="69116" y1="39006" x2="69116" y2="39006"/>
                        <a14:backgroundMark x1="72528" y1="35835" x2="72528" y2="35835"/>
                        <a14:backgroundMark x1="67892" y1="31395" x2="67892" y2="31395"/>
                        <a14:backgroundMark x1="49169" y1="25687" x2="49169" y2="25687"/>
                        <a14:backgroundMark x1="49344" y1="23044" x2="49344" y2="23044"/>
                        <a14:backgroundMark x1="50569" y1="17019" x2="50569" y2="17019"/>
                        <a14:backgroundMark x1="55206" y1="16808" x2="55206" y2="16808"/>
                        <a14:backgroundMark x1="62117" y1="47252" x2="62117" y2="47252"/>
                        <a14:backgroundMark x1="40245" y1="47886" x2="40245" y2="47886"/>
                        <a14:backgroundMark x1="35783" y1="55708" x2="35783" y2="55708"/>
                        <a14:backgroundMark x1="23710" y1="51903" x2="23710" y2="51903"/>
                        <a14:backgroundMark x1="23272" y1="50634" x2="23272" y2="50634"/>
                        <a14:backgroundMark x1="18285" y1="45666" x2="18285" y2="45666"/>
                        <a14:backgroundMark x1="17935" y1="41226" x2="17935" y2="41226"/>
                        <a14:backgroundMark x1="17760" y1="42495" x2="17760" y2="42495"/>
                        <a14:backgroundMark x1="33333" y1="45983" x2="33333" y2="45983"/>
                        <a14:backgroundMark x1="23447" y1="70613" x2="23447" y2="70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24" y="2160749"/>
            <a:ext cx="1445046" cy="11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838DFC2-D087-CAB7-4AC7-C216C3F27A9D}"/>
              </a:ext>
            </a:extLst>
          </p:cNvPr>
          <p:cNvSpPr txBox="1"/>
          <p:nvPr/>
        </p:nvSpPr>
        <p:spPr>
          <a:xfrm>
            <a:off x="8389111" y="4997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МНЧ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872DA1-A176-4E4A-15F5-F1BB5EDB4351}"/>
              </a:ext>
            </a:extLst>
          </p:cNvPr>
          <p:cNvSpPr txBox="1"/>
          <p:nvPr/>
        </p:nvSpPr>
        <p:spPr>
          <a:xfrm>
            <a:off x="10644823" y="361297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1D2606-5161-8304-4764-A52EA30B17BF}"/>
              </a:ext>
            </a:extLst>
          </p:cNvPr>
          <p:cNvSpPr txBox="1"/>
          <p:nvPr/>
        </p:nvSpPr>
        <p:spPr>
          <a:xfrm>
            <a:off x="7691620" y="1002859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ПЛГА</a:t>
            </a:r>
          </a:p>
        </p:txBody>
      </p:sp>
      <p:sp>
        <p:nvSpPr>
          <p:cNvPr id="32" name="Google Shape;109;g275a8c1f4a1_0_0">
            <a:extLst>
              <a:ext uri="{FF2B5EF4-FFF2-40B4-BE49-F238E27FC236}">
                <a16:creationId xmlns:a16="http://schemas.microsoft.com/office/drawing/2014/main" id="{590C3833-2216-0153-B3DA-EC4D144DE414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Системы тераностики</a:t>
            </a:r>
          </a:p>
        </p:txBody>
      </p:sp>
    </p:spTree>
    <p:extLst>
      <p:ext uri="{BB962C8B-B14F-4D97-AF65-F5344CB8AC3E}">
        <p14:creationId xmlns:p14="http://schemas.microsoft.com/office/powerpoint/2010/main" val="274633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32DFA7D3-90EB-20FB-35E0-2FF62530D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2D721BC-738A-39F8-F819-1E4F528A3A75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1D9C16B-FE01-87C2-4E56-FF1905E07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09930D52-C922-E846-9D94-DB95619C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2512BE4-B629-EB2D-CF2A-4C90D59DA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132CC73-D278-99CA-8439-E6011C2E1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FB4DC2E-996A-8D40-FD34-9D81305B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0391B4F-9C9E-9B1D-7425-84D0D686A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17" y="0"/>
            <a:ext cx="6843026" cy="6858000"/>
          </a:xfrm>
          <a:prstGeom prst="rect">
            <a:avLst/>
          </a:prstGeom>
        </p:spPr>
      </p:pic>
      <p:sp>
        <p:nvSpPr>
          <p:cNvPr id="33" name="Блок-схема: знак завершения 32">
            <a:extLst>
              <a:ext uri="{FF2B5EF4-FFF2-40B4-BE49-F238E27FC236}">
                <a16:creationId xmlns:a16="http://schemas.microsoft.com/office/drawing/2014/main" id="{A5FD03BA-5282-2CBF-887A-C0348B7D48AF}"/>
              </a:ext>
            </a:extLst>
          </p:cNvPr>
          <p:cNvSpPr/>
          <p:nvPr/>
        </p:nvSpPr>
        <p:spPr>
          <a:xfrm>
            <a:off x="9134991" y="11864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Ручной труд</a:t>
            </a:r>
          </a:p>
        </p:txBody>
      </p:sp>
      <p:sp>
        <p:nvSpPr>
          <p:cNvPr id="109" name="Google Shape;109;g275a8c1f4a1_0_0">
            <a:extLst>
              <a:ext uri="{FF2B5EF4-FFF2-40B4-BE49-F238E27FC236}">
                <a16:creationId xmlns:a16="http://schemas.microsoft.com/office/drawing/2014/main" id="{706AF487-E750-CF55-B346-FB7373B97A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Проблема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881527-B53D-ADEE-74E7-A37EE7359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60279">
            <a:off x="9136895" y="877677"/>
            <a:ext cx="427101" cy="1123951"/>
          </a:xfrm>
          <a:prstGeom prst="rect">
            <a:avLst/>
          </a:prstGeom>
        </p:spPr>
      </p:pic>
      <p:sp>
        <p:nvSpPr>
          <p:cNvPr id="35" name="Блок-схема: знак завершения 34">
            <a:extLst>
              <a:ext uri="{FF2B5EF4-FFF2-40B4-BE49-F238E27FC236}">
                <a16:creationId xmlns:a16="http://schemas.microsoft.com/office/drawing/2014/main" id="{B677D9FD-A58C-FDBB-2FF2-CF54BD022CF2}"/>
              </a:ext>
            </a:extLst>
          </p:cNvPr>
          <p:cNvSpPr/>
          <p:nvPr/>
        </p:nvSpPr>
        <p:spPr>
          <a:xfrm>
            <a:off x="9134991" y="200966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Невозможность автоматизации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2CDC018-803D-5401-1440-2F09A9B42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60279">
            <a:off x="9136896" y="2771124"/>
            <a:ext cx="427101" cy="1123951"/>
          </a:xfrm>
          <a:prstGeom prst="rect">
            <a:avLst/>
          </a:prstGeom>
        </p:spPr>
      </p:pic>
      <p:sp>
        <p:nvSpPr>
          <p:cNvPr id="37" name="Блок-схема: знак завершения 36">
            <a:extLst>
              <a:ext uri="{FF2B5EF4-FFF2-40B4-BE49-F238E27FC236}">
                <a16:creationId xmlns:a16="http://schemas.microsoft.com/office/drawing/2014/main" id="{A8860775-8157-D878-5859-7886F5A08072}"/>
              </a:ext>
            </a:extLst>
          </p:cNvPr>
          <p:cNvSpPr/>
          <p:nvPr/>
        </p:nvSpPr>
        <p:spPr>
          <a:xfrm>
            <a:off x="9134991" y="390068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Проблема передачи опыта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6E5A5F-5023-1962-77E7-F90409FB4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60279">
            <a:off x="9136896" y="4738614"/>
            <a:ext cx="427101" cy="1123951"/>
          </a:xfrm>
          <a:prstGeom prst="rect">
            <a:avLst/>
          </a:prstGeom>
        </p:spPr>
      </p:pic>
      <p:sp>
        <p:nvSpPr>
          <p:cNvPr id="39" name="Блок-схема: знак завершения 38">
            <a:extLst>
              <a:ext uri="{FF2B5EF4-FFF2-40B4-BE49-F238E27FC236}">
                <a16:creationId xmlns:a16="http://schemas.microsoft.com/office/drawing/2014/main" id="{417995B0-3EB3-7E03-FC0D-C0D40ED357BF}"/>
              </a:ext>
            </a:extLst>
          </p:cNvPr>
          <p:cNvSpPr/>
          <p:nvPr/>
        </p:nvSpPr>
        <p:spPr>
          <a:xfrm>
            <a:off x="1142742" y="111188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Закрытые технологии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C4C0E8-52E5-9524-8283-F63185225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9721" flipH="1">
            <a:off x="3156216" y="1839001"/>
            <a:ext cx="427101" cy="1123951"/>
          </a:xfrm>
          <a:prstGeom prst="rect">
            <a:avLst/>
          </a:prstGeom>
        </p:spPr>
      </p:pic>
      <p:sp>
        <p:nvSpPr>
          <p:cNvPr id="42" name="Блок-схема: знак завершения 41">
            <a:extLst>
              <a:ext uri="{FF2B5EF4-FFF2-40B4-BE49-F238E27FC236}">
                <a16:creationId xmlns:a16="http://schemas.microsoft.com/office/drawing/2014/main" id="{BE374953-9C98-FDA7-1089-DC2DFD13AC94}"/>
              </a:ext>
            </a:extLst>
          </p:cNvPr>
          <p:cNvSpPr/>
          <p:nvPr/>
        </p:nvSpPr>
        <p:spPr>
          <a:xfrm>
            <a:off x="1193800" y="296854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Высокая стоимость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4F86BA8-3A55-4687-D963-607A726E4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9721" flipH="1">
            <a:off x="3207274" y="3704705"/>
            <a:ext cx="427101" cy="1123951"/>
          </a:xfrm>
          <a:prstGeom prst="rect">
            <a:avLst/>
          </a:prstGeom>
        </p:spPr>
      </p:pic>
      <p:sp>
        <p:nvSpPr>
          <p:cNvPr id="45" name="Номер слайда 15">
            <a:extLst>
              <a:ext uri="{FF2B5EF4-FFF2-40B4-BE49-F238E27FC236}">
                <a16:creationId xmlns:a16="http://schemas.microsoft.com/office/drawing/2014/main" id="{EE0E683C-C24C-8358-FF5F-F09E8B0DBC7C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3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4A0F51AB-0B65-6B99-A0DA-0F6CAF1F09A5}"/>
              </a:ext>
            </a:extLst>
          </p:cNvPr>
          <p:cNvSpPr/>
          <p:nvPr/>
        </p:nvSpPr>
        <p:spPr>
          <a:xfrm>
            <a:off x="1193800" y="482520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Риск человеческой ошибки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AF5ED7-C088-5C4F-2EDF-7438B1CF2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9721" flipH="1">
            <a:off x="3207274" y="5561365"/>
            <a:ext cx="427101" cy="1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28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925729"/>
              </p:ext>
            </p:extLst>
          </p:nvPr>
        </p:nvGraphicFramePr>
        <p:xfrm>
          <a:off x="1193800" y="876304"/>
          <a:ext cx="10800000" cy="579221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36496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Ключевые партнеры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Производители компонентов, IT-компании, научные центры, венчурные фонды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Ключевые виды деятельности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Разработка и сборка синтезаторов, создание ПО, обучение клиентов, исследования и разработки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rowSpan="2" grid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Ценностное предложение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"Первая доступная автоматизированная система синтеза пептидов под ключ: оборудование + обучение"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Взаимоотношения с клиентами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Персональный менеджер, обучение, техподдержка 24/7, сообщество пользователей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Потребительские сегменты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Биотех-стартапы, </a:t>
                      </a:r>
                      <a:r>
                        <a:rPr lang="ru-RU" sz="1800" kern="1200" dirty="0" err="1">
                          <a:effectLst/>
                          <a:latin typeface="Aptos Display" panose="020B0004020202020204" pitchFamily="34" charset="0"/>
                        </a:rPr>
                        <a:t>исследовательскте</a:t>
                      </a: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 лаборатории, научно-исследовательские институты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Ключевые ресурсы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Патенты, инженерная команда, производственные мощности, база знаний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 Каналы сбыта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Прямые продажи, конференции, партнерства с НИИ, контент-маркетинг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Структура издержек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Исследовательские центры, производство, ФОТ, маркетинг, аренда помещений</a:t>
                      </a:r>
                    </a:p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Единовременно: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0,7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млнР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(НИОКР и прототип)</a:t>
                      </a:r>
                    </a:p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Ежемесячно: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50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₽ (операционные расходы, логистика, связь)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kern="1200" dirty="0">
                          <a:effectLst/>
                          <a:latin typeface="Aptos Display" panose="020B0004020202020204" pitchFamily="34" charset="0"/>
                        </a:rPr>
                        <a:t>Потоки поступления доходов</a:t>
                      </a: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kern="1200" dirty="0">
                          <a:effectLst/>
                          <a:latin typeface="Aptos Display" panose="020B0004020202020204" pitchFamily="34" charset="0"/>
                        </a:rPr>
                        <a:t>Продажа/лизинг оборудования, подписка на ПО, обучение, расходные материалы</a:t>
                      </a:r>
                    </a:p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Предоплаты за первые заказы: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2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млнР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(2-3 клиента)</a:t>
                      </a:r>
                    </a:p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Регулярные платежи: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 40-80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₽/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мес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(сервисное обслуживание)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Номер слайда 15">
            <a:extLst>
              <a:ext uri="{FF2B5EF4-FFF2-40B4-BE49-F238E27FC236}">
                <a16:creationId xmlns:a16="http://schemas.microsoft.com/office/drawing/2014/main" id="{5F9AF32B-9E67-9974-2435-C0D6FC238871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30</a:t>
            </a:r>
          </a:p>
        </p:txBody>
      </p:sp>
      <p:sp>
        <p:nvSpPr>
          <p:cNvPr id="10" name="Google Shape;109;g275a8c1f4a1_0_0">
            <a:extLst>
              <a:ext uri="{FF2B5EF4-FFF2-40B4-BE49-F238E27FC236}">
                <a16:creationId xmlns:a16="http://schemas.microsoft.com/office/drawing/2014/main" id="{4953A58B-38A3-D5CF-F7B0-EB671DD3E4CA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Бизнес модель и факторы успеха</a:t>
            </a:r>
          </a:p>
        </p:txBody>
      </p:sp>
    </p:spTree>
    <p:extLst>
      <p:ext uri="{BB962C8B-B14F-4D97-AF65-F5344CB8AC3E}">
        <p14:creationId xmlns:p14="http://schemas.microsoft.com/office/powerpoint/2010/main" val="121841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C6A77449-F76D-9E4D-164A-77E3C612A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F300369-7074-185F-1FD5-396BD0BC2B1E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341383-ED03-D43C-BB18-50CED31D9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09894828-12BB-E2CA-5EC3-543951F27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F51B9EA-F0C2-27BD-9846-E508ADE2E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D2E5C40-0992-374D-673E-35B3A4825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AC1927C-0705-7C39-0CD5-DEF6264A3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11" name="Picture 2" descr="Picture background">
            <a:extLst>
              <a:ext uri="{FF2B5EF4-FFF2-40B4-BE49-F238E27FC236}">
                <a16:creationId xmlns:a16="http://schemas.microsoft.com/office/drawing/2014/main" id="{D0C16F42-D607-66E8-7069-2C018CC5B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3" b="32668"/>
          <a:stretch/>
        </p:blipFill>
        <p:spPr bwMode="auto">
          <a:xfrm>
            <a:off x="6820020" y="273760"/>
            <a:ext cx="4736980" cy="9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>
            <a:extLst>
              <a:ext uri="{FF2B5EF4-FFF2-40B4-BE49-F238E27FC236}">
                <a16:creationId xmlns:a16="http://schemas.microsoft.com/office/drawing/2014/main" id="{FD6FF8E5-C294-2E59-F802-20BAFA11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11" y="935541"/>
            <a:ext cx="5796962" cy="28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443375E-AFAE-8CA1-92CC-22CDBDCD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21" y="3566160"/>
            <a:ext cx="3384430" cy="138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891D4E5C-CFF8-D66E-5F10-4CF980F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r="46865"/>
          <a:stretch>
            <a:fillRect/>
          </a:stretch>
        </p:blipFill>
        <p:spPr bwMode="auto">
          <a:xfrm>
            <a:off x="8956798" y="4972685"/>
            <a:ext cx="1745735" cy="17551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1457C4FB-0BDB-CD0C-667B-DAC797995332}"/>
              </a:ext>
            </a:extLst>
          </p:cNvPr>
          <p:cNvGraphicFramePr>
            <a:graphicFrameLocks/>
          </p:cNvGraphicFramePr>
          <p:nvPr/>
        </p:nvGraphicFramePr>
        <p:xfrm>
          <a:off x="1323761" y="784099"/>
          <a:ext cx="3352800" cy="328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276390AA-D102-6FAB-3FCB-A9B79AA9A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147613"/>
              </p:ext>
            </p:extLst>
          </p:nvPr>
        </p:nvGraphicFramePr>
        <p:xfrm>
          <a:off x="1449447" y="3782695"/>
          <a:ext cx="7024374" cy="2945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7944">
                  <a:extLst>
                    <a:ext uri="{9D8B030D-6E8A-4147-A177-3AD203B41FA5}">
                      <a16:colId xmlns:a16="http://schemas.microsoft.com/office/drawing/2014/main" val="3218299613"/>
                    </a:ext>
                  </a:extLst>
                </a:gridCol>
                <a:gridCol w="3225438">
                  <a:extLst>
                    <a:ext uri="{9D8B030D-6E8A-4147-A177-3AD203B41FA5}">
                      <a16:colId xmlns:a16="http://schemas.microsoft.com/office/drawing/2014/main" val="2243908410"/>
                    </a:ext>
                  </a:extLst>
                </a:gridCol>
                <a:gridCol w="615496">
                  <a:extLst>
                    <a:ext uri="{9D8B030D-6E8A-4147-A177-3AD203B41FA5}">
                      <a16:colId xmlns:a16="http://schemas.microsoft.com/office/drawing/2014/main" val="1093833413"/>
                    </a:ext>
                  </a:extLst>
                </a:gridCol>
                <a:gridCol w="615496">
                  <a:extLst>
                    <a:ext uri="{9D8B030D-6E8A-4147-A177-3AD203B41FA5}">
                      <a16:colId xmlns:a16="http://schemas.microsoft.com/office/drawing/2014/main" val="2686148766"/>
                    </a:ext>
                  </a:extLst>
                </a:gridCol>
              </a:tblGrid>
              <a:tr h="30480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Техническая доработка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Повышение точности работы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1,2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67646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Оптимизация ПО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7947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Испытания на воспроизводимость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0,5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68215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Сертификация и регистрация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Технические испытания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0,4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0,6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265869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Регистрация как медицинского изделия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721916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Создание производственной линии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Оснастка и оборудование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4269708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Наладка процессов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61687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>
                          <a:effectLst/>
                          <a:latin typeface="Aptos Display" panose="020B0004020202020204" pitchFamily="34" charset="0"/>
                        </a:rPr>
                        <a:t>Оборотный капитал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800" u="none" strike="noStrike" dirty="0">
                          <a:effectLst/>
                          <a:latin typeface="Aptos Display" panose="020B0004020202020204" pitchFamily="34" charset="0"/>
                        </a:rPr>
                        <a:t>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052011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89322F-662D-6A20-F0D5-ABF7495E0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0112" y="1057811"/>
            <a:ext cx="1792574" cy="261629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A2A69D3D-F8B0-9118-AF39-38E5FA87F183}"/>
              </a:ext>
            </a:extLst>
          </p:cNvPr>
          <p:cNvSpPr/>
          <p:nvPr/>
        </p:nvSpPr>
        <p:spPr>
          <a:xfrm>
            <a:off x="2427605" y="1848485"/>
            <a:ext cx="1156970" cy="1156970"/>
          </a:xfrm>
          <a:prstGeom prst="ellipse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2,8 </a:t>
            </a:r>
            <a:r>
              <a:rPr lang="ru-RU" dirty="0" err="1">
                <a:latin typeface="Aptos Display" panose="020B0004020202020204" pitchFamily="34" charset="0"/>
              </a:rPr>
              <a:t>млнР</a:t>
            </a:r>
            <a:endParaRPr lang="ru-RU" dirty="0">
              <a:latin typeface="Aptos Display" panose="020B00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E2C97A9-08C8-0855-C7CF-6707977EB373}"/>
              </a:ext>
            </a:extLst>
          </p:cNvPr>
          <p:cNvSpPr/>
          <p:nvPr/>
        </p:nvSpPr>
        <p:spPr>
          <a:xfrm>
            <a:off x="7130415" y="1789325"/>
            <a:ext cx="1156970" cy="1156970"/>
          </a:xfrm>
          <a:prstGeom prst="ellipse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34,5%</a:t>
            </a:r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0589262B-EF71-9594-2295-3BCF910589F9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31</a:t>
            </a:r>
          </a:p>
        </p:txBody>
      </p:sp>
      <p:sp>
        <p:nvSpPr>
          <p:cNvPr id="16" name="Google Shape;109;g275a8c1f4a1_0_0">
            <a:extLst>
              <a:ext uri="{FF2B5EF4-FFF2-40B4-BE49-F238E27FC236}">
                <a16:creationId xmlns:a16="http://schemas.microsoft.com/office/drawing/2014/main" id="{82F8E282-D327-B488-661D-7A73F04EB7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Вектор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504107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CA2E21D0-F029-4964-6730-D23F01FE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FEF72C2-1B3D-B6E9-6D17-90B35C7A6C09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C578E9C-B8B8-1946-9B61-554A04D0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C1BC191F-DBD7-B634-4AC6-C2BAEED0A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8D3AE31-912B-A581-50FC-3D9395945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C581323-C3E5-9E5B-E3A9-F595E3354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AA3A579-8532-119E-91B7-E90A05427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2FE379F1-0681-4069-3F96-7A5C345D5F92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rgbClr val="27376B"/>
                </a:solidFill>
                <a:latin typeface="Aptos Display" panose="020B0004020202020204" pitchFamily="34" charset="0"/>
              </a:rPr>
              <a:t>32</a:t>
            </a:r>
          </a:p>
        </p:txBody>
      </p:sp>
      <p:sp>
        <p:nvSpPr>
          <p:cNvPr id="16" name="Google Shape;109;g275a8c1f4a1_0_0">
            <a:extLst>
              <a:ext uri="{FF2B5EF4-FFF2-40B4-BE49-F238E27FC236}">
                <a16:creationId xmlns:a16="http://schemas.microsoft.com/office/drawing/2014/main" id="{261F6C42-3185-8DFE-926B-87A6FEBF6B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Вектор развития</a:t>
            </a:r>
          </a:p>
        </p:txBody>
      </p:sp>
      <p:sp>
        <p:nvSpPr>
          <p:cNvPr id="18" name="Блок-схема: знак завершения 17">
            <a:extLst>
              <a:ext uri="{FF2B5EF4-FFF2-40B4-BE49-F238E27FC236}">
                <a16:creationId xmlns:a16="http://schemas.microsoft.com/office/drawing/2014/main" id="{6767CB55-31AA-30E2-21C6-B8C4390764FA}"/>
              </a:ext>
            </a:extLst>
          </p:cNvPr>
          <p:cNvSpPr/>
          <p:nvPr/>
        </p:nvSpPr>
        <p:spPr>
          <a:xfrm>
            <a:off x="3348349" y="5271228"/>
            <a:ext cx="6480000" cy="144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BioFab Lite - п</a:t>
            </a:r>
            <a:r>
              <a:rPr lang="ru-RU" dirty="0">
                <a:latin typeface="Aptos Display" panose="020B0004020202020204" pitchFamily="34" charset="0"/>
              </a:rPr>
              <a:t>ервый шаг в автоматизированный синтез</a:t>
            </a:r>
          </a:p>
          <a:p>
            <a:pPr algn="just"/>
            <a:r>
              <a:rPr lang="ru-RU" dirty="0">
                <a:latin typeface="Aptos Display" panose="020B0004020202020204" pitchFamily="34" charset="0"/>
              </a:rPr>
              <a:t>Подготовка лаборатории к полной автоматизации. Стандартизация ключевых этапов</a:t>
            </a:r>
          </a:p>
        </p:txBody>
      </p:sp>
      <p:sp>
        <p:nvSpPr>
          <p:cNvPr id="22" name="Блок-схема: знак завершения 21">
            <a:extLst>
              <a:ext uri="{FF2B5EF4-FFF2-40B4-BE49-F238E27FC236}">
                <a16:creationId xmlns:a16="http://schemas.microsoft.com/office/drawing/2014/main" id="{85EFDAA6-0F2D-D28C-9575-ED60604E1F28}"/>
              </a:ext>
            </a:extLst>
          </p:cNvPr>
          <p:cNvSpPr/>
          <p:nvPr/>
        </p:nvSpPr>
        <p:spPr>
          <a:xfrm>
            <a:off x="2994019" y="791017"/>
            <a:ext cx="6480000" cy="144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BioFab </a:t>
            </a:r>
            <a:r>
              <a:rPr lang="en-US" b="1" dirty="0">
                <a:latin typeface="Aptos Display" panose="020B0004020202020204" pitchFamily="34" charset="0"/>
              </a:rPr>
              <a:t>Pro</a:t>
            </a:r>
            <a:r>
              <a:rPr lang="ru-RU" b="1" dirty="0">
                <a:latin typeface="Aptos Display" panose="020B0004020202020204" pitchFamily="34" charset="0"/>
              </a:rPr>
              <a:t> </a:t>
            </a:r>
            <a:r>
              <a:rPr lang="en-US" b="1" dirty="0">
                <a:latin typeface="Aptos Display" panose="020B0004020202020204" pitchFamily="34" charset="0"/>
              </a:rPr>
              <a:t>- </a:t>
            </a:r>
            <a:r>
              <a:rPr lang="ru-RU" b="1" dirty="0">
                <a:latin typeface="Aptos Display" panose="020B0004020202020204" pitchFamily="34" charset="0"/>
              </a:rPr>
              <a:t>с</a:t>
            </a:r>
            <a:r>
              <a:rPr lang="ru-RU" dirty="0">
                <a:latin typeface="Aptos Display" panose="020B0004020202020204" pitchFamily="34" charset="0"/>
              </a:rPr>
              <a:t>интез как услуга</a:t>
            </a:r>
          </a:p>
          <a:p>
            <a:pPr algn="just"/>
            <a:r>
              <a:rPr lang="ru-RU" dirty="0">
                <a:latin typeface="Aptos Display" panose="020B0004020202020204" pitchFamily="34" charset="0"/>
              </a:rPr>
              <a:t>Установка оборудования на площадке клиента (или в нашем демо-центре) с оплатой по подписке за количество успешных синтезов или время работы</a:t>
            </a:r>
          </a:p>
        </p:txBody>
      </p:sp>
      <p:sp>
        <p:nvSpPr>
          <p:cNvPr id="23" name="Блок-схема: знак завершения 22">
            <a:extLst>
              <a:ext uri="{FF2B5EF4-FFF2-40B4-BE49-F238E27FC236}">
                <a16:creationId xmlns:a16="http://schemas.microsoft.com/office/drawing/2014/main" id="{E3B40F42-6066-6A1D-78C9-2C255B524D25}"/>
              </a:ext>
            </a:extLst>
          </p:cNvPr>
          <p:cNvSpPr/>
          <p:nvPr/>
        </p:nvSpPr>
        <p:spPr>
          <a:xfrm>
            <a:off x="1284829" y="2303610"/>
            <a:ext cx="3600000" cy="144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BioFab </a:t>
            </a:r>
            <a:r>
              <a:rPr lang="ru-RU" b="1" dirty="0" err="1">
                <a:latin typeface="Aptos Display" panose="020B0004020202020204" pitchFamily="34" charset="0"/>
              </a:rPr>
              <a:t>Oligo</a:t>
            </a:r>
            <a:endParaRPr lang="ru-RU" b="1" dirty="0">
              <a:latin typeface="Aptos Display" panose="020B0004020202020204" pitchFamily="34" charset="0"/>
            </a:endParaRPr>
          </a:p>
          <a:p>
            <a:pPr algn="ctr"/>
            <a:r>
              <a:rPr lang="ru-RU" b="1" dirty="0">
                <a:latin typeface="Aptos Display" panose="020B0004020202020204" pitchFamily="34" charset="0"/>
              </a:rPr>
              <a:t>Синтез </a:t>
            </a:r>
            <a:r>
              <a:rPr lang="ru-RU" dirty="0">
                <a:latin typeface="Aptos Display" panose="020B0004020202020204" pitchFamily="34" charset="0"/>
              </a:rPr>
              <a:t>ДНК/РНК-олигонуклеотидов</a:t>
            </a:r>
          </a:p>
        </p:txBody>
      </p:sp>
      <p:sp>
        <p:nvSpPr>
          <p:cNvPr id="24" name="Блок-схема: знак завершения 23">
            <a:extLst>
              <a:ext uri="{FF2B5EF4-FFF2-40B4-BE49-F238E27FC236}">
                <a16:creationId xmlns:a16="http://schemas.microsoft.com/office/drawing/2014/main" id="{8838749A-3A95-909E-8BA6-4ECD175487E7}"/>
              </a:ext>
            </a:extLst>
          </p:cNvPr>
          <p:cNvSpPr/>
          <p:nvPr/>
        </p:nvSpPr>
        <p:spPr>
          <a:xfrm>
            <a:off x="1284829" y="3779435"/>
            <a:ext cx="3600000" cy="144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BioFab </a:t>
            </a:r>
            <a:r>
              <a:rPr lang="en-US" b="1" dirty="0">
                <a:latin typeface="Aptos Display" panose="020B0004020202020204" pitchFamily="34" charset="0"/>
              </a:rPr>
              <a:t>Nano</a:t>
            </a:r>
            <a:endParaRPr lang="ru-RU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A</a:t>
            </a:r>
            <a:r>
              <a:rPr lang="ru-RU" dirty="0">
                <a:latin typeface="Aptos Display" panose="020B0004020202020204" pitchFamily="34" charset="0"/>
              </a:rPr>
              <a:t>автоматизированный синтеза наноматериалов специфических полимеров</a:t>
            </a:r>
          </a:p>
        </p:txBody>
      </p:sp>
      <p:sp>
        <p:nvSpPr>
          <p:cNvPr id="25" name="Блок-схема: знак завершения 24">
            <a:extLst>
              <a:ext uri="{FF2B5EF4-FFF2-40B4-BE49-F238E27FC236}">
                <a16:creationId xmlns:a16="http://schemas.microsoft.com/office/drawing/2014/main" id="{FF54C0D0-2651-DF06-E145-2E021F302A8F}"/>
              </a:ext>
            </a:extLst>
          </p:cNvPr>
          <p:cNvSpPr/>
          <p:nvPr/>
        </p:nvSpPr>
        <p:spPr>
          <a:xfrm>
            <a:off x="8291868" y="2303610"/>
            <a:ext cx="3600000" cy="144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BioFab Academy</a:t>
            </a:r>
          </a:p>
          <a:p>
            <a:pPr algn="ctr"/>
            <a:r>
              <a:rPr lang="ru-RU" dirty="0">
                <a:latin typeface="Aptos Display" panose="020B0004020202020204" pitchFamily="34" charset="0"/>
              </a:rPr>
              <a:t>Платформа онлайн-курсов и сертификации по методам автоматизированного синтеза</a:t>
            </a:r>
          </a:p>
        </p:txBody>
      </p:sp>
      <p:sp>
        <p:nvSpPr>
          <p:cNvPr id="26" name="Блок-схема: знак завершения 25">
            <a:extLst>
              <a:ext uri="{FF2B5EF4-FFF2-40B4-BE49-F238E27FC236}">
                <a16:creationId xmlns:a16="http://schemas.microsoft.com/office/drawing/2014/main" id="{DA83E421-FE0F-03B4-92AB-C44C569119ED}"/>
              </a:ext>
            </a:extLst>
          </p:cNvPr>
          <p:cNvSpPr/>
          <p:nvPr/>
        </p:nvSpPr>
        <p:spPr>
          <a:xfrm>
            <a:off x="8291868" y="3779434"/>
            <a:ext cx="3600000" cy="144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ptos Display" panose="020B0004020202020204" pitchFamily="34" charset="0"/>
              </a:rPr>
              <a:t>BioFab </a:t>
            </a:r>
            <a:r>
              <a:rPr lang="ru-RU" b="1" dirty="0" err="1">
                <a:latin typeface="Aptos Display" panose="020B0004020202020204" pitchFamily="34" charset="0"/>
              </a:rPr>
              <a:t>Marketplace</a:t>
            </a:r>
            <a:endParaRPr lang="ru-RU" b="1" dirty="0">
              <a:latin typeface="Aptos Display" panose="020B0004020202020204" pitchFamily="34" charset="0"/>
            </a:endParaRPr>
          </a:p>
          <a:p>
            <a:pPr algn="ctr"/>
            <a:r>
              <a:rPr lang="ru-RU" b="1" dirty="0">
                <a:latin typeface="Aptos Display" panose="020B0004020202020204" pitchFamily="34" charset="0"/>
              </a:rPr>
              <a:t>Описание:</a:t>
            </a:r>
            <a:r>
              <a:rPr lang="ru-RU" dirty="0">
                <a:latin typeface="Aptos Display" panose="020B0004020202020204" pitchFamily="34" charset="0"/>
              </a:rPr>
              <a:t> Онлайн-платформа с расходниками, протоколами синтеза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443E262-EB35-2CC9-3E9A-902BA0248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88" l="9025" r="90945">
                        <a14:foregroundMark x1="17353" y1="62374" x2="18988" y2="58660"/>
                        <a14:foregroundMark x1="9570" y1="58821" x2="9055" y2="53452"/>
                        <a14:foregroundMark x1="15233" y1="44409" x2="17232" y2="38716"/>
                        <a14:foregroundMark x1="18746" y1="44247" x2="21623" y2="43399"/>
                        <a14:foregroundMark x1="45154" y1="28825" x2="51696" y2="24627"/>
                        <a14:foregroundMark x1="51696" y1="24627" x2="51696" y2="24627"/>
                        <a14:foregroundMark x1="65021" y1="21922" x2="69170" y2="21760"/>
                        <a14:foregroundMark x1="90703" y1="50626" x2="90945" y2="45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716" y="3029192"/>
            <a:ext cx="2300238" cy="17251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0B62428-26D1-90FE-F39C-D14E8BCDCA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71" b="89988" l="9994" r="89976">
                        <a14:foregroundMark x1="18625" y1="48930" x2="17868" y2="66371"/>
                        <a14:foregroundMark x1="18353" y1="70246" x2="20927" y2="79855"/>
                        <a14:foregroundMark x1="20927" y1="79855" x2="26832" y2="84861"/>
                        <a14:foregroundMark x1="26832" y1="84861" x2="48728" y2="88696"/>
                        <a14:foregroundMark x1="48728" y1="88696" x2="69382" y2="86556"/>
                        <a14:foregroundMark x1="69382" y1="86556" x2="77347" y2="70287"/>
                        <a14:foregroundMark x1="77347" y1="70287" x2="77347" y2="58498"/>
                        <a14:foregroundMark x1="73319" y1="58821" x2="65536" y2="75091"/>
                        <a14:foregroundMark x1="65536" y1="75091" x2="65415" y2="75091"/>
                        <a14:foregroundMark x1="65657" y1="58337" x2="66778" y2="67905"/>
                        <a14:foregroundMark x1="62901" y1="56803" x2="62841" y2="71134"/>
                        <a14:foregroundMark x1="62841" y1="71134" x2="63144" y2="72063"/>
                        <a14:foregroundMark x1="64658" y1="63545" x2="66535" y2="71094"/>
                        <a14:foregroundMark x1="56602" y1="69721" x2="37280" y2="73597"/>
                        <a14:foregroundMark x1="37280" y1="73597" x2="32677" y2="62253"/>
                        <a14:foregroundMark x1="32677" y1="62253" x2="49727" y2="56480"/>
                        <a14:foregroundMark x1="49727" y1="56480" x2="59237" y2="57812"/>
                        <a14:foregroundMark x1="52968" y1="61849" x2="52968" y2="67541"/>
                        <a14:foregroundMark x1="37099" y1="11546" x2="48395" y2="8599"/>
                        <a14:foregroundMark x1="48395" y1="8599" x2="66414" y2="11183"/>
                        <a14:foregroundMark x1="36493" y1="10214" x2="44276" y2="7671"/>
                        <a14:foregroundMark x1="49546" y1="77109" x2="64416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9696" y="2443031"/>
            <a:ext cx="3282878" cy="24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19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A17395D4-3577-7C9B-487B-A9672F9C6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6BF69FA-12F8-2A23-8560-CDDE6B853538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34DEE8F-507E-760B-22C2-3EC913CCB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F927DE12-BB80-CA1F-49CE-F4C024C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6CA2E0-93B2-464C-EEE7-457146049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F7E2292-AFB3-8434-580A-3351ECAC8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4C71405-2399-1B25-F0A3-8A5FEAA4D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B6C76464-D095-A1B9-C307-7EF3EFBBC71F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33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7346362B-3EBF-F1C9-8284-8E5AD5286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810" y="917707"/>
            <a:ext cx="10957425" cy="5905784"/>
          </a:xfrm>
        </p:spPr>
        <p:txBody>
          <a:bodyPr>
            <a:noAutofit/>
          </a:bodyPr>
          <a:lstStyle/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>
                <a:latin typeface="Aptos Display" panose="020B0004020202020204" pitchFamily="34" charset="0"/>
              </a:rPr>
              <a:t>Смирнов Е.А., Королев Д.В. Разработка основы микрофлюидного флуоресцентного чипа для систем экспресс-диагностики // Аналитика. - 2025. - №2</a:t>
            </a:r>
          </a:p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 err="1">
                <a:latin typeface="Aptos Display" panose="020B0004020202020204" pitchFamily="34" charset="0"/>
              </a:rPr>
              <a:t>Чебуркин</a:t>
            </a:r>
            <a:r>
              <a:rPr lang="ru-RU" sz="1800" dirty="0">
                <a:latin typeface="Aptos Display" panose="020B0004020202020204" pitchFamily="34" charset="0"/>
              </a:rPr>
              <a:t> Ю.В., Смирнов Е.А., Мурашко Е.А., и др. Таргетная доставка антиоксидантов в миокард с помощью наноразмерных носителей: современный подход к уменьшению </a:t>
            </a:r>
            <a:r>
              <a:rPr lang="ru-RU" sz="1800" dirty="0" err="1">
                <a:latin typeface="Aptos Display" panose="020B0004020202020204" pitchFamily="34" charset="0"/>
              </a:rPr>
              <a:t>ишемическиреперфузионного</a:t>
            </a:r>
            <a:r>
              <a:rPr lang="ru-RU" sz="1800" dirty="0">
                <a:latin typeface="Aptos Display" panose="020B0004020202020204" pitchFamily="34" charset="0"/>
              </a:rPr>
              <a:t> повреждения //Трансляционная медицина. – 2025. – Т. 12. – №. 4. – С. 352-372.</a:t>
            </a:r>
          </a:p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>
                <a:latin typeface="Aptos Display" panose="020B0004020202020204" pitchFamily="34" charset="0"/>
              </a:rPr>
              <a:t>Смирнов Е.А. Исследование применимости новых материалов для Лаборатории-на-Чипе // XXVIII Всероссийская конференция молодых ученых-химиков. - Нижний Новгород: Нижегородский госуниверситет, 2025. - С. 723.</a:t>
            </a:r>
          </a:p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>
                <a:latin typeface="Aptos Display" panose="020B0004020202020204" pitchFamily="34" charset="0"/>
              </a:rPr>
              <a:t>Смирнов Е.А., Королев Д.В. Разработка оптического сенсора биомаркеров заболеваний // Актуальные Проблемы Биомедицины – 2024. - Санкт-Петербург: РИЦ </a:t>
            </a:r>
            <a:r>
              <a:rPr lang="ru-RU" sz="1800" dirty="0" err="1">
                <a:latin typeface="Aptos Display" panose="020B0004020202020204" pitchFamily="34" charset="0"/>
              </a:rPr>
              <a:t>ПСПбГМУ</a:t>
            </a:r>
            <a:r>
              <a:rPr lang="ru-RU" sz="1800" dirty="0">
                <a:latin typeface="Aptos Display" panose="020B0004020202020204" pitchFamily="34" charset="0"/>
              </a:rPr>
              <a:t>, 2024. - С. 246-247.</a:t>
            </a:r>
          </a:p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>
                <a:latin typeface="Aptos Display" panose="020B0004020202020204" pitchFamily="34" charset="0"/>
              </a:rPr>
              <a:t>Разработка способа инкапсуляции пептидного лекарственного вещества с целью увеличения его времени жизни в плазме крови для таргетной доставки / Е. А. Смирнов, Д. Л. Сонин, Г. А. </a:t>
            </a:r>
            <a:r>
              <a:rPr lang="ru-RU" sz="1800" dirty="0" err="1">
                <a:latin typeface="Aptos Display" panose="020B0004020202020204" pitchFamily="34" charset="0"/>
              </a:rPr>
              <a:t>Шульмейстер</a:t>
            </a:r>
            <a:r>
              <a:rPr lang="ru-RU" sz="1800" dirty="0">
                <a:latin typeface="Aptos Display" panose="020B0004020202020204" pitchFamily="34" charset="0"/>
              </a:rPr>
              <a:t>, А. И. Никифоров, Ю. В. </a:t>
            </a:r>
            <a:r>
              <a:rPr lang="ru-RU" sz="1800" dirty="0" err="1">
                <a:latin typeface="Aptos Display" panose="020B0004020202020204" pitchFamily="34" charset="0"/>
              </a:rPr>
              <a:t>Чебуркин</a:t>
            </a:r>
            <a:r>
              <a:rPr lang="ru-RU" sz="1800" dirty="0">
                <a:latin typeface="Aptos Display" panose="020B0004020202020204" pitchFamily="34" charset="0"/>
              </a:rPr>
              <a:t>, Д. В. Королев // ННБ </a:t>
            </a:r>
            <a:r>
              <a:rPr lang="en-US" sz="1800" dirty="0">
                <a:latin typeface="Aptos Display" panose="020B0004020202020204" pitchFamily="34" charset="0"/>
              </a:rPr>
              <a:t>X</a:t>
            </a:r>
            <a:r>
              <a:rPr lang="ru-RU" sz="1800" dirty="0">
                <a:latin typeface="Aptos Display" panose="020B0004020202020204" pitchFamily="34" charset="0"/>
              </a:rPr>
              <a:t>I, СПб, 18 – 20 мая 2023 г. / СПбГЭТУ «ЛЭТИ», СПб, 2023.</a:t>
            </a:r>
          </a:p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>
                <a:latin typeface="Aptos Display" panose="020B0004020202020204" pitchFamily="34" charset="0"/>
              </a:rPr>
              <a:t>Д. А. </a:t>
            </a:r>
            <a:r>
              <a:rPr lang="ru-RU" sz="1800" dirty="0" err="1">
                <a:latin typeface="Aptos Display" panose="020B0004020202020204" pitchFamily="34" charset="0"/>
              </a:rPr>
              <a:t>Чантуридзе</a:t>
            </a:r>
            <a:r>
              <a:rPr lang="ru-RU" sz="1800" dirty="0">
                <a:latin typeface="Aptos Display" panose="020B0004020202020204" pitchFamily="34" charset="0"/>
              </a:rPr>
              <a:t> , А. В. Чистякова, Е. А. Смирнов , Д. Д. Андреева , Д. В. Королев , Ю. В. </a:t>
            </a:r>
            <a:r>
              <a:rPr lang="ru-RU" sz="1800" dirty="0" err="1">
                <a:latin typeface="Aptos Display" panose="020B0004020202020204" pitchFamily="34" charset="0"/>
              </a:rPr>
              <a:t>Чебуркин</a:t>
            </a:r>
            <a:r>
              <a:rPr lang="ru-RU" sz="1800" dirty="0">
                <a:latin typeface="Aptos Display" panose="020B0004020202020204" pitchFamily="34" charset="0"/>
              </a:rPr>
              <a:t> Создание прототипа молекулярной ловушки для вируса SARS-COV-2 // Цитология. - М.: 2022. - С. 641.</a:t>
            </a:r>
          </a:p>
          <a:p>
            <a:pPr marL="0" indent="450000" algn="just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800" dirty="0">
                <a:latin typeface="Aptos Display" panose="020B0004020202020204" pitchFamily="34" charset="0"/>
              </a:rPr>
              <a:t>Смирнов Е. А., Бондаренко А. Б., </a:t>
            </a:r>
            <a:r>
              <a:rPr lang="ru-RU" sz="1800" dirty="0" err="1">
                <a:latin typeface="Aptos Display" panose="020B0004020202020204" pitchFamily="34" charset="0"/>
              </a:rPr>
              <a:t>Шульмейстер</a:t>
            </a:r>
            <a:r>
              <a:rPr lang="ru-RU" sz="1800" dirty="0">
                <a:latin typeface="Aptos Display" panose="020B0004020202020204" pitchFamily="34" charset="0"/>
              </a:rPr>
              <a:t> Г. А., </a:t>
            </a:r>
            <a:r>
              <a:rPr lang="ru-RU" sz="1800" dirty="0" err="1">
                <a:latin typeface="Aptos Display" panose="020B0004020202020204" pitchFamily="34" charset="0"/>
              </a:rPr>
              <a:t>Чебуркин</a:t>
            </a:r>
            <a:r>
              <a:rPr lang="ru-RU" sz="1800" dirty="0">
                <a:latin typeface="Aptos Display" panose="020B0004020202020204" pitchFamily="34" charset="0"/>
              </a:rPr>
              <a:t> Ю. В., </a:t>
            </a:r>
            <a:r>
              <a:rPr lang="ru-RU" sz="1800" dirty="0" err="1">
                <a:latin typeface="Aptos Display" panose="020B0004020202020204" pitchFamily="34" charset="0"/>
              </a:rPr>
              <a:t>Наноловушки</a:t>
            </a:r>
            <a:r>
              <a:rPr lang="ru-RU" sz="1800" dirty="0">
                <a:latin typeface="Aptos Display" panose="020B0004020202020204" pitchFamily="34" charset="0"/>
              </a:rPr>
              <a:t> для связывания патогенов // Трансляционная медицина. – 2025. Подготовка к публикации.</a:t>
            </a:r>
          </a:p>
        </p:txBody>
      </p:sp>
      <p:sp>
        <p:nvSpPr>
          <p:cNvPr id="10" name="Google Shape;109;g275a8c1f4a1_0_0">
            <a:extLst>
              <a:ext uri="{FF2B5EF4-FFF2-40B4-BE49-F238E27FC236}">
                <a16:creationId xmlns:a16="http://schemas.microsoft.com/office/drawing/2014/main" id="{8C0EB17F-F8B6-34D2-E18D-6CE1E2577A4E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Список публикаций, выпущенных по теме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165029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EF98197F-BE69-53A5-6248-208F752E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CE2041B-CB85-DC81-1750-5AF378EE0847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778D7B0-DB12-F4BD-10F4-472396D8A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DF0558C6-0431-1A2C-9F1A-D83B1835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1A5E659-2C19-52C2-B977-B762F3147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5786D51-3D28-F749-AF93-3E47574DC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38836D2-88B5-34E5-8DC4-D6DC33257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43A455-E09D-AF40-68E1-A1FA43B96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52" y="483079"/>
            <a:ext cx="6111336" cy="6120870"/>
          </a:xfrm>
          <a:prstGeom prst="roundRect">
            <a:avLst>
              <a:gd name="adj" fmla="val 26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9" name="Google Shape;109;g275a8c1f4a1_0_0">
            <a:extLst>
              <a:ext uri="{FF2B5EF4-FFF2-40B4-BE49-F238E27FC236}">
                <a16:creationId xmlns:a16="http://schemas.microsoft.com/office/drawing/2014/main" id="{5D38FDA3-5670-2843-9532-DDBDF2095C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Проблема</a:t>
            </a:r>
          </a:p>
        </p:txBody>
      </p:sp>
      <p:sp>
        <p:nvSpPr>
          <p:cNvPr id="23" name="Номер слайда 15">
            <a:extLst>
              <a:ext uri="{FF2B5EF4-FFF2-40B4-BE49-F238E27FC236}">
                <a16:creationId xmlns:a16="http://schemas.microsoft.com/office/drawing/2014/main" id="{6E464AB9-CA4B-BC22-8B6B-ACC92A35AD2D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4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24" name="Блок-схема: знак завершения 23">
            <a:extLst>
              <a:ext uri="{FF2B5EF4-FFF2-40B4-BE49-F238E27FC236}">
                <a16:creationId xmlns:a16="http://schemas.microsoft.com/office/drawing/2014/main" id="{A5FD03BA-5282-2CBF-887A-C0348B7D48AF}"/>
              </a:ext>
            </a:extLst>
          </p:cNvPr>
          <p:cNvSpPr/>
          <p:nvPr/>
        </p:nvSpPr>
        <p:spPr>
          <a:xfrm>
            <a:off x="9134991" y="11864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Ручной труд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1881527-B53D-ADEE-74E7-A37EE7359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60279">
            <a:off x="9136895" y="877677"/>
            <a:ext cx="427101" cy="1123951"/>
          </a:xfrm>
          <a:prstGeom prst="rect">
            <a:avLst/>
          </a:prstGeom>
        </p:spPr>
      </p:pic>
      <p:sp>
        <p:nvSpPr>
          <p:cNvPr id="26" name="Блок-схема: знак завершения 25">
            <a:extLst>
              <a:ext uri="{FF2B5EF4-FFF2-40B4-BE49-F238E27FC236}">
                <a16:creationId xmlns:a16="http://schemas.microsoft.com/office/drawing/2014/main" id="{B677D9FD-A58C-FDBB-2FF2-CF54BD022CF2}"/>
              </a:ext>
            </a:extLst>
          </p:cNvPr>
          <p:cNvSpPr/>
          <p:nvPr/>
        </p:nvSpPr>
        <p:spPr>
          <a:xfrm>
            <a:off x="9134991" y="200966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Невозможность автоматизации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CDC018-803D-5401-1440-2F09A9B42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60279">
            <a:off x="9136896" y="2771124"/>
            <a:ext cx="427101" cy="1123951"/>
          </a:xfrm>
          <a:prstGeom prst="rect">
            <a:avLst/>
          </a:prstGeom>
        </p:spPr>
      </p:pic>
      <p:sp>
        <p:nvSpPr>
          <p:cNvPr id="28" name="Блок-схема: знак завершения 27">
            <a:extLst>
              <a:ext uri="{FF2B5EF4-FFF2-40B4-BE49-F238E27FC236}">
                <a16:creationId xmlns:a16="http://schemas.microsoft.com/office/drawing/2014/main" id="{A8860775-8157-D878-5859-7886F5A08072}"/>
              </a:ext>
            </a:extLst>
          </p:cNvPr>
          <p:cNvSpPr/>
          <p:nvPr/>
        </p:nvSpPr>
        <p:spPr>
          <a:xfrm>
            <a:off x="9134991" y="390068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Сложность обучения технологов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46E5A5F-5023-1962-77E7-F90409FB4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60279">
            <a:off x="9136896" y="4738614"/>
            <a:ext cx="427101" cy="1123951"/>
          </a:xfrm>
          <a:prstGeom prst="rect">
            <a:avLst/>
          </a:prstGeom>
        </p:spPr>
      </p:pic>
      <p:sp>
        <p:nvSpPr>
          <p:cNvPr id="30" name="Блок-схема: знак завершения 29">
            <a:extLst>
              <a:ext uri="{FF2B5EF4-FFF2-40B4-BE49-F238E27FC236}">
                <a16:creationId xmlns:a16="http://schemas.microsoft.com/office/drawing/2014/main" id="{417995B0-3EB3-7E03-FC0D-C0D40ED357BF}"/>
              </a:ext>
            </a:extLst>
          </p:cNvPr>
          <p:cNvSpPr/>
          <p:nvPr/>
        </p:nvSpPr>
        <p:spPr>
          <a:xfrm>
            <a:off x="1142742" y="111188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Высокий порог входа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C4C0E8-52E5-9524-8283-F63185225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9721" flipH="1">
            <a:off x="3156216" y="1839001"/>
            <a:ext cx="427101" cy="1123951"/>
          </a:xfrm>
          <a:prstGeom prst="rect">
            <a:avLst/>
          </a:prstGeom>
        </p:spPr>
      </p:pic>
      <p:sp>
        <p:nvSpPr>
          <p:cNvPr id="32" name="Блок-схема: знак завершения 31">
            <a:extLst>
              <a:ext uri="{FF2B5EF4-FFF2-40B4-BE49-F238E27FC236}">
                <a16:creationId xmlns:a16="http://schemas.microsoft.com/office/drawing/2014/main" id="{BE374953-9C98-FDA7-1089-DC2DFD13AC94}"/>
              </a:ext>
            </a:extLst>
          </p:cNvPr>
          <p:cNvSpPr/>
          <p:nvPr/>
        </p:nvSpPr>
        <p:spPr>
          <a:xfrm>
            <a:off x="1193800" y="296854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Высокая себестоимость продукции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4F86BA8-3A55-4687-D963-607A726E4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9721" flipH="1">
            <a:off x="3207274" y="3704705"/>
            <a:ext cx="427101" cy="1123951"/>
          </a:xfrm>
          <a:prstGeom prst="rect">
            <a:avLst/>
          </a:prstGeom>
        </p:spPr>
      </p:pic>
      <p:sp>
        <p:nvSpPr>
          <p:cNvPr id="34" name="Блок-схема: знак завершения 33">
            <a:extLst>
              <a:ext uri="{FF2B5EF4-FFF2-40B4-BE49-F238E27FC236}">
                <a16:creationId xmlns:a16="http://schemas.microsoft.com/office/drawing/2014/main" id="{4A0F51AB-0B65-6B99-A0DA-0F6CAF1F09A5}"/>
              </a:ext>
            </a:extLst>
          </p:cNvPr>
          <p:cNvSpPr/>
          <p:nvPr/>
        </p:nvSpPr>
        <p:spPr>
          <a:xfrm>
            <a:off x="1193800" y="4825205"/>
            <a:ext cx="2520000" cy="12600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ptos Display" panose="020B0004020202020204" pitchFamily="34" charset="0"/>
              </a:rPr>
              <a:t>Длительность разработки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2AF5ED7-C088-5C4F-2EDF-7438B1CF2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000" l="9825" r="89825">
                        <a14:foregroundMark x1="50877" y1="6133" x2="50877" y2="6133"/>
                        <a14:foregroundMark x1="56140" y1="90267" x2="56140" y2="90267"/>
                        <a14:foregroundMark x1="48421" y1="96133" x2="48421" y2="96133"/>
                        <a14:foregroundMark x1="51579" y1="2400" x2="51579" y2="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9721" flipH="1">
            <a:off x="3207274" y="5561365"/>
            <a:ext cx="427101" cy="1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2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75a8c1f4a1_0_6"/>
          <p:cNvSpPr/>
          <p:nvPr/>
        </p:nvSpPr>
        <p:spPr>
          <a:xfrm>
            <a:off x="9674352" y="0"/>
            <a:ext cx="2517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1" b="95497" l="4899" r="93504">
                        <a14:foregroundMark x1="8094" y1="50576" x2="8626" y2="94346"/>
                        <a14:foregroundMark x1="47817" y1="7435" x2="76464" y2="39686"/>
                        <a14:foregroundMark x1="13951" y1="91623" x2="83174" y2="90681"/>
                        <a14:foregroundMark x1="36528" y1="72775" x2="72417" y2="73508"/>
                        <a14:foregroundMark x1="25346" y1="59791" x2="51651" y2="59791"/>
                        <a14:foregroundMark x1="29606" y1="80733" x2="63791" y2="78429"/>
                        <a14:foregroundMark x1="57295" y1="54136" x2="21725" y2="77277"/>
                        <a14:foregroundMark x1="46432" y1="46492" x2="24494" y2="62199"/>
                        <a14:foregroundMark x1="54526" y1="16230" x2="18104" y2="56754"/>
                        <a14:foregroundMark x1="46219" y1="19162" x2="46219" y2="19162"/>
                        <a14:foregroundMark x1="48030" y1="17592" x2="62194" y2="17487"/>
                        <a14:foregroundMark x1="12673" y1="76440" x2="14058" y2="83141"/>
                        <a14:foregroundMark x1="11076" y1="81257" x2="10543" y2="91728"/>
                        <a14:foregroundMark x1="4899" y1="95602" x2="93504" y2="95602"/>
                        <a14:foregroundMark x1="91267" y1="77173" x2="92226" y2="56754"/>
                        <a14:foregroundMark x1="89989" y1="57592" x2="92226" y2="93822"/>
                        <a14:foregroundMark x1="47497" y1="3665" x2="57188" y2="3141"/>
                        <a14:foregroundMark x1="44196" y1="15288" x2="33653" y2="23560"/>
                        <a14:foregroundMark x1="49095" y1="50471" x2="48030" y2="55497"/>
                        <a14:foregroundMark x1="42492" y1="53613" x2="42812" y2="55916"/>
                        <a14:foregroundMark x1="36848" y1="43246" x2="35144" y2="45969"/>
                        <a14:foregroundMark x1="35676" y1="82723" x2="39084" y2="84293"/>
                        <a14:foregroundMark x1="49840" y1="84398" x2="53355" y2="87120"/>
                        <a14:foregroundMark x1="49521" y1="86806" x2="47071" y2="8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511" y="745520"/>
            <a:ext cx="3494542" cy="3554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88" y="3090291"/>
            <a:ext cx="3767709" cy="3767709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>
            <a:cxnSpLocks/>
          </p:cNvCxnSpPr>
          <p:nvPr/>
        </p:nvCxnSpPr>
        <p:spPr>
          <a:xfrm>
            <a:off x="4688342" y="1921169"/>
            <a:ext cx="1221627" cy="920489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654053" y="1412297"/>
            <a:ext cx="1255916" cy="49166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cxnSpLocks/>
          </p:cNvCxnSpPr>
          <p:nvPr/>
        </p:nvCxnSpPr>
        <p:spPr>
          <a:xfrm>
            <a:off x="4675441" y="1903956"/>
            <a:ext cx="1234528" cy="212943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5900353" y="1415441"/>
            <a:ext cx="5498332" cy="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>
            <a:off x="5900353" y="2114696"/>
            <a:ext cx="5498332" cy="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5900353" y="2833470"/>
            <a:ext cx="5498332" cy="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 flipV="1">
            <a:off x="7353300" y="6275540"/>
            <a:ext cx="813671" cy="325676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H="1">
            <a:off x="1803748" y="6275540"/>
            <a:ext cx="5570246" cy="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 flipH="1" flipV="1">
            <a:off x="7327050" y="4887476"/>
            <a:ext cx="839920" cy="1706343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flipH="1">
            <a:off x="1803748" y="4895663"/>
            <a:ext cx="5536503" cy="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H="1" flipV="1">
            <a:off x="7327050" y="5570963"/>
            <a:ext cx="839920" cy="1030254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 flipH="1">
            <a:off x="1800072" y="5570963"/>
            <a:ext cx="5536503" cy="0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Шестиугольник 172"/>
          <p:cNvSpPr/>
          <p:nvPr/>
        </p:nvSpPr>
        <p:spPr>
          <a:xfrm>
            <a:off x="4914730" y="3338894"/>
            <a:ext cx="2889767" cy="1010049"/>
          </a:xfrm>
          <a:prstGeom prst="hexagon">
            <a:avLst/>
          </a:prstGeom>
          <a:noFill/>
          <a:ln w="28575">
            <a:solidFill>
              <a:srgbClr val="273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Исследовательские центры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ptos Display" panose="020B0004020202020204" pitchFamily="34" charset="0"/>
              </a:rPr>
              <a:t>М/Ж 25-40+ лет</a:t>
            </a:r>
          </a:p>
        </p:txBody>
      </p:sp>
      <p:cxnSp>
        <p:nvCxnSpPr>
          <p:cNvPr id="175" name="Прямая соединительная линия 174"/>
          <p:cNvCxnSpPr>
            <a:cxnSpLocks/>
            <a:stCxn id="173" idx="3"/>
          </p:cNvCxnSpPr>
          <p:nvPr/>
        </p:nvCxnSpPr>
        <p:spPr>
          <a:xfrm flipH="1" flipV="1">
            <a:off x="4663670" y="1895921"/>
            <a:ext cx="251060" cy="1947998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>
            <a:cxnSpLocks/>
            <a:endCxn id="173" idx="0"/>
          </p:cNvCxnSpPr>
          <p:nvPr/>
        </p:nvCxnSpPr>
        <p:spPr>
          <a:xfrm flipH="1" flipV="1">
            <a:off x="7804497" y="3843919"/>
            <a:ext cx="337800" cy="2718416"/>
          </a:xfrm>
          <a:prstGeom prst="line">
            <a:avLst/>
          </a:prstGeom>
          <a:ln w="28575">
            <a:solidFill>
              <a:srgbClr val="273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AA3A74-BF04-F2A1-9E40-2CA73B2CAC59}"/>
              </a:ext>
            </a:extLst>
          </p:cNvPr>
          <p:cNvSpPr txBox="1"/>
          <p:nvPr/>
        </p:nvSpPr>
        <p:spPr>
          <a:xfrm>
            <a:off x="1803747" y="5908686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Хочу максимум ценности за вложенные средства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83517-0171-241D-88B2-E0BCA5E3670E}"/>
              </a:ext>
            </a:extLst>
          </p:cNvPr>
          <p:cNvSpPr txBox="1"/>
          <p:nvPr/>
        </p:nvSpPr>
        <p:spPr>
          <a:xfrm>
            <a:off x="1803747" y="5201631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10-150 человек в штате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60963-0E24-4855-109A-B0A4E1581488}"/>
              </a:ext>
            </a:extLst>
          </p:cNvPr>
          <p:cNvSpPr txBox="1"/>
          <p:nvPr/>
        </p:nvSpPr>
        <p:spPr>
          <a:xfrm>
            <a:off x="1804946" y="4518144"/>
            <a:ext cx="412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Малые косметические производства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739C9-CECA-C6A9-50A0-E413763304FA}"/>
              </a:ext>
            </a:extLst>
          </p:cNvPr>
          <p:cNvSpPr txBox="1"/>
          <p:nvPr/>
        </p:nvSpPr>
        <p:spPr>
          <a:xfrm>
            <a:off x="5967295" y="2455916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Хочу работать быстрее и проще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AFB95-8A4C-477D-3CA9-F232C3872AD3}"/>
              </a:ext>
            </a:extLst>
          </p:cNvPr>
          <p:cNvSpPr txBox="1"/>
          <p:nvPr/>
        </p:nvSpPr>
        <p:spPr>
          <a:xfrm>
            <a:off x="5967295" y="1726371"/>
            <a:ext cx="28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5-15 человек коллективы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A45DE-78FC-75C6-42D9-4950DA7906BD}"/>
              </a:ext>
            </a:extLst>
          </p:cNvPr>
          <p:cNvSpPr txBox="1"/>
          <p:nvPr/>
        </p:nvSpPr>
        <p:spPr>
          <a:xfrm>
            <a:off x="5972733" y="1043348"/>
            <a:ext cx="484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ptos Display" panose="020B0004020202020204" pitchFamily="34" charset="0"/>
              </a:rPr>
              <a:t>Научные лаборатории, учебные заведения</a:t>
            </a:r>
          </a:p>
        </p:txBody>
      </p:sp>
      <p:sp>
        <p:nvSpPr>
          <p:cNvPr id="30" name="Номер слайда 15">
            <a:extLst>
              <a:ext uri="{FF2B5EF4-FFF2-40B4-BE49-F238E27FC236}">
                <a16:creationId xmlns:a16="http://schemas.microsoft.com/office/drawing/2014/main" id="{BC627771-28C3-4DE2-BE4F-442A6975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86" y="6485890"/>
            <a:ext cx="2743200" cy="365125"/>
          </a:xfrm>
        </p:spPr>
        <p:txBody>
          <a:bodyPr/>
          <a:lstStyle/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5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16" name="Google Shape;109;g275a8c1f4a1_0_0">
            <a:extLst>
              <a:ext uri="{FF2B5EF4-FFF2-40B4-BE49-F238E27FC236}">
                <a16:creationId xmlns:a16="http://schemas.microsoft.com/office/drawing/2014/main" id="{20D19E45-B5DB-9618-9092-487CE82D66A7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Целевая аудитория, потенциальные заказчики</a:t>
            </a:r>
          </a:p>
        </p:txBody>
      </p:sp>
    </p:spTree>
    <p:extLst>
      <p:ext uri="{BB962C8B-B14F-4D97-AF65-F5344CB8AC3E}">
        <p14:creationId xmlns:p14="http://schemas.microsoft.com/office/powerpoint/2010/main" val="278276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51944"/>
              </p:ext>
            </p:extLst>
          </p:nvPr>
        </p:nvGraphicFramePr>
        <p:xfrm>
          <a:off x="1243585" y="886460"/>
          <a:ext cx="10764000" cy="585522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Стейкхолдер</a:t>
                      </a:r>
                    </a:p>
                  </a:txBody>
                  <a:tcPr marL="5942" marR="5942" marT="594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Направление деятельности</a:t>
                      </a:r>
                    </a:p>
                  </a:txBody>
                  <a:tcPr marL="5942" marR="5942" marT="594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Кто принимает решение</a:t>
                      </a:r>
                    </a:p>
                  </a:txBody>
                  <a:tcPr marL="5942" marR="5942" marT="594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Функции</a:t>
                      </a:r>
                    </a:p>
                  </a:txBody>
                  <a:tcPr marL="5942" marR="5942" marT="59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Регуляторные органы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Росздравнадзор, Минпромторг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Чиновники, эксперты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Сертификация оборудования, допуск на рынок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91082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Инвесторы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Венчурные фонды, бизнес-ангелы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Партнер фонда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Стратегическое развитие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Косметические бренды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Исследовательские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лаборатории премиум-сегмента, контрактное производство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Технический директор, Директор по инновациям, Менеджер по закупкам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Пилотные проекты, заказ уникальных решений, создание совместных продуктов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Научное сообщество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Ведущие НИИ, ключевые ученые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Руководители лабораторий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Пилотное тестирование, экспертиза, формирование репутации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Производители комплектующих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Электроника, хим. реактивы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Менеджер по продажам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Стабильность поставок, качество компонентов</a:t>
                      </a:r>
                    </a:p>
                  </a:txBody>
                  <a:tcPr marL="5942" marR="5942" marT="594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612FF26D-8464-FDDE-925E-7B0A63CF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86" y="6485890"/>
            <a:ext cx="2743200" cy="365125"/>
          </a:xfrm>
        </p:spPr>
        <p:txBody>
          <a:bodyPr/>
          <a:lstStyle/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6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10" name="Google Shape;109;g275a8c1f4a1_0_0">
            <a:extLst>
              <a:ext uri="{FF2B5EF4-FFF2-40B4-BE49-F238E27FC236}">
                <a16:creationId xmlns:a16="http://schemas.microsoft.com/office/drawing/2014/main" id="{30AE0447-B2B0-7DA2-6CC7-6B1587CA7F06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Заинтересованные стороны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155419-C03B-039A-A009-5B7984451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5" y="687297"/>
            <a:ext cx="3145173" cy="1965733"/>
          </a:xfrm>
          <a:prstGeom prst="rect">
            <a:avLst/>
          </a:prstGeom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115D7DC0-118E-5CBC-579C-F82A19F3F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8"/>
          <a:stretch>
            <a:fillRect/>
          </a:stretch>
        </p:blipFill>
        <p:spPr bwMode="auto">
          <a:xfrm>
            <a:off x="7854713" y="5255260"/>
            <a:ext cx="1447597" cy="14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E60D9F1-632D-3844-5413-FBDF58AFD0C0}"/>
              </a:ext>
            </a:extLst>
          </p:cNvPr>
          <p:cNvCxnSpPr>
            <a:cxnSpLocks/>
          </p:cNvCxnSpPr>
          <p:nvPr/>
        </p:nvCxnSpPr>
        <p:spPr>
          <a:xfrm>
            <a:off x="7509496" y="5255260"/>
            <a:ext cx="0" cy="1438362"/>
          </a:xfrm>
          <a:prstGeom prst="straightConnector1">
            <a:avLst/>
          </a:prstGeom>
          <a:ln w="152400">
            <a:solidFill>
              <a:srgbClr val="00AA0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8F4074-0B87-7526-327C-1897713F8ECB}"/>
              </a:ext>
            </a:extLst>
          </p:cNvPr>
          <p:cNvSpPr txBox="1"/>
          <p:nvPr/>
        </p:nvSpPr>
        <p:spPr>
          <a:xfrm>
            <a:off x="3999488" y="4133276"/>
            <a:ext cx="5630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ptos Display" panose="020B0004020202020204" pitchFamily="34" charset="0"/>
              </a:rPr>
              <a:t>Доступная модульность</a:t>
            </a:r>
            <a:r>
              <a:rPr lang="ru-RU" b="1" dirty="0">
                <a:latin typeface="Aptos Display" panose="020B0004020202020204" pitchFamily="34" charset="0"/>
              </a:rPr>
              <a:t>. </a:t>
            </a:r>
            <a:r>
              <a:rPr lang="ru-RU" dirty="0">
                <a:latin typeface="Aptos Display" panose="020B0004020202020204" pitchFamily="34" charset="0"/>
              </a:rPr>
              <a:t>Наращивание функционала по мере роста, избегая крупных единовременных затрат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F8931-810C-64B7-7E6E-726B0C86C878}"/>
              </a:ext>
            </a:extLst>
          </p:cNvPr>
          <p:cNvSpPr txBox="1"/>
          <p:nvPr/>
        </p:nvSpPr>
        <p:spPr>
          <a:xfrm>
            <a:off x="4061280" y="973386"/>
            <a:ext cx="51278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ptos Display" panose="020B0004020202020204" pitchFamily="34" charset="0"/>
              </a:rPr>
              <a:t>Готовая система автоматизации с обучением. </a:t>
            </a:r>
            <a:r>
              <a:rPr lang="ru-RU" dirty="0">
                <a:latin typeface="Aptos Display" panose="020B0004020202020204" pitchFamily="34" charset="0"/>
              </a:rPr>
              <a:t>Мобильное приложение с пошаговыми инструкциями и встроенной базой знаний позволяет новичку работать как опытный специалист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07B2E0-2F5E-E1AF-4038-983DBC61E951}"/>
              </a:ext>
            </a:extLst>
          </p:cNvPr>
          <p:cNvSpPr txBox="1"/>
          <p:nvPr/>
        </p:nvSpPr>
        <p:spPr>
          <a:xfrm>
            <a:off x="1375410" y="2672789"/>
            <a:ext cx="7339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ptos Display" panose="020B0004020202020204" pitchFamily="34" charset="0"/>
              </a:rPr>
              <a:t>Доступная л</a:t>
            </a:r>
            <a:r>
              <a:rPr lang="ru-RU" b="1" i="0" dirty="0">
                <a:effectLst/>
                <a:latin typeface="Aptos Display" panose="020B0004020202020204" pitchFamily="34" charset="0"/>
              </a:rPr>
              <a:t>аборатория из коробки. </a:t>
            </a:r>
            <a:r>
              <a:rPr lang="ru-RU" i="0" dirty="0">
                <a:effectLst/>
                <a:latin typeface="Aptos Display" panose="020B0004020202020204" pitchFamily="34" charset="0"/>
              </a:rPr>
              <a:t>Р</a:t>
            </a:r>
            <a:r>
              <a:rPr lang="ru-RU" dirty="0">
                <a:latin typeface="Aptos Display" panose="020B0004020202020204" pitchFamily="34" charset="0"/>
              </a:rPr>
              <a:t>азрушение ценового барьера на рынке оборудования для пептидного синтеза, открывая доступ к передовым технологиям для малого бизнеса и исследовательских групп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DA13A-56BC-E4F7-88FA-6361CED08B5C}"/>
              </a:ext>
            </a:extLst>
          </p:cNvPr>
          <p:cNvSpPr txBox="1"/>
          <p:nvPr/>
        </p:nvSpPr>
        <p:spPr>
          <a:xfrm>
            <a:off x="1375410" y="5373687"/>
            <a:ext cx="61340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ptos Display" panose="020B0004020202020204" pitchFamily="34" charset="0"/>
              </a:rPr>
              <a:t>Технология пробных партий. </a:t>
            </a:r>
            <a:r>
              <a:rPr lang="ru-RU" i="0" dirty="0">
                <a:effectLst/>
                <a:latin typeface="Aptos Display" panose="020B0004020202020204" pitchFamily="34" charset="0"/>
              </a:rPr>
              <a:t>В</a:t>
            </a:r>
            <a:r>
              <a:rPr lang="ru-RU" dirty="0">
                <a:latin typeface="Aptos Display" panose="020B0004020202020204" pitchFamily="34" charset="0"/>
              </a:rPr>
              <a:t>озможность синтеза сверхмалых партий, которые значительно ниже минимального порога заказа у традиционных подрядчиков, открывая путь для быстрых экспериментов и запуска нишевых продуктов</a:t>
            </a:r>
          </a:p>
        </p:txBody>
      </p:sp>
      <p:sp>
        <p:nvSpPr>
          <p:cNvPr id="27" name="Google Shape;109;g275a8c1f4a1_0_0">
            <a:extLst>
              <a:ext uri="{FF2B5EF4-FFF2-40B4-BE49-F238E27FC236}">
                <a16:creationId xmlns:a16="http://schemas.microsoft.com/office/drawing/2014/main" id="{C44C74F3-F05D-5D1F-F095-0940FDF327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Решение</a:t>
            </a:r>
          </a:p>
        </p:txBody>
      </p:sp>
      <p:sp>
        <p:nvSpPr>
          <p:cNvPr id="29" name="Номер слайда 15">
            <a:extLst>
              <a:ext uri="{FF2B5EF4-FFF2-40B4-BE49-F238E27FC236}">
                <a16:creationId xmlns:a16="http://schemas.microsoft.com/office/drawing/2014/main" id="{BA5452BB-95C7-0BFA-7CF1-1A8B9F2AE0B8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7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096C22-9485-97DB-50AD-E2287DCD66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b="9206"/>
          <a:stretch>
            <a:fillRect/>
          </a:stretch>
        </p:blipFill>
        <p:spPr>
          <a:xfrm>
            <a:off x="9485013" y="814705"/>
            <a:ext cx="2706987" cy="5228590"/>
          </a:xfrm>
          <a:prstGeom prst="roundRect">
            <a:avLst>
              <a:gd name="adj" fmla="val 7163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68965-9E2E-DBAD-2D87-DB3EC48014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2" b="89988" l="9025" r="90945">
                        <a14:foregroundMark x1="17353" y1="62374" x2="18988" y2="58660"/>
                        <a14:foregroundMark x1="9570" y1="58821" x2="9055" y2="53452"/>
                        <a14:foregroundMark x1="15233" y1="44409" x2="17232" y2="38716"/>
                        <a14:foregroundMark x1="18746" y1="44247" x2="21623" y2="43399"/>
                        <a14:foregroundMark x1="45154" y1="28825" x2="51696" y2="24627"/>
                        <a14:foregroundMark x1="51696" y1="24627" x2="51696" y2="24627"/>
                        <a14:foregroundMark x1="65021" y1="21922" x2="69170" y2="21760"/>
                        <a14:foregroundMark x1="90703" y1="50626" x2="90945" y2="45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8437" y="3782211"/>
            <a:ext cx="1770023" cy="13275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8D9799-2B01-6BD5-2A32-D01D8E2DFD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71" b="89988" l="9994" r="89976">
                        <a14:foregroundMark x1="18625" y1="48930" x2="17868" y2="66371"/>
                        <a14:foregroundMark x1="18353" y1="70246" x2="20927" y2="79855"/>
                        <a14:foregroundMark x1="20927" y1="79855" x2="26832" y2="84861"/>
                        <a14:foregroundMark x1="26832" y1="84861" x2="48728" y2="88696"/>
                        <a14:foregroundMark x1="48728" y1="88696" x2="69382" y2="86556"/>
                        <a14:foregroundMark x1="69382" y1="86556" x2="77347" y2="70287"/>
                        <a14:foregroundMark x1="77347" y1="70287" x2="77347" y2="58498"/>
                        <a14:foregroundMark x1="73319" y1="58821" x2="65536" y2="75091"/>
                        <a14:foregroundMark x1="65536" y1="75091" x2="65415" y2="75091"/>
                        <a14:foregroundMark x1="65657" y1="58337" x2="66778" y2="67905"/>
                        <a14:foregroundMark x1="62901" y1="56803" x2="62841" y2="71134"/>
                        <a14:foregroundMark x1="62841" y1="71134" x2="63144" y2="72063"/>
                        <a14:foregroundMark x1="64658" y1="63545" x2="66535" y2="71094"/>
                        <a14:foregroundMark x1="56602" y1="69721" x2="37280" y2="73597"/>
                        <a14:foregroundMark x1="37280" y1="73597" x2="32677" y2="62253"/>
                        <a14:foregroundMark x1="32677" y1="62253" x2="49727" y2="56480"/>
                        <a14:foregroundMark x1="49727" y1="56480" x2="59237" y2="57812"/>
                        <a14:foregroundMark x1="52968" y1="61849" x2="52968" y2="67541"/>
                        <a14:foregroundMark x1="37099" y1="11546" x2="48395" y2="8599"/>
                        <a14:foregroundMark x1="48395" y1="8599" x2="66414" y2="11183"/>
                        <a14:foregroundMark x1="36493" y1="10214" x2="44276" y2="7671"/>
                        <a14:foregroundMark x1="49546" y1="77109" x2="64416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936" y="3460132"/>
            <a:ext cx="2526159" cy="1894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F4170B79-305C-4BEC-EA07-D1BD8FFF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>
            <a:extLst>
              <a:ext uri="{FF2B5EF4-FFF2-40B4-BE49-F238E27FC236}">
                <a16:creationId xmlns:a16="http://schemas.microsoft.com/office/drawing/2014/main" id="{26F92808-1C91-1152-12CC-6E04F556BF14}"/>
              </a:ext>
            </a:extLst>
          </p:cNvPr>
          <p:cNvSpPr/>
          <p:nvPr/>
        </p:nvSpPr>
        <p:spPr>
          <a:xfrm>
            <a:off x="2496000" y="909000"/>
            <a:ext cx="7200000" cy="5040000"/>
          </a:xfrm>
          <a:prstGeom prst="ellipse">
            <a:avLst/>
          </a:prstGeom>
          <a:noFill/>
          <a:ln w="38100" cap="rnd">
            <a:solidFill>
              <a:srgbClr val="27376B"/>
            </a:solidFill>
            <a:prstDash val="lg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95A51BC-CC81-E850-7357-C86BDCB8EA2F}"/>
              </a:ext>
            </a:extLst>
          </p:cNvPr>
          <p:cNvSpPr/>
          <p:nvPr/>
        </p:nvSpPr>
        <p:spPr>
          <a:xfrm>
            <a:off x="2946000" y="1269000"/>
            <a:ext cx="6300000" cy="4320000"/>
          </a:xfrm>
          <a:prstGeom prst="ellipse">
            <a:avLst/>
          </a:prstGeom>
          <a:noFill/>
          <a:ln w="34925" cap="rnd">
            <a:solidFill>
              <a:srgbClr val="27376B"/>
            </a:solidFill>
            <a:prstDash val="lg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3ABA917-F150-37C3-ED6B-F2C2CAE27E50}"/>
              </a:ext>
            </a:extLst>
          </p:cNvPr>
          <p:cNvSpPr/>
          <p:nvPr/>
        </p:nvSpPr>
        <p:spPr>
          <a:xfrm>
            <a:off x="3396000" y="1629000"/>
            <a:ext cx="5400000" cy="3600000"/>
          </a:xfrm>
          <a:prstGeom prst="ellipse">
            <a:avLst/>
          </a:prstGeom>
          <a:noFill/>
          <a:ln w="31750" cap="rnd">
            <a:solidFill>
              <a:srgbClr val="27376B"/>
            </a:solidFill>
            <a:prstDash val="lg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3E22E0-F735-45C8-9443-CC195CA06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b="10314"/>
          <a:stretch>
            <a:fillRect/>
          </a:stretch>
        </p:blipFill>
        <p:spPr>
          <a:xfrm>
            <a:off x="5339300" y="2342753"/>
            <a:ext cx="1439700" cy="2770539"/>
          </a:xfrm>
          <a:prstGeom prst="roundRect">
            <a:avLst>
              <a:gd name="adj" fmla="val 3533"/>
            </a:avLst>
          </a:prstGeom>
        </p:spPr>
      </p:pic>
      <p:pic>
        <p:nvPicPr>
          <p:cNvPr id="22" name="Picture 2" descr="Picture background">
            <a:extLst>
              <a:ext uri="{FF2B5EF4-FFF2-40B4-BE49-F238E27FC236}">
                <a16:creationId xmlns:a16="http://schemas.microsoft.com/office/drawing/2014/main" id="{2F5E8A9C-46DC-1A45-FBA1-A7A3523C5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730" l="10000" r="90000">
                        <a14:foregroundMark x1="32297" y1="26351" x2="29324" y2="33243"/>
                        <a14:foregroundMark x1="31892" y1="94459" x2="23919" y2="94189"/>
                        <a14:foregroundMark x1="79189" y1="98919" x2="74189" y2="97703"/>
                        <a14:foregroundMark x1="31622" y1="99189" x2="18649" y2="99730"/>
                        <a14:foregroundMark x1="50676" y1="72162" x2="51892" y2="76486"/>
                        <a14:foregroundMark x1="68243" y1="41216" x2="68784" y2="44730"/>
                        <a14:foregroundMark x1="68514" y1="48243" x2="68649" y2="50676"/>
                        <a14:foregroundMark x1="67703" y1="57297" x2="68243" y2="60135"/>
                        <a14:foregroundMark x1="85946" y1="98243" x2="86892" y2="98649"/>
                        <a14:foregroundMark x1="86892" y1="98243" x2="87838" y2="99730"/>
                        <a14:backgroundMark x1="34054" y1="38514" x2="34054" y2="38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31" y="1722493"/>
            <a:ext cx="5144420" cy="51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ED5FCC5-F60D-EEF0-9BB9-E4BD777945A3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B8DF478-0933-AE55-210B-8328CDDB4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913FEECC-AEF5-BA22-B7DB-E2587CA1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F8BFB0D-4D6C-036B-2659-25C29CF2C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5156125-0697-B333-5B3E-648E02E40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3AADEA7-8FA6-D48E-1E22-6DE1435D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pic>
        <p:nvPicPr>
          <p:cNvPr id="17" name="Picture 2" descr="Picture background">
            <a:extLst>
              <a:ext uri="{FF2B5EF4-FFF2-40B4-BE49-F238E27FC236}">
                <a16:creationId xmlns:a16="http://schemas.microsoft.com/office/drawing/2014/main" id="{1FB908B5-FBC0-C814-AAA4-FA688890C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89" b="87778" l="9972" r="89744">
                        <a14:foregroundMark x1="59259" y1="12685" x2="42450" y2="10926"/>
                        <a14:foregroundMark x1="50855" y1="6574" x2="44729" y2="6944"/>
                        <a14:foregroundMark x1="47151" y1="83611" x2="39316" y2="86667"/>
                        <a14:foregroundMark x1="59829" y1="84444" x2="61823" y2="8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69"/>
          <a:stretch>
            <a:fillRect/>
          </a:stretch>
        </p:blipFill>
        <p:spPr bwMode="auto">
          <a:xfrm>
            <a:off x="2307075" y="979794"/>
            <a:ext cx="2926943" cy="415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icture background">
            <a:extLst>
              <a:ext uri="{FF2B5EF4-FFF2-40B4-BE49-F238E27FC236}">
                <a16:creationId xmlns:a16="http://schemas.microsoft.com/office/drawing/2014/main" id="{788EC636-896F-4243-3042-867853F2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16" b="91426" l="10000" r="90000">
                        <a14:foregroundMark x1="69189" y1="14922" x2="55541" y2="9398"/>
                        <a14:foregroundMark x1="46622" y1="90519" x2="33784" y2="91426"/>
                        <a14:foregroundMark x1="63514" y1="90025" x2="71486" y2="90025"/>
                        <a14:foregroundMark x1="55270" y1="53256" x2="45000" y2="53092"/>
                        <a14:foregroundMark x1="60135" y1="14674" x2="49595" y2="17230"/>
                        <a14:foregroundMark x1="20135" y1="20857" x2="20946" y2="15581"/>
                        <a14:foregroundMark x1="19865" y1="12861" x2="19865" y2="12861"/>
                        <a14:foregroundMark x1="23649" y1="12201" x2="23649" y2="12201"/>
                        <a14:foregroundMark x1="21757" y1="10305" x2="21757" y2="1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1" y="950298"/>
            <a:ext cx="2609810" cy="42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7D0CA7-F60B-E2E7-5197-A8A29B281A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85" b="95349" l="6227" r="94872">
                        <a14:foregroundMark x1="17399" y1="12403" x2="9890" y2="26873"/>
                        <a14:foregroundMark x1="9890" y1="26873" x2="6410" y2="42377"/>
                        <a14:foregroundMark x1="6410" y1="42377" x2="9158" y2="71318"/>
                        <a14:foregroundMark x1="9158" y1="71318" x2="19597" y2="93798"/>
                        <a14:foregroundMark x1="28938" y1="82429" x2="21612" y2="70026"/>
                        <a14:foregroundMark x1="21612" y1="70026" x2="19048" y2="51421"/>
                        <a14:foregroundMark x1="19048" y1="51421" x2="21795" y2="33592"/>
                        <a14:foregroundMark x1="21795" y1="33592" x2="28205" y2="20155"/>
                        <a14:foregroundMark x1="19780" y1="5685" x2="15934" y2="12661"/>
                        <a14:foregroundMark x1="7509" y1="45736" x2="6593" y2="59173"/>
                        <a14:foregroundMark x1="36630" y1="31783" x2="31685" y2="50388"/>
                        <a14:foregroundMark x1="31685" y1="50388" x2="34615" y2="63824"/>
                        <a14:foregroundMark x1="34615" y1="63824" x2="37912" y2="69509"/>
                        <a14:foregroundMark x1="64286" y1="32558" x2="69048" y2="44961"/>
                        <a14:foregroundMark x1="69048" y1="44961" x2="68315" y2="60724"/>
                        <a14:foregroundMark x1="68315" y1="60724" x2="63736" y2="70284"/>
                        <a14:foregroundMark x1="72711" y1="82429" x2="78571" y2="72351"/>
                        <a14:foregroundMark x1="78571" y1="72351" x2="81685" y2="46512"/>
                        <a14:foregroundMark x1="81685" y1="46512" x2="73443" y2="20155"/>
                        <a14:foregroundMark x1="73443" y1="20155" x2="73077" y2="19638"/>
                        <a14:foregroundMark x1="82234" y1="8010" x2="88095" y2="18346"/>
                        <a14:foregroundMark x1="88095" y1="18346" x2="94139" y2="46512"/>
                        <a14:foregroundMark x1="94139" y1="46512" x2="94139" y2="59948"/>
                        <a14:foregroundMark x1="94139" y1="59948" x2="84799" y2="89922"/>
                        <a14:foregroundMark x1="84799" y1="89922" x2="81136" y2="95349"/>
                        <a14:foregroundMark x1="92125" y1="27390" x2="95421" y2="47287"/>
                        <a14:foregroundMark x1="95421" y1="47287" x2="94872" y2="60207"/>
                        <a14:foregroundMark x1="94872" y1="60207" x2="91392" y2="73902"/>
                      </a14:backgroundRemoval>
                    </a14:imgEffect>
                  </a14:imgLayer>
                </a14:imgProps>
              </a:ext>
            </a:extLst>
          </a:blip>
          <a:srcRect l="5226" t="4141" r="3486" b="2848"/>
          <a:stretch>
            <a:fillRect/>
          </a:stretch>
        </p:blipFill>
        <p:spPr>
          <a:xfrm rot="1127207">
            <a:off x="6953959" y="2125795"/>
            <a:ext cx="618394" cy="446584"/>
          </a:xfrm>
          <a:prstGeom prst="rect">
            <a:avLst/>
          </a:prstGeom>
        </p:spPr>
      </p:pic>
      <p:sp>
        <p:nvSpPr>
          <p:cNvPr id="26" name="Google Shape;109;g275a8c1f4a1_0_0">
            <a:extLst>
              <a:ext uri="{FF2B5EF4-FFF2-40B4-BE49-F238E27FC236}">
                <a16:creationId xmlns:a16="http://schemas.microsoft.com/office/drawing/2014/main" id="{CB1F50F7-B8D8-E9AF-230E-5707A52D9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ru-RU" sz="3200" dirty="0">
                <a:latin typeface="Aptos Display" panose="020B0004020202020204" pitchFamily="34" charset="0"/>
              </a:rPr>
              <a:t>Решение</a:t>
            </a:r>
          </a:p>
        </p:txBody>
      </p:sp>
      <p:sp>
        <p:nvSpPr>
          <p:cNvPr id="28" name="Номер слайда 15">
            <a:extLst>
              <a:ext uri="{FF2B5EF4-FFF2-40B4-BE49-F238E27FC236}">
                <a16:creationId xmlns:a16="http://schemas.microsoft.com/office/drawing/2014/main" id="{4AEB5B0E-80A0-352E-97C9-82BA28E53395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8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id="{70A2891E-1383-E9BD-7D9A-D1F6805D89B5}"/>
              </a:ext>
            </a:extLst>
          </p:cNvPr>
          <p:cNvSpPr/>
          <p:nvPr/>
        </p:nvSpPr>
        <p:spPr>
          <a:xfrm>
            <a:off x="8232438" y="3782894"/>
            <a:ext cx="3636850" cy="2872900"/>
          </a:xfrm>
          <a:prstGeom prst="flowChartTerminator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ptos Display" panose="020B0004020202020204" pitchFamily="34" charset="0"/>
              </a:rPr>
              <a:t>Готовая система автоматизации с обучением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ptos Display" panose="020B0004020202020204" pitchFamily="34" charset="0"/>
              </a:rPr>
              <a:t>Доступная лаборатория из коробки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ptos Display" panose="020B0004020202020204" pitchFamily="34" charset="0"/>
              </a:rPr>
              <a:t>Доступная модульность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24" y="2458577"/>
            <a:ext cx="297823" cy="45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BF5FEB-34BE-0B72-D3E3-ABBF1AB93E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2" b="89988" l="9025" r="90945">
                        <a14:foregroundMark x1="17353" y1="62374" x2="18988" y2="58660"/>
                        <a14:foregroundMark x1="9570" y1="58821" x2="9055" y2="53452"/>
                        <a14:foregroundMark x1="15233" y1="44409" x2="17232" y2="38716"/>
                        <a14:foregroundMark x1="18746" y1="44247" x2="21623" y2="43399"/>
                        <a14:foregroundMark x1="45154" y1="28825" x2="51696" y2="24627"/>
                        <a14:foregroundMark x1="51696" y1="24627" x2="51696" y2="24627"/>
                        <a14:foregroundMark x1="65021" y1="21922" x2="69170" y2="21760"/>
                        <a14:foregroundMark x1="90703" y1="50626" x2="90945" y2="45256"/>
                        <a14:backgroundMark x1="45969" y1="19434" x2="45969" y2="19434"/>
                        <a14:backgroundMark x1="58557" y1="14340" x2="58557" y2="14340"/>
                        <a14:backgroundMark x1="44413" y1="20943" x2="44413" y2="20943"/>
                        <a14:backgroundMark x1="49505" y1="20943" x2="49505" y2="20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8652" y="812103"/>
            <a:ext cx="2937295" cy="22029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AB6FDB-2309-407B-57E7-A059DDDE9D4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671" b="89988" l="9994" r="89976">
                        <a14:foregroundMark x1="18625" y1="48930" x2="17868" y2="66371"/>
                        <a14:foregroundMark x1="18353" y1="70246" x2="20927" y2="79855"/>
                        <a14:foregroundMark x1="20927" y1="79855" x2="26832" y2="84861"/>
                        <a14:foregroundMark x1="26832" y1="84861" x2="48728" y2="88696"/>
                        <a14:foregroundMark x1="48728" y1="88696" x2="69382" y2="86556"/>
                        <a14:foregroundMark x1="69382" y1="86556" x2="77347" y2="70287"/>
                        <a14:foregroundMark x1="77347" y1="70287" x2="77347" y2="58498"/>
                        <a14:foregroundMark x1="73319" y1="58821" x2="65536" y2="75091"/>
                        <a14:foregroundMark x1="65536" y1="75091" x2="65415" y2="75091"/>
                        <a14:foregroundMark x1="65657" y1="58337" x2="66778" y2="67905"/>
                        <a14:foregroundMark x1="62901" y1="56803" x2="62841" y2="71134"/>
                        <a14:foregroundMark x1="62841" y1="71134" x2="63144" y2="72063"/>
                        <a14:foregroundMark x1="64658" y1="63545" x2="66535" y2="71094"/>
                        <a14:foregroundMark x1="56602" y1="69721" x2="37280" y2="73597"/>
                        <a14:foregroundMark x1="37280" y1="73597" x2="32677" y2="62253"/>
                        <a14:foregroundMark x1="32677" y1="62253" x2="49727" y2="56480"/>
                        <a14:foregroundMark x1="49727" y1="56480" x2="59237" y2="57812"/>
                        <a14:foregroundMark x1="52968" y1="61849" x2="52968" y2="67541"/>
                        <a14:foregroundMark x1="37099" y1="11546" x2="48395" y2="8599"/>
                        <a14:foregroundMark x1="48395" y1="8599" x2="66414" y2="11183"/>
                        <a14:foregroundMark x1="36493" y1="10214" x2="44276" y2="7671"/>
                        <a14:foregroundMark x1="49546" y1="77109" x2="64416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7241" y="283847"/>
            <a:ext cx="4192080" cy="31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6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BADD2181-B03C-9F8F-671F-FAFDEA111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764C50-76DE-C0B2-E382-89C3375BE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1155154" y="1316287"/>
            <a:ext cx="2761212" cy="513973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B322FAD-3ABE-7AC0-317A-F78B347C6A52}"/>
              </a:ext>
            </a:extLst>
          </p:cNvPr>
          <p:cNvGrpSpPr/>
          <p:nvPr/>
        </p:nvGrpSpPr>
        <p:grpSpPr>
          <a:xfrm>
            <a:off x="0" y="-6350"/>
            <a:ext cx="1193800" cy="6385560"/>
            <a:chOff x="0" y="-10"/>
            <a:chExt cx="1880" cy="100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8F7B2FB-47C1-6AEC-0C28-5C3986216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8864" r="58007" b="24892"/>
            <a:stretch>
              <a:fillRect/>
            </a:stretch>
          </p:blipFill>
          <p:spPr>
            <a:xfrm rot="16200000">
              <a:off x="-1873" y="1863"/>
              <a:ext cx="5626" cy="1880"/>
            </a:xfrm>
            <a:prstGeom prst="rect">
              <a:avLst/>
            </a:prstGeom>
          </p:spPr>
        </p:pic>
        <p:pic>
          <p:nvPicPr>
            <p:cNvPr id="5" name="Объект 13">
              <a:extLst>
                <a:ext uri="{FF2B5EF4-FFF2-40B4-BE49-F238E27FC236}">
                  <a16:creationId xmlns:a16="http://schemas.microsoft.com/office/drawing/2014/main" id="{83D2069E-C441-24BC-155E-B8F89BB1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" y="6723"/>
              <a:ext cx="1217" cy="1217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407F4A7-B2EC-991D-B7AD-DE2D58B92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7999"/>
            <a:stretch>
              <a:fillRect/>
            </a:stretch>
          </p:blipFill>
          <p:spPr>
            <a:xfrm>
              <a:off x="167" y="4178"/>
              <a:ext cx="1526" cy="84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0D8751A-D9F6-237F-52B6-1753443A9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793"/>
            <a:stretch>
              <a:fillRect/>
            </a:stretch>
          </p:blipFill>
          <p:spPr>
            <a:xfrm>
              <a:off x="133" y="5186"/>
              <a:ext cx="1560" cy="12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7721F42-9F59-28D6-6A03-6DE2E0380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" y="8276"/>
              <a:ext cx="1639" cy="1770"/>
            </a:xfrm>
            <a:prstGeom prst="rect">
              <a:avLst/>
            </a:prstGeom>
          </p:spPr>
        </p:pic>
      </p:grp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E0EF1EBB-62F4-F82D-834A-95D0D8670692}"/>
              </a:ext>
            </a:extLst>
          </p:cNvPr>
          <p:cNvSpPr txBox="1">
            <a:spLocks/>
          </p:cNvSpPr>
          <p:nvPr/>
        </p:nvSpPr>
        <p:spPr>
          <a:xfrm>
            <a:off x="13786" y="6485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B0A7A37-F9F2-4DFE-B6D3-9CC5B38B3301}" type="slidenum">
              <a:rPr lang="ru-RU" sz="1800" smtClean="0">
                <a:solidFill>
                  <a:srgbClr val="27376B"/>
                </a:solidFill>
                <a:latin typeface="Aptos Display" panose="020B0004020202020204" pitchFamily="34" charset="0"/>
              </a:rPr>
              <a:pPr algn="l"/>
              <a:t>9</a:t>
            </a:fld>
            <a:endParaRPr lang="ru-RU" sz="1800" dirty="0">
              <a:solidFill>
                <a:srgbClr val="27376B"/>
              </a:solidFill>
              <a:latin typeface="Aptos Display" panose="020B00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F5EEF2-6D35-4803-BBDA-0F4C3C6186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41207" r="51265" b="25663"/>
          <a:stretch>
            <a:fillRect/>
          </a:stretch>
        </p:blipFill>
        <p:spPr>
          <a:xfrm>
            <a:off x="9808034" y="4701537"/>
            <a:ext cx="2016000" cy="178638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7CA65D-12BB-7FF1-B6C2-E10E8974D0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17066" r="16533" b="10648"/>
          <a:stretch/>
        </p:blipFill>
        <p:spPr>
          <a:xfrm>
            <a:off x="9830560" y="1152926"/>
            <a:ext cx="2016000" cy="164601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A06136-6F8C-6EAD-CFAB-7B015C7996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60" y="2868350"/>
            <a:ext cx="2016000" cy="176377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id="{41B06313-9993-8504-13F2-A0D1DD49069B}"/>
              </a:ext>
            </a:extLst>
          </p:cNvPr>
          <p:cNvSpPr/>
          <p:nvPr/>
        </p:nvSpPr>
        <p:spPr>
          <a:xfrm>
            <a:off x="3936478" y="5208219"/>
            <a:ext cx="5760000" cy="1260000"/>
          </a:xfrm>
          <a:prstGeom prst="wedgeRoundRectCallout">
            <a:avLst>
              <a:gd name="adj1" fmla="val -70120"/>
              <a:gd name="adj2" fmla="val -66926"/>
              <a:gd name="adj3" fmla="val 16667"/>
            </a:avLst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ptos Display" panose="020B0004020202020204" pitchFamily="34" charset="0"/>
              </a:rPr>
              <a:t>Продукт получен</a:t>
            </a:r>
          </a:p>
          <a:p>
            <a:pPr algn="just"/>
            <a:r>
              <a:rPr lang="ru-RU" dirty="0">
                <a:latin typeface="Aptos Display" panose="020B0004020202020204" pitchFamily="34" charset="0"/>
              </a:rPr>
              <a:t>Пик при m/z = 161,1 соответствует молекулярной массе </a:t>
            </a:r>
            <a:r>
              <a:rPr lang="ru-RU" dirty="0" err="1">
                <a:latin typeface="Aptos Display" panose="020B0004020202020204" pitchFamily="34" charset="0"/>
              </a:rPr>
              <a:t>диаланина</a:t>
            </a:r>
            <a:endParaRPr lang="ru-RU" dirty="0">
              <a:latin typeface="Aptos Display" panose="020B00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FB3F9B0-CF2D-60AD-14D9-CC86285E42EB}"/>
              </a:ext>
            </a:extLst>
          </p:cNvPr>
          <p:cNvSpPr/>
          <p:nvPr/>
        </p:nvSpPr>
        <p:spPr>
          <a:xfrm>
            <a:off x="3936478" y="1149905"/>
            <a:ext cx="5760000" cy="126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Aptos Display" panose="020B0004020202020204" pitchFamily="34" charset="0"/>
              </a:rPr>
              <a:t>Экспериментально подтверждена работоспособность на синтезе дипептида аланина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8D6B6A09-05CA-72D7-477F-72A694EE9239}"/>
              </a:ext>
            </a:extLst>
          </p:cNvPr>
          <p:cNvSpPr/>
          <p:nvPr/>
        </p:nvSpPr>
        <p:spPr>
          <a:xfrm>
            <a:off x="3954466" y="2504273"/>
            <a:ext cx="5760000" cy="126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Aptos Display" panose="020B0004020202020204" pitchFamily="34" charset="0"/>
              </a:rPr>
              <a:t>Синтез завершен успешно</a:t>
            </a:r>
          </a:p>
          <a:p>
            <a:pPr algn="just"/>
            <a:r>
              <a:rPr lang="ru-RU" dirty="0">
                <a:latin typeface="Aptos Display" panose="020B0004020202020204" pitchFamily="34" charset="0"/>
              </a:rPr>
              <a:t>Все стадии процесса прошли в автоматическом режиме без сбоев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B3076C9-290B-FB33-807E-FA238B1297AC}"/>
              </a:ext>
            </a:extLst>
          </p:cNvPr>
          <p:cNvSpPr/>
          <p:nvPr/>
        </p:nvSpPr>
        <p:spPr>
          <a:xfrm>
            <a:off x="3936478" y="3856246"/>
            <a:ext cx="5760000" cy="1260000"/>
          </a:xfrm>
          <a:prstGeom prst="roundRect">
            <a:avLst/>
          </a:prstGeom>
          <a:solidFill>
            <a:srgbClr val="273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Aptos Display" panose="020B0004020202020204" pitchFamily="34" charset="0"/>
              </a:rPr>
              <a:t>Данные масс-спектрометрии и хроматографии однозначно свидетельствуют о наличии целевого соединения с высокой степенью чистоты</a:t>
            </a: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401FC094-3023-39CC-F867-58AC8EFB7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9640" y1="23457" x2="49640" y2="23457"/>
                        <a14:foregroundMark x1="50154" y1="39506" x2="50154" y2="39506"/>
                        <a14:foregroundMark x1="40783" y1="27315" x2="40783" y2="27315"/>
                        <a14:foregroundMark x1="59114" y1="27469" x2="59114" y2="27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15817" r="29797" b="13383"/>
          <a:stretch>
            <a:fillRect/>
          </a:stretch>
        </p:blipFill>
        <p:spPr bwMode="auto">
          <a:xfrm>
            <a:off x="11131548" y="-6350"/>
            <a:ext cx="1060452" cy="10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09;g275a8c1f4a1_0_0">
            <a:extLst>
              <a:ext uri="{FF2B5EF4-FFF2-40B4-BE49-F238E27FC236}">
                <a16:creationId xmlns:a16="http://schemas.microsoft.com/office/drawing/2014/main" id="{83A2AB65-F12A-58D8-7DFB-E3C51213BD7B}"/>
              </a:ext>
            </a:extLst>
          </p:cNvPr>
          <p:cNvSpPr txBox="1">
            <a:spLocks/>
          </p:cNvSpPr>
          <p:nvPr/>
        </p:nvSpPr>
        <p:spPr>
          <a:xfrm>
            <a:off x="1054100" y="32385"/>
            <a:ext cx="10792460" cy="10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3200" dirty="0">
                <a:latin typeface="Aptos Display" panose="020B0004020202020204" pitchFamily="34" charset="0"/>
              </a:rPr>
              <a:t>Наш синтезатор работает! Результаты первых испытаний</a:t>
            </a:r>
          </a:p>
        </p:txBody>
      </p:sp>
    </p:spTree>
    <p:extLst>
      <p:ext uri="{BB962C8B-B14F-4D97-AF65-F5344CB8AC3E}">
        <p14:creationId xmlns:p14="http://schemas.microsoft.com/office/powerpoint/2010/main" val="9938797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2059</Words>
  <Application>Microsoft Office PowerPoint</Application>
  <PresentationFormat>Широкоэкранный</PresentationFormat>
  <Paragraphs>425</Paragraphs>
  <Slides>33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HelveticaNeueCyr</vt:lpstr>
      <vt:lpstr>Aptos Display</vt:lpstr>
      <vt:lpstr>Arial</vt:lpstr>
      <vt:lpstr>Calibri</vt:lpstr>
      <vt:lpstr>Calibri Light</vt:lpstr>
      <vt:lpstr>Libre Franklin</vt:lpstr>
      <vt:lpstr>Times New Roman</vt:lpstr>
      <vt:lpstr>Тема Office</vt:lpstr>
      <vt:lpstr>Презентация PowerPoint</vt:lpstr>
      <vt:lpstr>Актуальность</vt:lpstr>
      <vt:lpstr>Проблема</vt:lpstr>
      <vt:lpstr>Проблема</vt:lpstr>
      <vt:lpstr>Презентация PowerPoint</vt:lpstr>
      <vt:lpstr>Презентация PowerPoint</vt:lpstr>
      <vt:lpstr>Решение</vt:lpstr>
      <vt:lpstr>Решение</vt:lpstr>
      <vt:lpstr>Презентация PowerPoint</vt:lpstr>
      <vt:lpstr>Конкурентный анализ</vt:lpstr>
      <vt:lpstr>Презентация PowerPoint</vt:lpstr>
      <vt:lpstr>Ценностное предложение</vt:lpstr>
      <vt:lpstr>Потенциальный объем рынка</vt:lpstr>
      <vt:lpstr>Финансовые показатели</vt:lpstr>
      <vt:lpstr>Стратегия продвижения</vt:lpstr>
      <vt:lpstr>Презентация PowerPoint</vt:lpstr>
      <vt:lpstr>Вектор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Вектор развития</vt:lpstr>
      <vt:lpstr>Вектор развития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Евгений Смирнов</cp:lastModifiedBy>
  <cp:revision>316</cp:revision>
  <cp:lastPrinted>2025-11-24T17:36:09Z</cp:lastPrinted>
  <dcterms:created xsi:type="dcterms:W3CDTF">2025-09-18T20:24:00Z</dcterms:created>
  <dcterms:modified xsi:type="dcterms:W3CDTF">2025-12-05T20:53:21Z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D84F62850B97409D89B638B5E624EC88_13</vt:lpwstr>
  </property>
  <property fmtid="{D5CDD505-2E9C-101B-9397-08002B2CF9AE}" pid="3" name="KSOProductBuildVer">
    <vt:lpwstr>1049-12.2.0.22549</vt:lpwstr>
  </property>
</Properties>
</file>