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19"/>
  </p:notesMasterIdLst>
  <p:sldIdLst>
    <p:sldId id="316" r:id="rId2"/>
    <p:sldId id="262" r:id="rId3"/>
    <p:sldId id="266" r:id="rId4"/>
    <p:sldId id="269" r:id="rId5"/>
    <p:sldId id="272" r:id="rId6"/>
    <p:sldId id="278" r:id="rId7"/>
    <p:sldId id="281" r:id="rId8"/>
    <p:sldId id="314" r:id="rId9"/>
    <p:sldId id="289" r:id="rId10"/>
    <p:sldId id="295" r:id="rId11"/>
    <p:sldId id="296" r:id="rId12"/>
    <p:sldId id="300" r:id="rId13"/>
    <p:sldId id="315" r:id="rId14"/>
    <p:sldId id="301" r:id="rId15"/>
    <p:sldId id="304" r:id="rId16"/>
    <p:sldId id="308" r:id="rId17"/>
    <p:sldId id="317" r:id="rId18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olina P.5" initials="PP" lastIdx="1" clrIdx="0">
    <p:extLst>
      <p:ext uri="{19B8F6BF-5375-455C-9EA6-DF929625EA0E}">
        <p15:presenceInfo xmlns:p15="http://schemas.microsoft.com/office/powerpoint/2012/main" userId="252de7f51c4e838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9797"/>
    <a:srgbClr val="F9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2" y="31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MD" sz="1600" dirty="0">
                <a:solidFill>
                  <a:schemeClr val="tx1"/>
                </a:solidFill>
              </a:rPr>
              <a:t>Гипотеза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MD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Гипотеза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EC-445C-9A1D-434389C38F47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EC-445C-9A1D-434389C38F47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EC-445C-9A1D-434389C38F47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EC-445C-9A1D-434389C38F47}"/>
              </c:ext>
            </c:extLst>
          </c:dPt>
          <c:cat>
            <c:strRef>
              <c:f>Лист1!$A$2:$A$5</c:f>
              <c:strCache>
                <c:ptCount val="4"/>
                <c:pt idx="0">
                  <c:v>Трудности из за отсутсвия баков</c:v>
                </c:pt>
                <c:pt idx="1">
                  <c:v>Опыт сортировки</c:v>
                </c:pt>
                <c:pt idx="2">
                  <c:v>Частая сортировка</c:v>
                </c:pt>
                <c:pt idx="3">
                  <c:v>Качественная сортировка 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 formatCode="0%">
                  <c:v>0.5</c:v>
                </c:pt>
                <c:pt idx="1">
                  <c:v>0.66700000000000004</c:v>
                </c:pt>
                <c:pt idx="2" formatCode="0%">
                  <c:v>0.2</c:v>
                </c:pt>
                <c:pt idx="3" formatCode="0%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12-496C-9D5A-D9D9B6B22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ru-MD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MD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39D55-196E-44FF-BCDB-D42749DE4D73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FC66D-7152-4780-BACB-F3839AFEF0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540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552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897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96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575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09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057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785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7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592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519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437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1_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1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1_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30.10.2023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30.10.2023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1_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1_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1_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1_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755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649" r:id="rId12"/>
    <p:sldLayoutId id="2147483650" r:id="rId13"/>
    <p:sldLayoutId id="2147483651" r:id="rId14"/>
    <p:sldLayoutId id="2147483652" r:id="rId15"/>
    <p:sldLayoutId id="2147483653" r:id="rId16"/>
    <p:sldLayoutId id="2147483654" r:id="rId17"/>
    <p:sldLayoutId id="2147483655" r:id="rId18"/>
    <p:sldLayoutId id="2147483656" r:id="rId19"/>
    <p:sldLayoutId id="2147483657" r:id="rId20"/>
    <p:sldLayoutId id="2147483658" r:id="rId21"/>
    <p:sldLayoutId id="2147483659" r:id="rId2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2gis.ru/tyumen/geo/70030076173208179" TargetMode="External"/><Relationship Id="rId2" Type="http://schemas.openxmlformats.org/officeDocument/2006/relationships/hyperlink" Target="https://2gis.ru/tyumen/geo/1830223003782398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https://wordstat.yandex.ru/%23!/?words=&#1101;&#1082;&#1086;-&#1073;&#1072;&#1082;&#1080;" TargetMode="External"/><Relationship Id="rId2" Type="http://schemas.openxmlformats.org/officeDocument/2006/relationships/hyperlink" Target="mailto:https://www.waste.ru/uploads/library/issledovanie_rynka_eco_uslug.pdf?ysclid=lo75xr7maf144186132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C51A50-AD5B-40F9-35CE-C64DBABB7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39F2F3-AA74-522C-ADA9-A369C72F9D85}"/>
              </a:ext>
            </a:extLst>
          </p:cNvPr>
          <p:cNvSpPr txBox="1"/>
          <p:nvPr/>
        </p:nvSpPr>
        <p:spPr>
          <a:xfrm>
            <a:off x="4328719" y="932351"/>
            <a:ext cx="66294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/>
                <a:cs typeface="Arial"/>
              </a:rPr>
              <a:t>      Зелёный город</a:t>
            </a:r>
          </a:p>
          <a:p>
            <a:pPr algn="r" defTabSz="914400">
              <a:defRPr/>
            </a:pPr>
            <a:r>
              <a:rPr lang="ru-RU" sz="2800" b="0" i="0" u="none" strike="noStrike" cap="none" spc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/>
              </a:rPr>
              <a:t>  </a:t>
            </a:r>
            <a:r>
              <a:rPr lang="ru-RU" b="0" i="0" u="none" strike="noStrike" cap="none" spc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/>
              </a:rPr>
              <a:t>Установка и продажа эко-баков в городской среде</a:t>
            </a:r>
            <a:r>
              <a:rPr lang="ru-RU" sz="32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.</a:t>
            </a:r>
            <a:endParaRPr lang="ru-RU" sz="3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F725DAD-87A0-916A-77FA-BF1364463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868095" y="6142107"/>
            <a:ext cx="995423" cy="5997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3903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-12723" y="-7819"/>
            <a:ext cx="12192000" cy="830921"/>
            <a:chOff x="0" y="0"/>
            <a:chExt cx="12192000" cy="79756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grpFill/>
            <a:ln w="12700" cap="flat" cmpd="sng" algn="ctr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395237"/>
              <a:ext cx="2977096" cy="35450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dirty="0">
                  <a:latin typeface="Arial Black"/>
                  <a:cs typeface="Arial"/>
                </a:rPr>
                <a:t>ПРОФИЛЬ КОМАНДЫ</a:t>
              </a:r>
              <a:endParaRPr dirty="0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v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436821" y="4687994"/>
            <a:ext cx="28363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 err="1">
                <a:solidFill>
                  <a:schemeClr val="tx1"/>
                </a:solidFill>
                <a:latin typeface="Arial"/>
                <a:cs typeface="Arial"/>
              </a:rPr>
              <a:t>Телоха</a:t>
            </a:r>
            <a:r>
              <a:rPr lang="ru-RU" sz="1600" b="1" dirty="0">
                <a:solidFill>
                  <a:schemeClr val="tx1"/>
                </a:solidFill>
                <a:latin typeface="Arial"/>
                <a:cs typeface="Arial"/>
              </a:rPr>
              <a:t> Анастасия </a:t>
            </a:r>
            <a:endParaRPr sz="1600" b="1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лидер команды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Веб-дизайнер, занимается оформлением презентаций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932203" y="2645256"/>
            <a:ext cx="2151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b="1" dirty="0">
                <a:latin typeface="Arial"/>
                <a:cs typeface="Arial"/>
              </a:rPr>
              <a:t>Фёдорова Ульяна</a:t>
            </a:r>
          </a:p>
          <a:p>
            <a:pPr>
              <a:defRPr/>
            </a:pPr>
            <a:r>
              <a:rPr lang="ru-RU" sz="1200" dirty="0">
                <a:latin typeface="Arial"/>
                <a:cs typeface="Arial"/>
              </a:rPr>
              <a:t>коллективист и генератор идей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3904443" y="5380491"/>
            <a:ext cx="1982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b="1" dirty="0">
                <a:latin typeface="Arial"/>
                <a:cs typeface="Arial"/>
              </a:rPr>
              <a:t>Махмудова Айдан</a:t>
            </a:r>
          </a:p>
          <a:p>
            <a:pPr>
              <a:defRPr/>
            </a:pPr>
            <a:r>
              <a:rPr lang="ru-RU" sz="1200" dirty="0">
                <a:latin typeface="Arial"/>
                <a:cs typeface="Arial"/>
              </a:rPr>
              <a:t>Организатор сбора и поиска информации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6792005" y="2648929"/>
            <a:ext cx="2505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b="1" dirty="0">
                <a:latin typeface="Arial"/>
                <a:cs typeface="Arial"/>
              </a:rPr>
              <a:t>Ильясова Аида</a:t>
            </a:r>
          </a:p>
          <a:p>
            <a:pPr>
              <a:defRPr/>
            </a:pPr>
            <a:r>
              <a:rPr lang="ru-RU" sz="1200" dirty="0">
                <a:latin typeface="Arial"/>
                <a:cs typeface="Arial"/>
              </a:rPr>
              <a:t>Бизнес-аналитик, помощь в определении концепции проекта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6924959" y="5495016"/>
            <a:ext cx="2077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b="1" dirty="0" err="1">
                <a:latin typeface="Arial"/>
                <a:cs typeface="Arial"/>
              </a:rPr>
              <a:t>Эсрик</a:t>
            </a:r>
            <a:r>
              <a:rPr lang="ru-RU" sz="1200" b="1" dirty="0">
                <a:latin typeface="Arial"/>
                <a:cs typeface="Arial"/>
              </a:rPr>
              <a:t> Полина</a:t>
            </a:r>
          </a:p>
          <a:p>
            <a:pPr>
              <a:defRPr/>
            </a:pPr>
            <a:r>
              <a:rPr lang="ru-RU" sz="1200" dirty="0">
                <a:latin typeface="Arial"/>
                <a:cs typeface="Arial"/>
              </a:rPr>
              <a:t>Организатор задач и обязанностей</a:t>
            </a: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9766124" y="3426560"/>
            <a:ext cx="2213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b="1" dirty="0" err="1">
                <a:latin typeface="Arial"/>
                <a:cs typeface="Arial"/>
              </a:rPr>
              <a:t>Будюгина</a:t>
            </a:r>
            <a:r>
              <a:rPr lang="ru-RU" sz="1200" b="1" dirty="0">
                <a:latin typeface="Arial"/>
                <a:cs typeface="Arial"/>
              </a:rPr>
              <a:t> Дарья</a:t>
            </a:r>
          </a:p>
          <a:p>
            <a:pPr>
              <a:defRPr/>
            </a:pPr>
            <a:r>
              <a:rPr lang="ru-RU" sz="1200" dirty="0">
                <a:latin typeface="Arial"/>
                <a:cs typeface="Arial"/>
              </a:rPr>
              <a:t>Формирователь, побуждает коллег работать интенсивнее</a:t>
            </a:r>
          </a:p>
        </p:txBody>
      </p:sp>
      <p:pic>
        <p:nvPicPr>
          <p:cNvPr id="918934888" name="Рисунок 91893488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6770" y="1635760"/>
            <a:ext cx="2577810" cy="2885440"/>
          </a:xfrm>
          <a:prstGeom prst="rect">
            <a:avLst/>
          </a:prstGeom>
        </p:spPr>
      </p:pic>
      <p:pic>
        <p:nvPicPr>
          <p:cNvPr id="1411513460" name="Рисунок 141151345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113075" y="817554"/>
            <a:ext cx="1565663" cy="1853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0773776-635C-25E1-DFE7-42B210B7C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4959" y="792256"/>
            <a:ext cx="1590492" cy="1853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7083B0-2478-0DBC-184F-8113CC58EC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8439" y="3360343"/>
            <a:ext cx="1429328" cy="19057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50FFAB-E846-B3B0-D470-34B3227902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8212" y="3361630"/>
            <a:ext cx="1550262" cy="20670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94B703-63CD-CEE9-BA5C-DCB67149D8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0013" y="1210972"/>
            <a:ext cx="1661691" cy="22155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163810" y="878620"/>
            <a:ext cx="623212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Проблема: 75,8 %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жителей города Тюмени испытывают неудобства в сортировке мусора, потому что в шаговой доступности отсутствуют баки, поэтому люди вынуждены не сортировать его вовсе. Но также, присутствует 21,2% жителей города, которые не осознают важность сортировки мусора, и какие могут быть последствия, к примеру: выделения вредных веществ, которые закономерно ухудшают качество воздуха, воды и почвы. 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настоящее время эту проблему решают следующими способами:</a:t>
            </a:r>
          </a:p>
          <a:p>
            <a:pPr marL="342900" indent="-342900">
              <a:buAutoNum type="arabicPeriod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Проведение просветительских и информационных акций в городе.</a:t>
            </a:r>
          </a:p>
          <a:p>
            <a:pPr marL="342900" indent="-342900">
              <a:buAutoNum type="arabicPeriod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и внедрение систем сбора и переработки. Важно создать доступную и удобную инфраструктуру для сортировки мусора.</a:t>
            </a:r>
          </a:p>
          <a:p>
            <a:pPr marL="342900" indent="-342900">
              <a:buAutoNum type="arabicPeriod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с местными организациями, которые могут помочь создать сильную поддержку</a:t>
            </a:r>
          </a:p>
          <a:p>
            <a:pPr marL="342900" indent="-342900">
              <a:buAutoNum type="arabicPeriod"/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Законы и правила, связанные с сортировкой мусора. Введение обязательной сортировки мусора, штрафов за нарушение правил сортировки и надлежащего утилизации мусора может оказать давление на людей и мотивировать их к соблюдению правил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4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Они неэффективны, потому что:</a:t>
            </a:r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1. У некоторой части населения может отсутствовать экологическая грамотность, из за отсутствия знаний люди не придают сортировке значения.</a:t>
            </a:r>
            <a:endParaRPr sz="1400" dirty="0"/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grpFill/>
            <a:ln w="12700" cap="flat" cmpd="sng" algn="ctr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19315" y="379214"/>
              <a:ext cx="2793668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dirty="0">
                  <a:latin typeface="Arial Black"/>
                  <a:cs typeface="Arial"/>
                </a:rPr>
                <a:t>ПРОБЛЕМА</a:t>
              </a:r>
              <a:endParaRPr dirty="0"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9002164" y="1775669"/>
            <a:ext cx="2252500" cy="2053292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7295985" y="5241950"/>
            <a:ext cx="32354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Arial"/>
                <a:cs typeface="Arial"/>
              </a:rPr>
              <a:t>Источник: опрос среди жителей г. Тюмени.</a:t>
            </a:r>
            <a:endParaRPr lang="ru-RU" dirty="0"/>
          </a:p>
        </p:txBody>
      </p:sp>
      <p:pic>
        <p:nvPicPr>
          <p:cNvPr id="19" name="Рисунок 18" descr="Круговая диаграмма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96268" y="1966937"/>
            <a:ext cx="1790173" cy="1790173"/>
          </a:xfrm>
          <a:prstGeom prst="rect">
            <a:avLst/>
          </a:prstGeom>
        </p:spPr>
      </p:pic>
      <p:pic>
        <p:nvPicPr>
          <p:cNvPr id="21" name="Рисунок 20" descr="Диаграмма с подъемом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34824" y="1966938"/>
            <a:ext cx="1790173" cy="1790173"/>
          </a:xfrm>
          <a:prstGeom prst="rect">
            <a:avLst/>
          </a:prstGeom>
        </p:spPr>
      </p:pic>
      <p:pic>
        <p:nvPicPr>
          <p:cNvPr id="1026" name="Picture 2" descr="Диаграмма ответов в Формах. Вопрос: Как вы считаете, нуждается ли наш город в мусорных баках для сортировки мусора? . Количество ответов: 33 ответа.">
            <a:extLst>
              <a:ext uri="{FF2B5EF4-FFF2-40B4-BE49-F238E27FC236}">
                <a16:creationId xmlns:a16="http://schemas.microsoft.com/office/drawing/2014/main" id="{1E3ADFBC-9F12-506A-0C4F-087658892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378" y="1319512"/>
            <a:ext cx="5606394" cy="295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4E19640-F99B-6639-ADA3-4DCE09D80041}"/>
              </a:ext>
            </a:extLst>
          </p:cNvPr>
          <p:cNvSpPr/>
          <p:nvPr/>
        </p:nvSpPr>
        <p:spPr>
          <a:xfrm>
            <a:off x="6019060" y="1775669"/>
            <a:ext cx="510318" cy="1912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MD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0FE8E59-94F1-D25E-0128-1AED67CB0303}"/>
              </a:ext>
            </a:extLst>
          </p:cNvPr>
          <p:cNvSpPr/>
          <p:nvPr/>
        </p:nvSpPr>
        <p:spPr>
          <a:xfrm>
            <a:off x="6667130" y="1775669"/>
            <a:ext cx="510318" cy="1912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MD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grpFill/>
            <a:ln w="12700" cap="flat" cmpd="sng" algn="ctr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19314" y="379214"/>
              <a:ext cx="3170670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dirty="0">
                  <a:latin typeface="Arial Black"/>
                  <a:cs typeface="Arial"/>
                </a:rPr>
                <a:t>ЦЕЛЕВАЯ АУДИТОРИЯ</a:t>
              </a:r>
              <a:endParaRPr dirty="0"/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6337054" y="1827507"/>
            <a:ext cx="54356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Целевая аудитория</a:t>
            </a:r>
            <a:r>
              <a:rPr lang="ru-RU" dirty="0">
                <a:latin typeface="Arial"/>
                <a:cs typeface="Arial"/>
              </a:rPr>
              <a:t>: Управляющие компании домов, расположенных в центральном районе города Тюмень.</a:t>
            </a: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 err="1">
                <a:latin typeface="Arial"/>
                <a:cs typeface="Arial"/>
              </a:rPr>
              <a:t>Благополучатели</a:t>
            </a:r>
            <a:r>
              <a:rPr lang="ru-RU" dirty="0">
                <a:latin typeface="Arial"/>
                <a:cs typeface="Arial"/>
              </a:rPr>
              <a:t>: Мужчины или женщины в возрасте от 12 до 23+ лет, которые активно участвуют в экологии города Тюмень. Им нужны баки для сортировки мусора, они нуждаются в удобном и надежном продукте, поскольку на сегодняшний день возможность сортировки мусора в Тюмени отсутствует.</a:t>
            </a:r>
          </a:p>
        </p:txBody>
      </p:sp>
      <p:pic>
        <p:nvPicPr>
          <p:cNvPr id="11" name="Рисунок 10" descr="Изображение выглядит как человек, одежда, Контейнер для отходов, джинсы&#10;&#10;Автоматически созданное описание">
            <a:extLst>
              <a:ext uri="{FF2B5EF4-FFF2-40B4-BE49-F238E27FC236}">
                <a16:creationId xmlns:a16="http://schemas.microsoft.com/office/drawing/2014/main" id="{DC40352A-D892-9586-CFDA-BBE93E544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52" y="1827507"/>
            <a:ext cx="5269695" cy="35175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grp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19314" y="379214"/>
              <a:ext cx="3099387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dirty="0">
                  <a:latin typeface="Arial Black"/>
                  <a:cs typeface="Arial"/>
                </a:rPr>
                <a:t>ИДЕЯ ПРОЕКТА</a:t>
              </a:r>
              <a:endParaRPr dirty="0"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4" y="1319512"/>
            <a:ext cx="108146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Предлагаемая идея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Создание эко-баков в Тюменской городской среде, а точнее в центральном районе города, позволит жителям качественно и беспрепятственно сортировать мусор.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Мы предлагаем создать продукт, который будет сочетать в себе все удобства для грамотной сортировки мусора заинтересованных в этом лиц 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сможем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реализовать проект в период до 3-х лет, за сумму до 1 млн 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ублей, силами нашей команды.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grp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4" y="375117"/>
              <a:ext cx="2977096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ПРОДУКТ ПРОЕКТА</a:t>
              </a:r>
              <a:endParaRPr dirty="0"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19314" y="1178559"/>
            <a:ext cx="4308684" cy="428243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578535" y="5657331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Примеры внешнего вида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6096000" y="825239"/>
            <a:ext cx="565507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Мы предлагаем создать эко-баки для удобной и качественной сортировки мусора в городском пространстве.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функции / возможности: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Одна функциональная ячейка (пластик, бумага, стекло, </a:t>
            </a:r>
            <a:r>
              <a:rPr lang="ru-RU" sz="1600" dirty="0" err="1">
                <a:solidFill>
                  <a:prstClr val="black"/>
                </a:solidFill>
                <a:latin typeface="Arial"/>
                <a:cs typeface="Arial"/>
              </a:rPr>
              <a:t>био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-сырьё, текстиль)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Удобное расположение </a:t>
            </a:r>
          </a:p>
          <a:p>
            <a:pPr marL="342900" lvl="0" indent="-342900">
              <a:buFontTx/>
              <a:buAutoNum type="arabicPeriod"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В бак встроена автоматическая сортировка по </a:t>
            </a:r>
            <a:r>
              <a:rPr lang="ru-RU" sz="1600" dirty="0">
                <a:solidFill>
                  <a:prstClr val="black"/>
                </a:solidFill>
                <a:latin typeface="Arial"/>
              </a:rPr>
              <a:t>фракциям,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которая распознаёт состав вторичного сырья с помощью искусственного интеллекта, сортирует, прессует и контролирует уровень заполнения.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использования:</a:t>
            </a:r>
            <a:b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Пользователь (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благополучатель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 подходит к мусорному контейнеру, подносит мусор над крышкой мусорного бага, та автоматически открывается и пользователь выбрасывает свой мусор  </a:t>
            </a:r>
            <a:endParaRPr lang="ru-RU" sz="12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778AF9B-A6CE-4A11-3705-561E99787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14" y="1178559"/>
            <a:ext cx="5362112" cy="428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grp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379214"/>
              <a:ext cx="2977096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 dirty="0"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356313" y="754448"/>
            <a:ext cx="863676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Технологии, используемые в решении:</a:t>
            </a:r>
            <a:br>
              <a:rPr lang="ru-RU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Изготовление эко - баков с автоматической сортировкой по фракциям, которые распознают состав вторичного сырья с помощью искусственного интеллекта (сверточные многослойные нейронные сети), сортируют, прессуют и контролируют уровень заполнения контейнера. Также в эко-баках присутствует своя система переработки отходов. Бак будет работать на батарее и не требует подключения к сети. Автоматизация возможна с использованием камеры и алгоритмов машинного зрения. Камеру можно подключить к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raspberry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-PI, а нейронную сеть можно запрограммировать на языке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python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 обладает следующими техническими параметрами: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-экологичность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экономичность (габариты эко-бака буду достаточно небольшими и не займут много места в пространстве)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габариты - 425*500*540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легкий вес - 5 кг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небольшая емкость - 200л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-ёмкость не имеет швов и не деформируется.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комплексное производство (не единичный продукт)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420347" cy="58477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КОНКУРЕНТНЫЙ АНАЛИЗ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020482"/>
              </p:ext>
            </p:extLst>
          </p:nvPr>
        </p:nvGraphicFramePr>
        <p:xfrm>
          <a:off x="549817" y="1073937"/>
          <a:ext cx="10891520" cy="4931972"/>
        </p:xfrm>
        <a:graphic>
          <a:graphicData uri="http://schemas.openxmlformats.org/drawingml/2006/table">
            <a:tbl>
              <a:tblPr/>
              <a:tblGrid>
                <a:gridCol w="142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2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2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2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23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92336">
                  <a:extLst>
                    <a:ext uri="{9D8B030D-6E8A-4147-A177-3AD203B41FA5}">
                      <a16:colId xmlns:a16="http://schemas.microsoft.com/office/drawing/2014/main" val="623077227"/>
                    </a:ext>
                  </a:extLst>
                </a:gridCol>
              </a:tblGrid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 sz="1100" dirty="0"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sz="1100" dirty="0"/>
                    </a:p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«Зеленый город»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/>
                        <a:t>«</a:t>
                      </a:r>
                      <a:r>
                        <a:rPr lang="ru-RU" sz="1100" dirty="0" err="1"/>
                        <a:t>Вторсервис</a:t>
                      </a:r>
                      <a:r>
                        <a:rPr lang="ru-RU" sz="1100" dirty="0"/>
                        <a:t>»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MD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«Аккумуляторы» </a:t>
                      </a: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dirty="0"/>
                        <a:t>«</a:t>
                      </a:r>
                      <a:r>
                        <a:rPr lang="ru-MD" sz="1100" dirty="0" err="1"/>
                        <a:t>Утилитсервис</a:t>
                      </a:r>
                      <a:r>
                        <a:rPr lang="ru-MD" sz="1100" dirty="0"/>
                        <a:t>»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MD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«А-ИНВЕСТМЕТ»</a:t>
                      </a:r>
                      <a:r>
                        <a:rPr lang="ru-MD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>
                        <a:defRPr/>
                      </a:pP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Распространённость</a:t>
                      </a:r>
                      <a:endParaRPr sz="1100" dirty="0"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/>
                        <a:t>Улицы центрального района.</a:t>
                      </a:r>
                      <a:endParaRPr sz="1100" dirty="0"/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Московский тракт, 142г</a:t>
                      </a:r>
                    </a:p>
                    <a:p>
                      <a:pPr algn="ctr">
                        <a:defRPr/>
                      </a:pPr>
                      <a:r>
                        <a:rPr lang="ru-MD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Чекистов, 28 ст2</a:t>
                      </a:r>
                    </a:p>
                    <a:p>
                      <a:pPr algn="ctr">
                        <a:defRPr/>
                      </a:pPr>
                      <a:r>
                        <a:rPr lang="ru-MD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Республики, 205 ст4</a:t>
                      </a:r>
                    </a:p>
                    <a:p>
                      <a:pPr algn="ctr">
                        <a:defRPr/>
                      </a:pPr>
                      <a:r>
                        <a:rPr lang="ru-MD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Щербакова, 160 ст3</a:t>
                      </a:r>
                      <a:endParaRPr sz="800" dirty="0"/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MD" sz="11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Федюнинского</a:t>
                      </a:r>
                      <a:r>
                        <a:rPr lang="ru-MD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 67/2, 30 лет Победы, 37/1,</a:t>
                      </a:r>
                    </a:p>
                    <a:p>
                      <a:pPr algn="ctr">
                        <a:defRPr/>
                      </a:pPr>
                      <a:r>
                        <a:rPr lang="ru-MD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Улица Фармана Салманова,</a:t>
                      </a:r>
                    </a:p>
                    <a:p>
                      <a:pPr algn="ctr">
                        <a:defRPr/>
                      </a:pPr>
                      <a:r>
                        <a:rPr lang="ru-MD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-Щербакова, 213/2</a:t>
                      </a:r>
                    </a:p>
                    <a:p>
                      <a:pPr algn="ctr">
                        <a:defRPr/>
                      </a:pPr>
                      <a:r>
                        <a:rPr lang="ru-MD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Мельникайте, 139а</a:t>
                      </a:r>
                    </a:p>
                    <a:p>
                      <a:pPr algn="ctr">
                        <a:defRPr/>
                      </a:pPr>
                      <a:endParaRPr sz="1100" dirty="0"/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Республики, 250</a:t>
                      </a: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​103 офис; 1 этаж</a:t>
                      </a:r>
                      <a:endParaRPr sz="1100" dirty="0"/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Велижанский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 тракт 5 километр, ст4</a:t>
                      </a:r>
                      <a:endParaRPr sz="800" dirty="0"/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algn="ctr">
                      <a:solidFill>
                        <a:srgbClr val="CCCCCC"/>
                      </a:solidFill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ячеек</a:t>
                      </a:r>
                      <a:endParaRPr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/>
                        <a:t>1 ячейка, для 5 видов отходов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/>
                        <a:t>4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/>
                        <a:t>1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dirty="0"/>
                        <a:t>4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/>
                        <a:t>1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797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/>
                        <a:t>Материал изготовления баков</a:t>
                      </a:r>
                      <a:endParaRPr sz="1100" dirty="0"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Баки сделаны из экологичных (природных) материалов, к примеру камень, глина. Также, будет использоваться переработанный пластик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/>
                        <a:t>Пластик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dirty="0"/>
                        <a:t>Пластик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dirty="0"/>
                        <a:t>Пластик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/>
                        <a:t>Пластик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3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/>
                        <a:t>Коммуникация </a:t>
                      </a:r>
                      <a:endParaRPr sz="1100" dirty="0"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dirty="0"/>
                        <a:t>Web-</a:t>
                      </a:r>
                      <a:r>
                        <a:rPr lang="ru-MD" sz="1100" dirty="0"/>
                        <a:t>сайт</a:t>
                      </a:r>
                      <a:r>
                        <a:rPr lang="ru-RU" sz="1100" dirty="0"/>
                        <a:t>, группы в </a:t>
                      </a:r>
                      <a:r>
                        <a:rPr lang="ru-RU" sz="1100" dirty="0" err="1"/>
                        <a:t>соц.сетях</a:t>
                      </a:r>
                      <a:r>
                        <a:rPr lang="ru-RU" sz="1100" dirty="0"/>
                        <a:t>, справочный телефон, чат</a:t>
                      </a:r>
                      <a:r>
                        <a:rPr lang="en-US" sz="1100" dirty="0"/>
                        <a:t>-</a:t>
                      </a:r>
                      <a:r>
                        <a:rPr lang="ru-RU" sz="1100" dirty="0"/>
                        <a:t>бот в </a:t>
                      </a:r>
                      <a:r>
                        <a:rPr lang="en-US" sz="1100" dirty="0"/>
                        <a:t>Telegram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dirty="0"/>
                        <a:t>Справочный телефон, группы в </a:t>
                      </a:r>
                      <a:r>
                        <a:rPr lang="ru-MD" sz="1100" dirty="0" err="1"/>
                        <a:t>соц.сетях</a:t>
                      </a:r>
                      <a:r>
                        <a:rPr lang="ru-MD" sz="1100" dirty="0"/>
                        <a:t>, </a:t>
                      </a:r>
                      <a:r>
                        <a:rPr lang="en-US" sz="1100" dirty="0"/>
                        <a:t>web-c</a:t>
                      </a:r>
                      <a:r>
                        <a:rPr lang="ru-MD" sz="1100" dirty="0" err="1"/>
                        <a:t>айт</a:t>
                      </a:r>
                      <a:r>
                        <a:rPr lang="ru-MD" sz="1100" dirty="0"/>
                        <a:t>.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dirty="0"/>
                        <a:t>Справочный телефон,  </a:t>
                      </a:r>
                      <a:r>
                        <a:rPr lang="en-US" sz="1100" dirty="0"/>
                        <a:t>web-</a:t>
                      </a:r>
                      <a:r>
                        <a:rPr lang="ru-MD" sz="1100" dirty="0"/>
                        <a:t>сайт, группы в </a:t>
                      </a:r>
                      <a:r>
                        <a:rPr lang="ru-MD" sz="1100" dirty="0" err="1"/>
                        <a:t>соц.сетях</a:t>
                      </a:r>
                      <a:r>
                        <a:rPr lang="ru-MD" sz="1100" dirty="0"/>
                        <a:t>.</a:t>
                      </a:r>
                      <a:endParaRPr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Справочный телефон, </a:t>
                      </a:r>
                      <a:r>
                        <a:rPr lang="ru-RU" sz="1100" dirty="0" err="1"/>
                        <a:t>web-cайт</a:t>
                      </a:r>
                      <a:r>
                        <a:rPr lang="ru-RU" sz="1100" dirty="0"/>
                        <a:t>.</a:t>
                      </a: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algn="ctr">
                      <a:solidFill>
                        <a:srgbClr val="CCCCCC"/>
                      </a:solidFill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MD" sz="1100" dirty="0"/>
                        <a:t>Справочный телефон</a:t>
                      </a:r>
                      <a:endParaRPr lang="ru-RU"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13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/>
                        <a:t>Способ переработки </a:t>
                      </a:r>
                      <a:endParaRPr sz="1100" dirty="0"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/>
                        <a:t>Автоматическая переработка производится в самом «умном» баке</a:t>
                      </a:r>
                      <a:endParaRPr sz="1100" dirty="0"/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 err="1"/>
                        <a:t>Захоранение</a:t>
                      </a:r>
                      <a:r>
                        <a:rPr lang="ru-RU" sz="1100" dirty="0"/>
                        <a:t>, завод</a:t>
                      </a:r>
                      <a:endParaRPr sz="1100" dirty="0"/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/>
                        <a:t>Завод</a:t>
                      </a:r>
                      <a:endParaRPr sz="1100" dirty="0"/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Завод</a:t>
                      </a:r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Завод</a:t>
                      </a:r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algn="ctr">
                      <a:solidFill>
                        <a:srgbClr val="F3F3F3"/>
                      </a:solidFill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722953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3" y="379214"/>
              <a:ext cx="3228126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ГИПОТЕЗЫ ПРОЕКТА</a:t>
              </a:r>
              <a:endParaRPr dirty="0"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335423" y="846475"/>
            <a:ext cx="5610467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Гипотеза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76% жителей города Тюмень от 12 до 23 лет заинтересованы в удобной и качественной сортировке мусора 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 проверки: Опрос.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Целевое количество респондентов: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162222" y="587030"/>
            <a:ext cx="560686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1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Вопросы для опроса / интервью: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Как часто вы сортируете мусор?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Был ли у вас опыт сортировки мусора?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С какими трудностями в сортировке мусора вы сталкиваетесь в повседневной жизни?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4. Удается ли вам сортировать мусор качественно?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5. Какие способы для сортировки мусора вы используете?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Гипотеза подтвердилась. Жители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города Тюмень заинтересованы в удобной и качественной сортировке мусора.</a:t>
            </a:r>
          </a:p>
          <a:p>
            <a:pPr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Учитывая трудности сортировки отходов, мы выяснили, что эко-баки необходимы.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B21AE222-62FA-E6F4-2EF4-7799C4EB69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6740240"/>
              </p:ext>
            </p:extLst>
          </p:nvPr>
        </p:nvGraphicFramePr>
        <p:xfrm>
          <a:off x="-884498" y="2178942"/>
          <a:ext cx="5322824" cy="3712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grpFill/>
            <a:ln w="127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6" y="379214"/>
              <a:ext cx="2977095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ОБЪЁМ РЫНКА</a:t>
              </a:r>
              <a:endParaRPr dirty="0"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0" y="797560"/>
            <a:ext cx="120757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Динамика рынка (с указанием источника):</a:t>
            </a:r>
            <a:endParaRPr lang="ru-RU" sz="1600" b="1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Эксперты оценивают мировой рынок экологических товаров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как весьма емкий (как минимум в размере 500 млрд. долларов) 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один из самых динамично растущих. Его ежегодный прирост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составляет более 5 %, в отдельных странах темпы прироста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прогнозируются еще выше. В первой половине XXI века,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согласно прогнозам, до 40 % мирового производства составит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продукция и технологии, связанные с экологией и энергетикой. Наш продукт эко-баки все больше набирает популярность, как показывает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яндекс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подбор слов количество запросов со словом "эко-баки" на данный момент времени составляет 639 просмотров, это означает что люди только начинают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ознакамливаться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с новым продуктом.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  <a:hlinkClick r:id="rId2"/>
              </a:rPr>
              <a:t>mailto:https://www.waste.ru/uploads/library/issledovanie_rynka_eco_uslug.pdf?ysclid=lo75xr7maf144186132</a:t>
            </a: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  <a:hlinkClick r:id="rId3"/>
              </a:rPr>
              <a:t>mailto:https://wordstat.yandex.ru/#!/?words=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  <a:hlinkClick r:id="rId3"/>
              </a:rPr>
              <a:t>эко-баки</a:t>
            </a: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"игроки" на рынке: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Тюмени развиваются также другие экологические проекты, такие как: "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Вторсервис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", который обеспечивает переработку отходов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"Аккумуляторы", способствует безопасной утилизации аккумуляторов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"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Утилитсервис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" утилизирует медицинские, биологические и промышленные отходы 1-5 класса опасности.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"А-ИНВЕСТМЕТ" пункт приема металла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Планируемая доля рынка: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Предположительная доля рынка которую может занять наш продукт оценивается в 15%, несмотря на существующих конкурентов в лице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Вторсервис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Утилитсервис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А-ИНВЕСТМЕТ и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тд</a:t>
            </a:r>
            <a:endParaRPr lang="ru-RU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409155" y="994707"/>
            <a:ext cx="1153625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ru-RU" sz="1200" b="1" i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монетизации сортировки мусора может включать несколько подходов:</a:t>
            </a:r>
            <a:b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 Сбор платы за вывоз мусора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2. Вовлечение рекламодателей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 Партнерства с производителями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 Внедрение схемы переработки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5. Получение государственных субсидий</a:t>
            </a: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ru-RU" sz="1200" b="1" i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каналы сбыта по переработке мусора могут включать: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 Коммунальные службы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2. Специализированные компании по переработке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 Утилизационные заводы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 Экспорт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5. Вторичные рынки и переработчики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Распределение мусора по этим каналам зависит в значительной степени от местных условий, инфраструктуры и политики переработки в каждой стране или регионе.</a:t>
            </a: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ru-RU" sz="1200" b="1" i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Маркетинговая стратегия:</a:t>
            </a:r>
            <a:b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1.Удобство, комфортная сортировка мусора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2. Каналы для взаимодействия с пользователем: чат-бот, сайт, страницы в социальных сетях, мобильные телефоны.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Партнеры: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Экодом, </a:t>
            </a:r>
            <a:r>
              <a:rPr lang="ru-RU" sz="1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Спецавтоком</a:t>
            </a:r>
            <a:r>
              <a:rPr lang="ru-RU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ru-RU" sz="12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ru-RU" sz="1200" b="1" i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и регулярность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сортировки мусора могут различаться в зависимости от страны, региона или города.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развитых странах и городах, где есть развитая система обращения с отходами, обычно существуют специальные контейнеры или мусорные баки для раздельного сбора мусора. Например, можно выделить контейнеры для бумаги, пластика, стекла, металла и органических отходов.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Регулярность сортировки мусора обычно составляет 1-2 раза в неделю для основных видов отходов, таких как органические, пластиковые и бумажные отходы.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488729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/>
                <a:ea typeface="+mn-ea"/>
                <a:cs typeface="Arial"/>
              </a:rPr>
              <a:t>БИЗНЕС-МОДЕЛЬ</a:t>
            </a:r>
            <a:r>
              <a:rPr lang="ru-RU" sz="32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 Black"/>
                <a:ea typeface="+mn-ea"/>
                <a:cs typeface="Arial"/>
              </a:rPr>
              <a:t> </a:t>
            </a:r>
            <a:r>
              <a:rPr lang="en-US" sz="32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 Black"/>
                <a:ea typeface="+mn-ea"/>
                <a:cs typeface="Arial"/>
              </a:rPr>
              <a:t>|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205262" y="534074"/>
            <a:ext cx="11462694" cy="6227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05258" y="0"/>
            <a:ext cx="236104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schemeClr val="accent2"/>
                </a:solidFill>
                <a:latin typeface="Arial Black"/>
                <a:ea typeface="+mn-ea"/>
                <a:cs typeface="Arial"/>
              </a:rPr>
              <a:t>РЕСУРСЫ</a:t>
            </a:r>
            <a:endParaRPr sz="1600" dirty="0">
              <a:solidFill>
                <a:schemeClr val="accent2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831514"/>
              </p:ext>
            </p:extLst>
          </p:nvPr>
        </p:nvGraphicFramePr>
        <p:xfrm>
          <a:off x="205263" y="534074"/>
          <a:ext cx="11462692" cy="6227455"/>
        </p:xfrm>
        <a:graphic>
          <a:graphicData uri="http://schemas.openxmlformats.org/drawingml/2006/table">
            <a:tbl>
              <a:tblPr/>
              <a:tblGrid>
                <a:gridCol w="2743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5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5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5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6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6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6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68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680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680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6807">
                  <a:extLst>
                    <a:ext uri="{9D8B030D-6E8A-4147-A177-3AD203B41FA5}">
                      <a16:colId xmlns:a16="http://schemas.microsoft.com/office/drawing/2014/main" val="4027040426"/>
                    </a:ext>
                  </a:extLst>
                </a:gridCol>
                <a:gridCol w="606807">
                  <a:extLst>
                    <a:ext uri="{9D8B030D-6E8A-4147-A177-3AD203B41FA5}">
                      <a16:colId xmlns:a16="http://schemas.microsoft.com/office/drawing/2014/main" val="3852729209"/>
                    </a:ext>
                  </a:extLst>
                </a:gridCol>
                <a:gridCol w="606807">
                  <a:extLst>
                    <a:ext uri="{9D8B030D-6E8A-4147-A177-3AD203B41FA5}">
                      <a16:colId xmlns:a16="http://schemas.microsoft.com/office/drawing/2014/main" val="1855135970"/>
                    </a:ext>
                  </a:extLst>
                </a:gridCol>
              </a:tblGrid>
              <a:tr h="423746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 </a:t>
                      </a:r>
                      <a:b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от команды</a:t>
                      </a: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2023-2024</a:t>
                      </a: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620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Октябрь-Ноябрь </a:t>
                      </a:r>
                      <a:endParaRPr sz="14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Декабрь-Январь (от 2024)</a:t>
                      </a:r>
                      <a:endParaRPr sz="11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Февраль-Март</a:t>
                      </a:r>
                      <a:endParaRPr sz="14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Апрель-Май</a:t>
                      </a:r>
                      <a:endParaRPr sz="14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Июнь-Июнь</a:t>
                      </a:r>
                      <a:endParaRPr sz="14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Август-Сентябрь</a:t>
                      </a:r>
                      <a:endParaRPr sz="14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Октябрь-Ноябрь</a:t>
                      </a:r>
                      <a:endParaRPr sz="11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Декабрь-Январь (от 2025)</a:t>
                      </a:r>
                      <a:endParaRPr sz="11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Август</a:t>
                      </a:r>
                      <a:endParaRPr sz="11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концепции проекта</a:t>
                      </a:r>
                      <a:endParaRPr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03.10.2023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17.10.2023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Эсрик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П.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303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Изучение рынка на наличие конкурентов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17.10.2023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20.10.2023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Телоха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А.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Согласование с СанПин</a:t>
                      </a:r>
                      <a:endParaRPr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24.10.2023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26.11.2023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Ильясова А.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Открытие ИП</a:t>
                      </a:r>
                      <a:endParaRPr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27.11.2023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15.12.2023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Махмудова А.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8712852"/>
                  </a:ext>
                </a:extLst>
              </a:tr>
              <a:tr h="4473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Аренда производственного помещения</a:t>
                      </a:r>
                      <a:endParaRPr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16.12.2023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17.12.2023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Телоха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А.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5842428"/>
                  </a:ext>
                </a:extLst>
              </a:tr>
              <a:tr h="235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Привлечение рабочих</a:t>
                      </a:r>
                      <a:endParaRPr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19.12.2023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Будюгина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Д.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3977458"/>
                  </a:ext>
                </a:extLst>
              </a:tr>
              <a:tr h="4473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Закупка оборудования, материалов, комплектующих для производства</a:t>
                      </a:r>
                      <a:endParaRPr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6.01.2023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27.01.2023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Будюгина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Д.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531389"/>
                  </a:ext>
                </a:extLst>
              </a:tr>
              <a:tr h="4473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дизайна, модели продукта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28.01.2023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21.03.2024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Фёдорова У.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Внедрение ИИ в продукт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26.03.2024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13.06.2024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Фёдорова У.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2467853"/>
                  </a:ext>
                </a:extLst>
              </a:tr>
              <a:tr h="65380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Привлечение партнеров, инвесторов для реализации продукта</a:t>
                      </a:r>
                      <a:endParaRPr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16.06.2023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17.07.2024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Будюгина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Д.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Сбор обратной связи</a:t>
                      </a:r>
                      <a:endParaRPr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30.06.2023</a:t>
                      </a:r>
                      <a:endParaRPr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04.07.2024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Махмудова А.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73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одной модели продукта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05.07.2023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07.08. 2024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Телоха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А.</a:t>
                      </a:r>
                    </a:p>
                    <a:p>
                      <a:pPr algn="ctr">
                        <a:defRPr/>
                      </a:pP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73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Тестирование продукта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08.08.24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15.08.24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Эсрик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П.</a:t>
                      </a:r>
                    </a:p>
                    <a:p>
                      <a:pPr algn="ctr">
                        <a:defRPr/>
                      </a:pP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18284"/>
                  </a:ext>
                </a:extLst>
              </a:tr>
              <a:tr h="4473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 модели в промышленном количестве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16.08.24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18.11.24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Ильясова А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50236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3CC4A9C-797E-A906-5DD4-07B6539BFC72}"/>
              </a:ext>
            </a:extLst>
          </p:cNvPr>
          <p:cNvSpPr txBox="1"/>
          <p:nvPr/>
        </p:nvSpPr>
        <p:spPr bwMode="auto">
          <a:xfrm>
            <a:off x="205252" y="1"/>
            <a:ext cx="2445669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dirty="0">
                <a:ln>
                  <a:solidFill>
                    <a:prstClr val="white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/>
                <a:cs typeface="Arial"/>
              </a:rPr>
              <a:t>РЕСУРСЫ</a:t>
            </a:r>
            <a:r>
              <a:rPr lang="ru-RU" sz="28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 Black"/>
                <a:ea typeface="+mn-ea"/>
                <a:cs typeface="Arial"/>
              </a:rPr>
              <a:t> </a:t>
            </a:r>
            <a:endParaRPr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1DC0301-1B9C-E400-F7CC-CBA95E41D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574894"/>
              </p:ext>
            </p:extLst>
          </p:nvPr>
        </p:nvGraphicFramePr>
        <p:xfrm>
          <a:off x="216763" y="1355108"/>
          <a:ext cx="11472643" cy="1741454"/>
        </p:xfrm>
        <a:graphic>
          <a:graphicData uri="http://schemas.openxmlformats.org/drawingml/2006/table">
            <a:tbl>
              <a:tblPr/>
              <a:tblGrid>
                <a:gridCol w="2746219">
                  <a:extLst>
                    <a:ext uri="{9D8B030D-6E8A-4147-A177-3AD203B41FA5}">
                      <a16:colId xmlns:a16="http://schemas.microsoft.com/office/drawing/2014/main" val="2931519326"/>
                    </a:ext>
                  </a:extLst>
                </a:gridCol>
                <a:gridCol w="1086806">
                  <a:extLst>
                    <a:ext uri="{9D8B030D-6E8A-4147-A177-3AD203B41FA5}">
                      <a16:colId xmlns:a16="http://schemas.microsoft.com/office/drawing/2014/main" val="1079704570"/>
                    </a:ext>
                  </a:extLst>
                </a:gridCol>
                <a:gridCol w="1086806">
                  <a:extLst>
                    <a:ext uri="{9D8B030D-6E8A-4147-A177-3AD203B41FA5}">
                      <a16:colId xmlns:a16="http://schemas.microsoft.com/office/drawing/2014/main" val="1566311453"/>
                    </a:ext>
                  </a:extLst>
                </a:gridCol>
                <a:gridCol w="1086806">
                  <a:extLst>
                    <a:ext uri="{9D8B030D-6E8A-4147-A177-3AD203B41FA5}">
                      <a16:colId xmlns:a16="http://schemas.microsoft.com/office/drawing/2014/main" val="3820923124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2006246496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527619167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2224729714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1108177068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2547189439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2714323443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2479372013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3443657488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1406169726"/>
                    </a:ext>
                  </a:extLst>
                </a:gridCol>
              </a:tblGrid>
              <a:tr h="573651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сайт и т.д., рекламы в виде статей, видео-роликов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20.11.24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05.12.2025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Телоха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А. Ильясова А.</a:t>
                      </a:r>
                    </a:p>
                    <a:p>
                      <a:pPr algn="ctr">
                        <a:defRPr/>
                      </a:pP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168034"/>
                  </a:ext>
                </a:extLst>
              </a:tr>
              <a:tr h="573651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Продажа и установка баков в городской среде</a:t>
                      </a:r>
                    </a:p>
                    <a:p>
                      <a:pPr>
                        <a:defRPr/>
                      </a:pPr>
                      <a:endParaRPr lang="ru-RU"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06.01.25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07.02.25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Эсрик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П.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800171"/>
                  </a:ext>
                </a:extLst>
              </a:tr>
              <a:tr h="20488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Сбор обратной связи от жителей</a:t>
                      </a:r>
                      <a:endParaRPr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08.08.2025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13.08.2025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Махмудова А</a:t>
                      </a:r>
                      <a:endParaRPr lang="ru-RU" sz="1200" b="0" i="1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067874"/>
                  </a:ext>
                </a:extLst>
              </a:tr>
              <a:tr h="38926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итогового отчета о реализации проекта</a:t>
                      </a:r>
                      <a:endParaRPr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14.08.2025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14.09.2025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 члены команды</a:t>
                      </a:r>
                      <a:endParaRPr sz="12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4851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620A44E-E5BD-F5EA-77EB-D39CDA82A4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240436"/>
              </p:ext>
            </p:extLst>
          </p:nvPr>
        </p:nvGraphicFramePr>
        <p:xfrm>
          <a:off x="216762" y="458786"/>
          <a:ext cx="11472643" cy="896322"/>
        </p:xfrm>
        <a:graphic>
          <a:graphicData uri="http://schemas.openxmlformats.org/drawingml/2006/table">
            <a:tbl>
              <a:tblPr/>
              <a:tblGrid>
                <a:gridCol w="2746219">
                  <a:extLst>
                    <a:ext uri="{9D8B030D-6E8A-4147-A177-3AD203B41FA5}">
                      <a16:colId xmlns:a16="http://schemas.microsoft.com/office/drawing/2014/main" val="1235868538"/>
                    </a:ext>
                  </a:extLst>
                </a:gridCol>
                <a:gridCol w="1086806">
                  <a:extLst>
                    <a:ext uri="{9D8B030D-6E8A-4147-A177-3AD203B41FA5}">
                      <a16:colId xmlns:a16="http://schemas.microsoft.com/office/drawing/2014/main" val="3022921498"/>
                    </a:ext>
                  </a:extLst>
                </a:gridCol>
                <a:gridCol w="1086806">
                  <a:extLst>
                    <a:ext uri="{9D8B030D-6E8A-4147-A177-3AD203B41FA5}">
                      <a16:colId xmlns:a16="http://schemas.microsoft.com/office/drawing/2014/main" val="565392156"/>
                    </a:ext>
                  </a:extLst>
                </a:gridCol>
                <a:gridCol w="1086806">
                  <a:extLst>
                    <a:ext uri="{9D8B030D-6E8A-4147-A177-3AD203B41FA5}">
                      <a16:colId xmlns:a16="http://schemas.microsoft.com/office/drawing/2014/main" val="1161046715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2252679430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3035882846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3816632508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1805206140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736525790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4239806903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653012405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688467172"/>
                    </a:ext>
                  </a:extLst>
                </a:gridCol>
                <a:gridCol w="607334">
                  <a:extLst>
                    <a:ext uri="{9D8B030D-6E8A-4147-A177-3AD203B41FA5}">
                      <a16:colId xmlns:a16="http://schemas.microsoft.com/office/drawing/2014/main" val="50474973"/>
                    </a:ext>
                  </a:extLst>
                </a:gridCol>
              </a:tblGrid>
              <a:tr h="368767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 </a:t>
                      </a:r>
                      <a:b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от команды</a:t>
                      </a: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2023-2024</a:t>
                      </a: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080234"/>
                  </a:ext>
                </a:extLst>
              </a:tr>
              <a:tr h="52755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Октябрь-Ноябрь </a:t>
                      </a:r>
                      <a:endParaRPr sz="14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Декабрь-Январь (от 2024)</a:t>
                      </a:r>
                      <a:endParaRPr sz="11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Февраль-Март</a:t>
                      </a:r>
                      <a:endParaRPr sz="14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Апрель-Май</a:t>
                      </a:r>
                      <a:endParaRPr sz="14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Июнь-Июнь</a:t>
                      </a:r>
                      <a:endParaRPr sz="14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  <a:cs typeface="Arial"/>
                        </a:rPr>
                        <a:t>Август-Сентябрь</a:t>
                      </a:r>
                      <a:endParaRPr sz="14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Октябрь-Ноябрь</a:t>
                      </a:r>
                      <a:endParaRPr sz="11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Декабрь-Январь (от 2025)</a:t>
                      </a:r>
                      <a:endParaRPr sz="11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MD" sz="11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Август</a:t>
                      </a:r>
                      <a:endParaRPr sz="11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3756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691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66510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2432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schemeClr val="accent2"/>
                </a:solidFill>
                <a:latin typeface="Arial Black"/>
                <a:ea typeface="+mn-ea"/>
                <a:cs typeface="Arial"/>
              </a:rPr>
              <a:t>РЕСУРСЫ</a:t>
            </a:r>
            <a:endParaRPr dirty="0">
              <a:solidFill>
                <a:schemeClr val="accent2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711074"/>
              </p:ext>
            </p:extLst>
          </p:nvPr>
        </p:nvGraphicFramePr>
        <p:xfrm>
          <a:off x="592418" y="1034828"/>
          <a:ext cx="10850897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3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3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3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2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34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34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579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 (2024)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Август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 (2025)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153">
                <a:tc gridSpan="7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Доходы: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77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Инвестиции // партнеры 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300.000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250.000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77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MD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Выручка от продажи 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+ 200.000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+120.000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377399"/>
                  </a:ext>
                </a:extLst>
              </a:tr>
              <a:tr h="239773">
                <a:tc gridSpan="7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Расходы: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77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Разработчики сайта, бота.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M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977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Внедрение ИИ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MD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200.000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30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Аренда помещения 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M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100.000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100.000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100.000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250239"/>
                  </a:ext>
                </a:extLst>
              </a:tr>
              <a:tr h="23977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Покупка оборудования, материалов для производства 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M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60 000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25 000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955963"/>
                  </a:ext>
                </a:extLst>
              </a:tr>
              <a:tr h="23977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ЗП рабочим 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M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15 000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15 000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15 000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2977694"/>
                  </a:ext>
                </a:extLst>
              </a:tr>
              <a:tr h="407612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</a:t>
                      </a:r>
                    </a:p>
                    <a:p>
                      <a:pPr>
                        <a:defRPr/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550.000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629621"/>
                  </a:ext>
                </a:extLst>
              </a:tr>
              <a:tr h="239773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Реклама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2865"/>
                  </a:ext>
                </a:extLst>
              </a:tr>
              <a:tr h="28772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Установка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MD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10.000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129895"/>
                  </a:ext>
                </a:extLst>
              </a:tr>
              <a:tr h="23977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 (доходы – расходы)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MD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-200.000</a:t>
                      </a:r>
                      <a:endParaRPr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MD" sz="1300" dirty="0"/>
                        <a:t>300.000</a:t>
                      </a:r>
                      <a:endParaRPr sz="13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300" dirty="0">
                          <a:latin typeface="Arial"/>
                          <a:cs typeface="Arial"/>
                        </a:rPr>
                        <a:t> -725 000</a:t>
                      </a:r>
                      <a:endParaRPr sz="13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-40 000</a:t>
                      </a:r>
                      <a:endParaRPr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300" dirty="0"/>
                        <a:t>60 000</a:t>
                      </a:r>
                      <a:endParaRPr sz="13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300" dirty="0"/>
                        <a:t>5 000</a:t>
                      </a:r>
                      <a:endParaRPr sz="13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81852" y="6110426"/>
            <a:ext cx="5339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Запрашиваемая сумма инвестиций: 1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.000.000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рублей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CDE6A0-A669-D08E-4D4B-F7D9C2A081AC}"/>
              </a:ext>
            </a:extLst>
          </p:cNvPr>
          <p:cNvSpPr txBox="1"/>
          <p:nvPr/>
        </p:nvSpPr>
        <p:spPr bwMode="auto">
          <a:xfrm>
            <a:off x="246595" y="295199"/>
            <a:ext cx="2432076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dirty="0">
                <a:ln>
                  <a:solidFill>
                    <a:prstClr val="white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/>
                <a:cs typeface="Arial"/>
              </a:rPr>
              <a:t>РЕСУРСЫ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79974"/>
            <a:ext cx="11536250" cy="544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409155" y="600446"/>
            <a:ext cx="939179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Количественные: </a:t>
            </a:r>
          </a:p>
          <a:p>
            <a:pPr>
              <a:defRPr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Мы произвели более 20-ти экологических баков для сортировки мусора.</a:t>
            </a:r>
          </a:p>
          <a:p>
            <a:pPr>
              <a:defRPr/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Процент отсортированного мусора увеличился на 60%.</a:t>
            </a:r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 Увеличился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роцент переработанного мусора на 70%.</a:t>
            </a:r>
          </a:p>
          <a:p>
            <a:pPr>
              <a:defRPr/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 Более 300 человек оценили наш продукт на 7 из 10.</a:t>
            </a:r>
          </a:p>
          <a:p>
            <a:pPr>
              <a:defRPr/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5. Более 65% жителей центрального района начали сортировать мусор с помощью наших эко-баков</a:t>
            </a:r>
            <a:endParaRPr lang="ru-RU" b="1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1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Качественные: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1. Правильная сортировка мусора позволяет выделить разные виды отходов.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2. Система сортировки мусора поможет улучшить состояние экологии города.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Система сортировки мусора приносит экономическую выгоду для экономики страны (частично отпадает потребность в новом, невосполнимом природном сырье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4. Проект по сортировке мусора может иметь положительное влияние на общество. Он может способствовать вовлечению граждан в экологические инициативы, повысить понимание важности охраны окружающей среды.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5. С помощью правильной сортировки можно выделить и переработать материалы для повторного использования.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33393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ru-RU" sz="32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schemeClr val="accent2"/>
                </a:solidFill>
                <a:latin typeface="Arial Black"/>
                <a:ea typeface="+mn-ea"/>
                <a:cs typeface="Arial"/>
              </a:rPr>
              <a:t>РЕЗУЛЬТАТЫ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541CFB-9EC8-4FA7-00D4-5E793DBC9998}"/>
              </a:ext>
            </a:extLst>
          </p:cNvPr>
          <p:cNvSpPr txBox="1"/>
          <p:nvPr/>
        </p:nvSpPr>
        <p:spPr bwMode="auto">
          <a:xfrm>
            <a:off x="246595" y="295199"/>
            <a:ext cx="3339376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dirty="0">
                <a:ln>
                  <a:solidFill>
                    <a:prstClr val="white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/>
                <a:cs typeface="Arial"/>
              </a:rPr>
              <a:t>РЕЗУЛЬТАТЫ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379214"/>
              <a:ext cx="2977096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1" y="1209040"/>
            <a:ext cx="66751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Проект  целесообразен для реализации по следующим причинам:</a:t>
            </a:r>
            <a:endParaRPr b="1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 Мы сможем создать проект «Зелёный город» уложившись в срок 3 года и в бюджет 1млн рублей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Вырастет уровень удовлетворённости нашей целевой аудитории и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благополучателей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, поскольку в центральный район города Тюмень будут внедрены удобные сортировочные баки для мусора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Наш продукт будет востребован на рынке, мы сможем занять 15% рынка после внедрения и распространения нашего продукта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среднесрочной перспективе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(3-5 лет) мы планируем уменьшить процент неотсортированного мусора, увеличить экологическую грамотность жителей города Тюмень, а также увеличить степень удобства сортировки мусора среди жителей Тюмени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DECC51-358A-CE2B-57ED-B76996C6BE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5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Спасибо за   внимание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!</a:t>
            </a:r>
            <a:endParaRPr lang="ru-MD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705AA6-9C2C-2A69-5D5F-46E693C749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MD"/>
          </a:p>
        </p:txBody>
      </p:sp>
    </p:spTree>
    <p:extLst>
      <p:ext uri="{BB962C8B-B14F-4D97-AF65-F5344CB8AC3E}">
        <p14:creationId xmlns:p14="http://schemas.microsoft.com/office/powerpoint/2010/main" val="66630556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917</TotalTime>
  <Words>2000</Words>
  <Application>Microsoft Office PowerPoint</Application>
  <DocSecurity>0</DocSecurity>
  <PresentationFormat>Широкоэкранный</PresentationFormat>
  <Paragraphs>342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  внимание!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Polina P.5</cp:lastModifiedBy>
  <cp:revision>76</cp:revision>
  <dcterms:created xsi:type="dcterms:W3CDTF">2023-09-23T09:41:00Z</dcterms:created>
  <dcterms:modified xsi:type="dcterms:W3CDTF">2023-10-30T19:36:12Z</dcterms:modified>
  <cp:category/>
  <dc:identifier/>
  <cp:contentStatus/>
  <dc:language/>
  <cp:version/>
</cp:coreProperties>
</file>