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305" r:id="rId6"/>
    <p:sldId id="295" r:id="rId7"/>
    <p:sldId id="304" r:id="rId8"/>
    <p:sldId id="297" r:id="rId9"/>
    <p:sldId id="298" r:id="rId10"/>
    <p:sldId id="307" r:id="rId11"/>
    <p:sldId id="299" r:id="rId12"/>
    <p:sldId id="306" r:id="rId13"/>
    <p:sldId id="300" r:id="rId14"/>
    <p:sldId id="301" r:id="rId15"/>
    <p:sldId id="302" r:id="rId16"/>
    <p:sldId id="303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  <p:cmAuthor id="3" name="Wladosh" initials="W" lastIdx="1" clrIdx="2">
    <p:extLst>
      <p:ext uri="{19B8F6BF-5375-455C-9EA6-DF929625EA0E}">
        <p15:presenceInfo xmlns:p15="http://schemas.microsoft.com/office/powerpoint/2012/main" userId="Wlados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A8D0"/>
    <a:srgbClr val="F4FAFC"/>
    <a:srgbClr val="F6EAE1"/>
    <a:srgbClr val="E7D1CE"/>
    <a:srgbClr val="80A4CE"/>
    <a:srgbClr val="B3D0E5"/>
    <a:srgbClr val="FFEAA7"/>
    <a:srgbClr val="20D7C0"/>
    <a:srgbClr val="FF8200"/>
    <a:srgbClr val="0640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Прибыль рынка мобильных игр.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Миллиарды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62.24</c:v>
                </c:pt>
                <c:pt idx="1">
                  <c:v>85.25</c:v>
                </c:pt>
                <c:pt idx="2">
                  <c:v>139.69999999999999</c:v>
                </c:pt>
                <c:pt idx="3">
                  <c:v>172.1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2E-48B5-BD6F-94C660A51C3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46928095"/>
        <c:axId val="744988975"/>
      </c:barChart>
      <c:catAx>
        <c:axId val="746928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4988975"/>
        <c:crosses val="autoZero"/>
        <c:auto val="1"/>
        <c:lblAlgn val="ctr"/>
        <c:lblOffset val="100"/>
        <c:noMultiLvlLbl val="0"/>
      </c:catAx>
      <c:valAx>
        <c:axId val="744988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>
                    <a:solidFill>
                      <a:schemeClr val="tx1"/>
                    </a:solidFill>
                  </a:rPr>
                  <a:t>Миллиарды</a:t>
                </a:r>
                <a:r>
                  <a:rPr lang="en-US" sz="1600" b="1" dirty="0">
                    <a:solidFill>
                      <a:schemeClr val="tx1"/>
                    </a:solidFill>
                  </a:rPr>
                  <a:t>$</a:t>
                </a:r>
                <a:r>
                  <a:rPr lang="ru-RU" sz="1600" b="1" dirty="0">
                    <a:solidFill>
                      <a:schemeClr val="tx1"/>
                    </a:solidFill>
                  </a:rPr>
                  <a:t>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69280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Кол-во запросов в Яндекс, тыс.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7263661024347753E-2"/>
          <c:y val="7.1567703054738752E-2"/>
          <c:w val="0.92094477250634132"/>
          <c:h val="0.728606164197173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Лист1!$B$8</c:f>
              <c:strCache>
                <c:ptCount val="1"/>
                <c:pt idx="0">
                  <c:v>Кол-во запросов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Лист1!$A$9:$A$13</c:f>
              <c:strCache>
                <c:ptCount val="5"/>
                <c:pt idx="0">
                  <c:v>Декабрь</c:v>
                </c:pt>
                <c:pt idx="1">
                  <c:v>Январь</c:v>
                </c:pt>
                <c:pt idx="2">
                  <c:v>Февраль</c:v>
                </c:pt>
                <c:pt idx="3">
                  <c:v>Март</c:v>
                </c:pt>
                <c:pt idx="4">
                  <c:v>Апрель</c:v>
                </c:pt>
              </c:strCache>
            </c:strRef>
          </c:cat>
          <c:val>
            <c:numRef>
              <c:f>Лист1!$B$9:$B$13</c:f>
              <c:numCache>
                <c:formatCode>General</c:formatCode>
                <c:ptCount val="5"/>
                <c:pt idx="0">
                  <c:v>2750</c:v>
                </c:pt>
                <c:pt idx="1">
                  <c:v>2320</c:v>
                </c:pt>
                <c:pt idx="2">
                  <c:v>1700</c:v>
                </c:pt>
                <c:pt idx="3">
                  <c:v>3400</c:v>
                </c:pt>
                <c:pt idx="4">
                  <c:v>6200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E3-424C-A52E-B478B0A3DB7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98043599"/>
        <c:axId val="614461519"/>
      </c:barChart>
      <c:catAx>
        <c:axId val="7980435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14461519"/>
        <c:crosses val="autoZero"/>
        <c:auto val="1"/>
        <c:lblAlgn val="ctr"/>
        <c:lblOffset val="100"/>
        <c:noMultiLvlLbl val="0"/>
      </c:catAx>
      <c:valAx>
        <c:axId val="614461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80435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microsoft.com/office/2007/relationships/hdphoto" Target="../media/hdphoto4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microsoft.com/office/2007/relationships/hdphoto" Target="../media/hdphoto5.wdp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6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18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843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37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62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38110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89" r:id="rId10"/>
    <p:sldLayoutId id="2147483690" r:id="rId11"/>
    <p:sldLayoutId id="2147483691" r:id="rId12"/>
    <p:sldLayoutId id="2147483692" r:id="rId13"/>
    <p:sldLayoutId id="214748369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microsoft.com/office/2007/relationships/hdphoto" Target="../media/hdphoto8.wdp"/><Relationship Id="rId5" Type="http://schemas.openxmlformats.org/officeDocument/2006/relationships/image" Target="../media/image20.png"/><Relationship Id="rId4" Type="http://schemas.microsoft.com/office/2007/relationships/hdphoto" Target="../media/hdphoto7.wdp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11" Type="http://schemas.openxmlformats.org/officeDocument/2006/relationships/image" Target="../media/image17.png"/><Relationship Id="rId5" Type="http://schemas.openxmlformats.org/officeDocument/2006/relationships/image" Target="../media/image23.png"/><Relationship Id="rId10" Type="http://schemas.microsoft.com/office/2007/relationships/hdphoto" Target="../media/hdphoto12.wdp"/><Relationship Id="rId4" Type="http://schemas.microsoft.com/office/2007/relationships/hdphoto" Target="../media/hdphoto10.wdp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7.png"/><Relationship Id="rId7" Type="http://schemas.microsoft.com/office/2007/relationships/hdphoto" Target="../media/hdphoto1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microsoft.com/office/2007/relationships/hdphoto" Target="../media/hdphoto13.wdp"/><Relationship Id="rId4" Type="http://schemas.openxmlformats.org/officeDocument/2006/relationships/image" Target="../media/image29.png"/><Relationship Id="rId9" Type="http://schemas.microsoft.com/office/2007/relationships/hdphoto" Target="../media/hdphoto15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image" Target="../media/image17.png"/><Relationship Id="rId7" Type="http://schemas.microsoft.com/office/2007/relationships/hdphoto" Target="../media/hdphoto17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microsoft.com/office/2007/relationships/hdphoto" Target="../media/hdphoto16.wdp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microsoft.com/office/2007/relationships/hdphoto" Target="../media/hdphoto9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microsoft.com/office/2007/relationships/hdphoto" Target="../media/hdphoto7.wdp"/><Relationship Id="rId4" Type="http://schemas.openxmlformats.org/officeDocument/2006/relationships/image" Target="../media/image19.png"/><Relationship Id="rId9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1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AC27313F-D248-4D91-B204-9491D2C04978}"/>
              </a:ext>
            </a:extLst>
          </p:cNvPr>
          <p:cNvSpPr txBox="1"/>
          <p:nvPr/>
        </p:nvSpPr>
        <p:spPr>
          <a:xfrm>
            <a:off x="873458" y="4071895"/>
            <a:ext cx="18315302" cy="158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15000"/>
              </a:lnSpc>
              <a:buClrTx/>
              <a:buSzPts val="1100"/>
              <a:defRPr/>
            </a:pPr>
            <a:r>
              <a:rPr lang="en-US" sz="4400" b="1" dirty="0"/>
              <a:t>Farm</a:t>
            </a:r>
            <a:r>
              <a:rPr lang="ru-RU" sz="4400" b="1" dirty="0"/>
              <a:t> </a:t>
            </a:r>
            <a:r>
              <a:rPr lang="en-US" sz="4400" b="1" dirty="0"/>
              <a:t>Reality Simulator</a:t>
            </a:r>
            <a:r>
              <a:rPr lang="ru-RU" sz="4400" dirty="0"/>
              <a:t> </a:t>
            </a:r>
          </a:p>
          <a:p>
            <a:pPr lvl="0" algn="ctr">
              <a:lnSpc>
                <a:spcPct val="115000"/>
              </a:lnSpc>
              <a:buClrTx/>
              <a:buSzPts val="1100"/>
              <a:defRPr/>
            </a:pPr>
            <a:r>
              <a:rPr lang="ru-RU" sz="3600" dirty="0">
                <a:solidFill>
                  <a:sysClr val="windowText" lastClr="000000"/>
                </a:solidFill>
                <a:latin typeface="+mj-lt"/>
              </a:rPr>
              <a:t>Мультиплатформенная игра-симулятор сельскохозяйственной экономики на полях.</a:t>
            </a:r>
          </a:p>
          <a:p>
            <a:pPr lvl="0">
              <a:lnSpc>
                <a:spcPct val="115000"/>
              </a:lnSpc>
              <a:buClrTx/>
              <a:buSzPts val="1100"/>
              <a:defRPr/>
            </a:pPr>
            <a:endParaRPr lang="en-US" sz="3600" b="1" dirty="0">
              <a:solidFill>
                <a:sysClr val="windowText" lastClr="000000"/>
              </a:solidFill>
              <a:latin typeface="+mj-lt"/>
            </a:endParaRPr>
          </a:p>
          <a:p>
            <a:pPr lvl="0">
              <a:lnSpc>
                <a:spcPct val="115000"/>
              </a:lnSpc>
              <a:buClrTx/>
              <a:buSzPts val="1100"/>
              <a:defRPr/>
            </a:pPr>
            <a:endParaRPr lang="ru-RU" sz="3600" b="1" dirty="0">
              <a:solidFill>
                <a:sysClr val="windowText" lastClr="000000"/>
              </a:solidFill>
              <a:latin typeface="+mj-lt"/>
            </a:endParaRPr>
          </a:p>
          <a:p>
            <a:pPr lvl="0">
              <a:lnSpc>
                <a:spcPct val="115000"/>
              </a:lnSpc>
              <a:buClrTx/>
              <a:buSzPts val="1100"/>
              <a:defRPr/>
            </a:pPr>
            <a:endParaRPr lang="ru-RU" sz="3600" b="1" dirty="0">
              <a:solidFill>
                <a:sysClr val="windowText" lastClr="000000"/>
              </a:solidFill>
              <a:latin typeface="+mj-lt"/>
            </a:endParaRPr>
          </a:p>
          <a:p>
            <a:pPr marL="91440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D41E46-2FDF-4D1B-B2B0-EC8452B0AE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387516" y="-520039"/>
            <a:ext cx="4314117" cy="431411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CDFD769-92A1-4224-B6F8-F111F8AEB502}"/>
              </a:ext>
            </a:extLst>
          </p:cNvPr>
          <p:cNvSpPr/>
          <p:nvPr/>
        </p:nvSpPr>
        <p:spPr>
          <a:xfrm>
            <a:off x="11818961" y="9971315"/>
            <a:ext cx="6564584" cy="1176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ClrTx/>
              <a:buSzPts val="1100"/>
              <a:defRPr/>
            </a:pPr>
            <a:r>
              <a:rPr lang="ru-RU" sz="3200" b="1" dirty="0">
                <a:solidFill>
                  <a:sysClr val="windowText" lastClr="000000"/>
                </a:solidFill>
              </a:rPr>
              <a:t>Кузбасский государственный аграрный университет.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E02FC7F-9599-48EC-8988-2E74F3E0B497}"/>
              </a:ext>
            </a:extLst>
          </p:cNvPr>
          <p:cNvSpPr/>
          <p:nvPr/>
        </p:nvSpPr>
        <p:spPr>
          <a:xfrm>
            <a:off x="219529" y="8968284"/>
            <a:ext cx="4171949" cy="2179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ClrTx/>
              <a:buSzPts val="1100"/>
              <a:defRPr/>
            </a:pPr>
            <a:r>
              <a:rPr lang="ru-RU" sz="2400" b="1" dirty="0">
                <a:solidFill>
                  <a:sysClr val="windowText" lastClr="000000"/>
                </a:solidFill>
              </a:rPr>
              <a:t>Команда стартап-проекта:</a:t>
            </a:r>
          </a:p>
          <a:p>
            <a:pPr lvl="0">
              <a:lnSpc>
                <a:spcPct val="115000"/>
              </a:lnSpc>
              <a:buClrTx/>
              <a:buSzPts val="1100"/>
              <a:defRPr/>
            </a:pPr>
            <a:r>
              <a:rPr lang="ru-RU" sz="2400" i="1" dirty="0" err="1">
                <a:solidFill>
                  <a:sysClr val="windowText" lastClr="000000"/>
                </a:solidFill>
              </a:rPr>
              <a:t>Кирьяк</a:t>
            </a:r>
            <a:r>
              <a:rPr lang="ru-RU" sz="2400" i="1" dirty="0">
                <a:solidFill>
                  <a:sysClr val="windowText" lastClr="000000"/>
                </a:solidFill>
              </a:rPr>
              <a:t> В. С.</a:t>
            </a:r>
          </a:p>
          <a:p>
            <a:pPr lvl="0">
              <a:lnSpc>
                <a:spcPct val="115000"/>
              </a:lnSpc>
              <a:buClrTx/>
              <a:buSzPts val="1100"/>
              <a:defRPr/>
            </a:pPr>
            <a:r>
              <a:rPr lang="ru-RU" sz="2400" i="1" dirty="0">
                <a:solidFill>
                  <a:sysClr val="windowText" lastClr="000000"/>
                </a:solidFill>
              </a:rPr>
              <a:t>Петров А. В.</a:t>
            </a:r>
          </a:p>
          <a:p>
            <a:pPr lvl="0">
              <a:lnSpc>
                <a:spcPct val="115000"/>
              </a:lnSpc>
              <a:buClrTx/>
              <a:buSzPts val="1100"/>
              <a:defRPr/>
            </a:pPr>
            <a:r>
              <a:rPr lang="ru-RU" sz="2400" i="1" dirty="0">
                <a:solidFill>
                  <a:sysClr val="windowText" lastClr="000000"/>
                </a:solidFill>
              </a:rPr>
              <a:t>Спирин Э. Э.</a:t>
            </a:r>
          </a:p>
          <a:p>
            <a:pPr lvl="0">
              <a:lnSpc>
                <a:spcPct val="115000"/>
              </a:lnSpc>
              <a:buClrTx/>
              <a:buSzPts val="1100"/>
              <a:defRPr/>
            </a:pPr>
            <a:r>
              <a:rPr lang="ru-RU" sz="2400" i="1" dirty="0" err="1">
                <a:solidFill>
                  <a:sysClr val="windowText" lastClr="000000"/>
                </a:solidFill>
              </a:rPr>
              <a:t>Вильмицкин</a:t>
            </a:r>
            <a:r>
              <a:rPr lang="ru-RU" sz="2400" i="1" dirty="0">
                <a:solidFill>
                  <a:sysClr val="windowText" lastClr="000000"/>
                </a:solidFill>
              </a:rPr>
              <a:t> А. Г.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89EAC8-9142-4B8A-AEB8-67089C7D6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4141" y="9562157"/>
            <a:ext cx="1610430" cy="15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52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8934" y="2232716"/>
            <a:ext cx="8793162" cy="7909754"/>
          </a:xfrm>
        </p:spPr>
        <p:txBody>
          <a:bodyPr/>
          <a:lstStyle/>
          <a:p>
            <a:r>
              <a:rPr lang="ru-RU" sz="2400" b="1" dirty="0"/>
              <a:t>Для аграрных вузов:</a:t>
            </a:r>
          </a:p>
          <a:p>
            <a:r>
              <a:rPr lang="ru-RU" sz="2400" dirty="0"/>
              <a:t>Требования образовательных стандартов, использовать в учебном процессе активные и интерактивные методы</a:t>
            </a:r>
          </a:p>
          <a:p>
            <a:r>
              <a:rPr lang="ru-RU" sz="2400" b="1" dirty="0"/>
              <a:t>Для инвесторов: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Возможность интеграции в игровой процесс рекламы сельскохозяйственной продукции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Возможность интеграции </a:t>
            </a:r>
            <a:r>
              <a:rPr lang="ru-RU" sz="2400" dirty="0" err="1"/>
              <a:t>нативной</a:t>
            </a:r>
            <a:r>
              <a:rPr lang="ru-RU" sz="2400" dirty="0"/>
              <a:t> рекламы разнообразных товаров и услуг в интерфейс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Рост интереса к теме сельского хозяйства в России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232716"/>
            <a:ext cx="8793162" cy="8264596"/>
          </a:xfrm>
        </p:spPr>
        <p:txBody>
          <a:bodyPr/>
          <a:lstStyle/>
          <a:p>
            <a:r>
              <a:rPr lang="ru-RU" sz="2400" b="1" dirty="0"/>
              <a:t>Тренды рынка игр: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Рост интереса к мобильным играм во всём мире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 err="1"/>
              <a:t>Мультиплатформенность</a:t>
            </a:r>
            <a:r>
              <a:rPr lang="ru-RU" sz="2400" dirty="0"/>
              <a:t> позволит ещё увеличить охват аудитории</a:t>
            </a:r>
          </a:p>
          <a:p>
            <a:endParaRPr lang="ru-RU" b="1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41A8F9CE-F14B-48B7-944D-6BD34B6C1A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9175741"/>
              </p:ext>
            </p:extLst>
          </p:nvPr>
        </p:nvGraphicFramePr>
        <p:xfrm>
          <a:off x="10532005" y="3153668"/>
          <a:ext cx="8527404" cy="6733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7CAEFA35-DDB0-418C-BD89-E2BC935481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0752639"/>
              </p:ext>
            </p:extLst>
          </p:nvPr>
        </p:nvGraphicFramePr>
        <p:xfrm>
          <a:off x="766572" y="5820227"/>
          <a:ext cx="8741914" cy="5312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93E871-F0C6-4B97-A7BB-6055CD9A102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7370369" y="-233437"/>
            <a:ext cx="3117943" cy="31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67906" y="4693592"/>
            <a:ext cx="3905694" cy="654216"/>
          </a:xfrm>
        </p:spPr>
        <p:txBody>
          <a:bodyPr/>
          <a:lstStyle/>
          <a:p>
            <a:pPr algn="ctr"/>
            <a:r>
              <a:rPr lang="ru-RU" sz="2400" b="1" dirty="0"/>
              <a:t>Студенты</a:t>
            </a:r>
            <a:r>
              <a:rPr lang="ru-RU" sz="2400" dirty="0"/>
              <a:t> – нет интереса, скучно, однообразность обучения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6224" y="6338443"/>
            <a:ext cx="18314925" cy="3992912"/>
          </a:xfrm>
        </p:spPr>
        <p:txBody>
          <a:bodyPr/>
          <a:lstStyle/>
          <a:p>
            <a:r>
              <a:rPr lang="ru-RU" sz="2400" b="1" dirty="0"/>
              <a:t>Цель:</a:t>
            </a:r>
            <a:endParaRPr lang="ru-RU" sz="2400" dirty="0"/>
          </a:p>
          <a:p>
            <a:r>
              <a:rPr lang="ru-RU" sz="2400" dirty="0"/>
              <a:t>Разработка игры в которой будет возможность как проявить свои знания, так и приобрести знания в лёгкой игровой форме из таких дисциплин как: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Экономика АПК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Организация предпринимательской деятельности в АПК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Растениеводство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Экономика предприятий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Почвоведение</a:t>
            </a:r>
          </a:p>
          <a:p>
            <a:r>
              <a:rPr lang="ru-RU" sz="2400" dirty="0"/>
              <a:t>Поэтому проект можно будет использовать как дополнительный инструмент обучения на разных направлениях специальностей.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8F11D2-BD10-48CD-A034-CFCAEC8222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556" r="94222">
                        <a14:foregroundMark x1="43667" y1="29889" x2="43667" y2="29889"/>
                        <a14:foregroundMark x1="20111" y1="34111" x2="20111" y2="34111"/>
                        <a14:foregroundMark x1="7222" y1="61667" x2="7222" y2="61667"/>
                        <a14:foregroundMark x1="8000" y1="62333" x2="8000" y2="62333"/>
                        <a14:foregroundMark x1="3556" y1="63111" x2="3556" y2="63111"/>
                        <a14:foregroundMark x1="8556" y1="43111" x2="8556" y2="43111"/>
                        <a14:foregroundMark x1="90778" y1="35556" x2="90778" y2="35556"/>
                        <a14:foregroundMark x1="94222" y1="63111" x2="94222" y2="63111"/>
                        <a14:foregroundMark x1="37222" y1="40000" x2="37222" y2="40000"/>
                      </a14:backgroundRemoval>
                    </a14:imgEffect>
                  </a14:imgLayer>
                </a14:imgProps>
              </a:ext>
            </a:extLst>
          </a:blip>
          <a:srcRect t="20846" b="22081"/>
          <a:stretch/>
        </p:blipFill>
        <p:spPr>
          <a:xfrm>
            <a:off x="13467906" y="1951467"/>
            <a:ext cx="3808104" cy="25437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BF1911-6313-4A11-BEAF-40556A15DE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1" b="90000" l="10000" r="90000">
                        <a14:foregroundMark x1="23370" y1="54674" x2="23370" y2="54674"/>
                        <a14:foregroundMark x1="42935" y1="49565" x2="42935" y2="49565"/>
                        <a14:foregroundMark x1="58261" y1="46957" x2="58261" y2="46957"/>
                        <a14:foregroundMark x1="74891" y1="46304" x2="74891" y2="46304"/>
                        <a14:foregroundMark x1="64239" y1="80978" x2="64239" y2="80978"/>
                        <a14:foregroundMark x1="50326" y1="9891" x2="50326" y2="98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6224" y="1845131"/>
            <a:ext cx="3808103" cy="2848461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26589F2-FD94-49F0-A26A-B9F94B24A2D2}"/>
              </a:ext>
            </a:extLst>
          </p:cNvPr>
          <p:cNvSpPr/>
          <p:nvPr/>
        </p:nvSpPr>
        <p:spPr>
          <a:xfrm>
            <a:off x="6754917" y="4677010"/>
            <a:ext cx="444239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5" lvl="0" algn="ctr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400" b="1" kern="1200" dirty="0">
                <a:solidFill>
                  <a:prstClr val="black"/>
                </a:solidFill>
                <a:ea typeface="+mn-ea"/>
                <a:cs typeface="+mn-cs"/>
              </a:rPr>
              <a:t>Преподаватели</a:t>
            </a:r>
            <a:r>
              <a:rPr lang="ru-RU" sz="2400" kern="1200" dirty="0">
                <a:solidFill>
                  <a:prstClr val="black"/>
                </a:solidFill>
                <a:ea typeface="+mn-ea"/>
                <a:cs typeface="+mn-cs"/>
              </a:rPr>
              <a:t> – низкая вовлеченность студентов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01373ED-E2DA-4691-BD1F-FA9CC8175DE2}"/>
              </a:ext>
            </a:extLst>
          </p:cNvPr>
          <p:cNvSpPr/>
          <p:nvPr/>
        </p:nvSpPr>
        <p:spPr>
          <a:xfrm>
            <a:off x="706322" y="4652745"/>
            <a:ext cx="37780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kern="1200" dirty="0">
                <a:solidFill>
                  <a:prstClr val="black"/>
                </a:solidFill>
                <a:ea typeface="+mn-ea"/>
              </a:rPr>
              <a:t>Вуз</a:t>
            </a:r>
            <a:r>
              <a:rPr lang="ru-RU" sz="2400" kern="1200" dirty="0">
                <a:solidFill>
                  <a:prstClr val="black"/>
                </a:solidFill>
                <a:ea typeface="+mn-ea"/>
              </a:rPr>
              <a:t> – мало интерактивных методик преподавания</a:t>
            </a:r>
            <a:endParaRPr lang="ru-RU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8B29F46-4FD6-4CBF-B885-EF1F12A34B2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333" b="94111" l="6667" r="92000">
                        <a14:foregroundMark x1="29667" y1="11333" x2="29667" y2="11333"/>
                        <a14:foregroundMark x1="37778" y1="25222" x2="37778" y2="25222"/>
                        <a14:foregroundMark x1="54889" y1="37667" x2="58556" y2="33333"/>
                        <a14:foregroundMark x1="58556" y1="33333" x2="58556" y2="35778"/>
                        <a14:foregroundMark x1="61889" y1="30000" x2="67556" y2="32111"/>
                        <a14:foregroundMark x1="67556" y1="32111" x2="70889" y2="37222"/>
                        <a14:foregroundMark x1="70889" y1="37222" x2="72444" y2="43111"/>
                        <a14:foregroundMark x1="72444" y1="43111" x2="72000" y2="49000"/>
                        <a14:foregroundMark x1="72000" y1="49000" x2="75889" y2="44667"/>
                        <a14:foregroundMark x1="75889" y1="44667" x2="76556" y2="38778"/>
                        <a14:foregroundMark x1="76556" y1="38778" x2="70889" y2="39222"/>
                        <a14:foregroundMark x1="70889" y1="39222" x2="72667" y2="42778"/>
                        <a14:foregroundMark x1="75111" y1="36889" x2="75667" y2="42667"/>
                        <a14:foregroundMark x1="75667" y1="42667" x2="79222" y2="37111"/>
                        <a14:foregroundMark x1="79222" y1="37111" x2="74222" y2="38889"/>
                        <a14:foregroundMark x1="54556" y1="13333" x2="12222" y2="12222"/>
                        <a14:foregroundMark x1="12222" y1="12222" x2="17556" y2="10333"/>
                        <a14:foregroundMark x1="17556" y1="10333" x2="53222" y2="11667"/>
                        <a14:foregroundMark x1="53222" y1="11667" x2="47778" y2="10333"/>
                        <a14:foregroundMark x1="47778" y1="10333" x2="6667" y2="12222"/>
                        <a14:foregroundMark x1="67444" y1="92444" x2="72444" y2="89889"/>
                        <a14:foregroundMark x1="72444" y1="89889" x2="67111" y2="91444"/>
                        <a14:foregroundMark x1="67111" y1="91444" x2="70000" y2="92111"/>
                        <a14:foregroundMark x1="78889" y1="92889" x2="82222" y2="93222"/>
                        <a14:foregroundMark x1="69000" y1="93889" x2="72222" y2="93667"/>
                        <a14:foregroundMark x1="80778" y1="94333" x2="81778" y2="94333"/>
                        <a14:foregroundMark x1="88556" y1="35111" x2="90000" y2="52667"/>
                        <a14:foregroundMark x1="90000" y1="52667" x2="92778" y2="47778"/>
                        <a14:foregroundMark x1="92778" y1="47778" x2="92000" y2="30000"/>
                        <a14:foregroundMark x1="92000" y1="30000" x2="91778" y2="29667"/>
                        <a14:foregroundMark x1="71889" y1="8667" x2="70444" y2="14222"/>
                        <a14:foregroundMark x1="70444" y1="14222" x2="74444" y2="18556"/>
                        <a14:foregroundMark x1="74444" y1="18556" x2="80111" y2="16778"/>
                        <a14:foregroundMark x1="80111" y1="16778" x2="79333" y2="11111"/>
                        <a14:foregroundMark x1="79333" y1="11111" x2="74000" y2="8444"/>
                        <a14:foregroundMark x1="74000" y1="8444" x2="72556" y2="8333"/>
                      </a14:backgroundRemoval>
                    </a14:imgEffect>
                  </a14:imgLayer>
                </a14:imgProps>
              </a:ext>
            </a:extLst>
          </a:blip>
          <a:srcRect l="3905" t="3858" r="3757" b="44417"/>
          <a:stretch/>
        </p:blipFill>
        <p:spPr>
          <a:xfrm>
            <a:off x="6754917" y="1907677"/>
            <a:ext cx="4442399" cy="26313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D7B49B0-FE0E-43EB-A3AE-A1FADEC9DD5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7370369" y="-233437"/>
            <a:ext cx="3117943" cy="31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7374" y="2248966"/>
            <a:ext cx="15469351" cy="1124629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ysClr val="windowText" lastClr="000000"/>
                </a:solidFill>
              </a:rPr>
              <a:t>Разработка мультиплатформенная игры-симулятор сельскохозяйственной экономики на полях</a:t>
            </a:r>
          </a:p>
          <a:p>
            <a:endParaRPr lang="ru-RU" dirty="0">
              <a:solidFill>
                <a:sysClr val="windowText" lastClr="000000"/>
              </a:solidFill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5B68D0-D983-43C1-A548-731ECD477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77" b="98701" l="4000" r="95889">
                        <a14:foregroundMark x1="13778" y1="49351" x2="13778" y2="49351"/>
                        <a14:foregroundMark x1="12556" y1="44545" x2="10111" y2="51169"/>
                        <a14:foregroundMark x1="10111" y1="51169" x2="10778" y2="57922"/>
                        <a14:foregroundMark x1="10778" y1="57922" x2="15778" y2="54286"/>
                        <a14:foregroundMark x1="15778" y1="54286" x2="21444" y2="54935"/>
                        <a14:foregroundMark x1="21444" y1="54935" x2="25667" y2="50260"/>
                        <a14:foregroundMark x1="25667" y1="50260" x2="21444" y2="45455"/>
                        <a14:foregroundMark x1="21444" y1="45455" x2="11889" y2="44675"/>
                        <a14:foregroundMark x1="42000" y1="29221" x2="41000" y2="43896"/>
                        <a14:foregroundMark x1="41000" y1="43896" x2="46778" y2="43377"/>
                        <a14:foregroundMark x1="46778" y1="43377" x2="52444" y2="45714"/>
                        <a14:foregroundMark x1="52444" y1="45714" x2="56667" y2="40909"/>
                        <a14:foregroundMark x1="56667" y1="40909" x2="56667" y2="34026"/>
                        <a14:foregroundMark x1="56667" y1="34026" x2="53667" y2="28052"/>
                        <a14:foregroundMark x1="53667" y1="28052" x2="47889" y2="27273"/>
                        <a14:foregroundMark x1="47889" y1="27273" x2="42000" y2="28701"/>
                        <a14:foregroundMark x1="73111" y1="3377" x2="79222" y2="2987"/>
                        <a14:foregroundMark x1="79222" y1="2987" x2="85333" y2="2987"/>
                        <a14:foregroundMark x1="85333" y1="2987" x2="87111" y2="9351"/>
                        <a14:foregroundMark x1="87111" y1="9351" x2="83667" y2="14416"/>
                        <a14:foregroundMark x1="83667" y1="14416" x2="78667" y2="18701"/>
                        <a14:foregroundMark x1="78667" y1="18701" x2="72667" y2="30909"/>
                        <a14:foregroundMark x1="72667" y1="30909" x2="75111" y2="10260"/>
                        <a14:foregroundMark x1="75111" y1="10260" x2="73222" y2="4026"/>
                        <a14:foregroundMark x1="73222" y1="4026" x2="73111" y2="3896"/>
                        <a14:foregroundMark x1="4333" y1="76753" x2="18889" y2="64805"/>
                        <a14:foregroundMark x1="18889" y1="64805" x2="21222" y2="64416"/>
                        <a14:foregroundMark x1="24111" y1="67792" x2="31333" y2="75584"/>
                        <a14:foregroundMark x1="34111" y1="77013" x2="37444" y2="71688"/>
                        <a14:foregroundMark x1="37444" y1="71688" x2="38333" y2="68182"/>
                        <a14:foregroundMark x1="40556" y1="64026" x2="46222" y2="55325"/>
                        <a14:foregroundMark x1="49778" y1="53247" x2="53778" y2="54545"/>
                        <a14:foregroundMark x1="56000" y1="54675" x2="62778" y2="55974"/>
                        <a14:foregroundMark x1="63333" y1="56364" x2="72000" y2="47792"/>
                        <a14:foregroundMark x1="70889" y1="46883" x2="84000" y2="32727"/>
                        <a14:foregroundMark x1="84000" y1="32727" x2="86556" y2="26753"/>
                        <a14:foregroundMark x1="86556" y1="26753" x2="95000" y2="17013"/>
                        <a14:foregroundMark x1="95000" y1="17013" x2="95889" y2="13636"/>
                        <a14:foregroundMark x1="76000" y1="93766" x2="81778" y2="94156"/>
                        <a14:foregroundMark x1="81778" y1="94156" x2="84333" y2="93247"/>
                        <a14:foregroundMark x1="88000" y1="36883" x2="82778" y2="93377"/>
                        <a14:foregroundMark x1="82778" y1="93377" x2="76889" y2="94156"/>
                        <a14:foregroundMark x1="76889" y1="94156" x2="74111" y2="86753"/>
                        <a14:foregroundMark x1="74111" y1="86753" x2="72889" y2="70519"/>
                        <a14:foregroundMark x1="72889" y1="70519" x2="73556" y2="63766"/>
                        <a14:foregroundMark x1="73556" y1="63766" x2="82889" y2="45455"/>
                        <a14:foregroundMark x1="82889" y1="45455" x2="87444" y2="40649"/>
                        <a14:foregroundMark x1="87444" y1="40649" x2="88444" y2="38701"/>
                        <a14:foregroundMark x1="41333" y1="79610" x2="50000" y2="62338"/>
                        <a14:foregroundMark x1="50000" y1="62338" x2="54889" y2="66364"/>
                        <a14:foregroundMark x1="54889" y1="66364" x2="56444" y2="73377"/>
                        <a14:foregroundMark x1="56444" y1="73377" x2="55556" y2="87532"/>
                        <a14:foregroundMark x1="55556" y1="87532" x2="53222" y2="93377"/>
                        <a14:foregroundMark x1="53222" y1="93377" x2="48000" y2="96364"/>
                        <a14:foregroundMark x1="48000" y1="96364" x2="42778" y2="93247"/>
                        <a14:foregroundMark x1="42778" y1="93247" x2="40556" y2="87143"/>
                        <a14:foregroundMark x1="40556" y1="87143" x2="42000" y2="80260"/>
                        <a14:foregroundMark x1="10444" y1="80649" x2="10444" y2="87792"/>
                        <a14:foregroundMark x1="10444" y1="87792" x2="13111" y2="94675"/>
                        <a14:foregroundMark x1="13111" y1="94675" x2="18889" y2="97143"/>
                        <a14:foregroundMark x1="18889" y1="97143" x2="24889" y2="97532"/>
                        <a14:foregroundMark x1="24889" y1="97532" x2="26889" y2="83636"/>
                        <a14:foregroundMark x1="26889" y1="83636" x2="18222" y2="74675"/>
                        <a14:foregroundMark x1="18222" y1="74675" x2="13000" y2="77662"/>
                        <a14:foregroundMark x1="13000" y1="77662" x2="9111" y2="81688"/>
                        <a14:foregroundMark x1="72556" y1="98312" x2="78778" y2="98701"/>
                        <a14:foregroundMark x1="78778" y1="98701" x2="88444" y2="98312"/>
                        <a14:backgroundMark x1="24556" y1="13377" x2="56222" y2="14675"/>
                        <a14:backgroundMark x1="56222" y1="14675" x2="59444" y2="137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9052" y="4125348"/>
            <a:ext cx="3118892" cy="26683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CD072E-BC2A-44BF-AC00-1E29760F804A}"/>
              </a:ext>
            </a:extLst>
          </p:cNvPr>
          <p:cNvSpPr txBox="1"/>
          <p:nvPr/>
        </p:nvSpPr>
        <p:spPr>
          <a:xfrm>
            <a:off x="1099303" y="6793734"/>
            <a:ext cx="2518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Реалистичная экономическая симуляция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D4EF0D7-84B6-4EDD-B3C1-E76182C4DF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195" y="6206395"/>
            <a:ext cx="3397254" cy="26683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489767A-7165-492C-8D8E-77C19C80CD89}"/>
              </a:ext>
            </a:extLst>
          </p:cNvPr>
          <p:cNvSpPr txBox="1"/>
          <p:nvPr/>
        </p:nvSpPr>
        <p:spPr>
          <a:xfrm>
            <a:off x="4483807" y="8874761"/>
            <a:ext cx="2866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Элемент обучения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74900E9-47BA-4AAA-BC04-2F5003B3B85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54" t="22574" r="3349" b="21850"/>
          <a:stretch/>
        </p:blipFill>
        <p:spPr>
          <a:xfrm>
            <a:off x="7915700" y="4088815"/>
            <a:ext cx="4496418" cy="26670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E5303EA-EB7D-4275-8FCE-6A02E3125F89}"/>
              </a:ext>
            </a:extLst>
          </p:cNvPr>
          <p:cNvSpPr txBox="1"/>
          <p:nvPr/>
        </p:nvSpPr>
        <p:spPr>
          <a:xfrm>
            <a:off x="8246398" y="6643884"/>
            <a:ext cx="3835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/>
              <a:t>Мультиплатформенность</a:t>
            </a:r>
            <a:endParaRPr lang="ru-RU" sz="24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7B617C0-B8D7-4A25-BAF8-D4247C899E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09" b="97283" l="1630" r="97935">
                        <a14:foregroundMark x1="39130" y1="5109" x2="45000" y2="5109"/>
                        <a14:foregroundMark x1="45000" y1="5109" x2="56957" y2="4783"/>
                        <a14:foregroundMark x1="56957" y1="4783" x2="62935" y2="4783"/>
                        <a14:foregroundMark x1="62935" y1="4783" x2="77935" y2="12717"/>
                        <a14:foregroundMark x1="77935" y1="12717" x2="85435" y2="21087"/>
                        <a14:foregroundMark x1="85435" y1="21087" x2="85435" y2="21087"/>
                        <a14:foregroundMark x1="85870" y1="21087" x2="96304" y2="41196"/>
                        <a14:foregroundMark x1="96304" y1="41196" x2="95652" y2="58587"/>
                        <a14:foregroundMark x1="95652" y1="58587" x2="92283" y2="69891"/>
                        <a14:foregroundMark x1="92283" y1="69891" x2="86848" y2="78370"/>
                        <a14:foregroundMark x1="94565" y1="37935" x2="97174" y2="43152"/>
                        <a14:foregroundMark x1="97174" y1="43152" x2="98043" y2="49130"/>
                        <a14:foregroundMark x1="98043" y1="49130" x2="94783" y2="64239"/>
                        <a14:foregroundMark x1="87935" y1="78152" x2="84348" y2="82500"/>
                        <a14:foregroundMark x1="84348" y1="82500" x2="65543" y2="94239"/>
                        <a14:foregroundMark x1="65543" y1="94239" x2="48913" y2="97391"/>
                        <a14:foregroundMark x1="48913" y1="97391" x2="39348" y2="96196"/>
                        <a14:foregroundMark x1="40761" y1="96739" x2="24674" y2="90109"/>
                        <a14:foregroundMark x1="24674" y1="90109" x2="15870" y2="82500"/>
                        <a14:foregroundMark x1="15870" y1="82500" x2="12500" y2="77935"/>
                        <a14:foregroundMark x1="12500" y1="77935" x2="12500" y2="77826"/>
                        <a14:foregroundMark x1="13478" y1="79783" x2="6413" y2="70652"/>
                        <a14:foregroundMark x1="6413" y1="70652" x2="1957" y2="56304"/>
                        <a14:foregroundMark x1="4239" y1="57500" x2="1522" y2="46630"/>
                        <a14:foregroundMark x1="1522" y1="46630" x2="1739" y2="40761"/>
                        <a14:foregroundMark x1="1739" y1="40761" x2="9130" y2="26739"/>
                        <a14:foregroundMark x1="8370" y1="29239" x2="14674" y2="19783"/>
                        <a14:foregroundMark x1="14674" y1="19783" x2="22500" y2="13043"/>
                        <a14:foregroundMark x1="20435" y1="13804" x2="40652" y2="3152"/>
                        <a14:foregroundMark x1="40652" y1="3152" x2="52609" y2="2609"/>
                        <a14:foregroundMark x1="52609" y1="2609" x2="60326" y2="3043"/>
                        <a14:foregroundMark x1="81087" y1="50870" x2="85000" y2="50543"/>
                        <a14:foregroundMark x1="50435" y1="80761" x2="50435" y2="85435"/>
                        <a14:foregroundMark x1="18913" y1="49891" x2="14674" y2="492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12368" y="6207735"/>
            <a:ext cx="2667026" cy="266702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5EDF888-B713-4B11-B9BE-DF9822AE078C}"/>
              </a:ext>
            </a:extLst>
          </p:cNvPr>
          <p:cNvSpPr txBox="1"/>
          <p:nvPr/>
        </p:nvSpPr>
        <p:spPr>
          <a:xfrm>
            <a:off x="12660849" y="8874761"/>
            <a:ext cx="2770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Система времени и сезонов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6323E12-3EAB-475A-B082-6F07BE4C84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62" b="97281" l="2000" r="98222">
                        <a14:foregroundMark x1="5000" y1="29607" x2="8000" y2="23112"/>
                        <a14:foregroundMark x1="8000" y1="23112" x2="12556" y2="27946"/>
                        <a14:foregroundMark x1="12556" y1="27946" x2="7444" y2="31118"/>
                        <a14:foregroundMark x1="7444" y1="31118" x2="4333" y2="30816"/>
                        <a14:foregroundMark x1="2000" y1="45166" x2="7556" y2="44864"/>
                        <a14:foregroundMark x1="7556" y1="44864" x2="13000" y2="44864"/>
                        <a14:foregroundMark x1="40889" y1="94864" x2="46667" y2="97885"/>
                        <a14:foregroundMark x1="46667" y1="97885" x2="52667" y2="97583"/>
                        <a14:foregroundMark x1="52667" y1="97583" x2="56111" y2="93807"/>
                        <a14:foregroundMark x1="47000" y1="8610" x2="44667" y2="15408"/>
                        <a14:foregroundMark x1="44667" y1="15408" x2="46333" y2="22810"/>
                        <a14:foregroundMark x1="46333" y1="22810" x2="51778" y2="19637"/>
                        <a14:foregroundMark x1="51778" y1="19637" x2="52667" y2="12085"/>
                        <a14:foregroundMark x1="52667" y1="12085" x2="48111" y2="6798"/>
                        <a14:foregroundMark x1="48111" y1="6798" x2="44667" y2="8610"/>
                        <a14:foregroundMark x1="89111" y1="45619" x2="94222" y2="44864"/>
                        <a14:foregroundMark x1="81444" y1="12689" x2="83556" y2="27644"/>
                        <a14:foregroundMark x1="83556" y1="27644" x2="87444" y2="33233"/>
                        <a14:foregroundMark x1="87444" y1="33233" x2="93222" y2="32175"/>
                        <a14:foregroundMark x1="93222" y1="32175" x2="97667" y2="27492"/>
                        <a14:foregroundMark x1="97667" y1="27492" x2="96889" y2="19637"/>
                        <a14:foregroundMark x1="96889" y1="19637" x2="94444" y2="12387"/>
                        <a14:foregroundMark x1="94444" y1="12387" x2="81556" y2="13444"/>
                        <a14:foregroundMark x1="98333" y1="13142" x2="97556" y2="28701"/>
                        <a14:foregroundMark x1="47222" y1="2417" x2="49778" y2="16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79644" y="4125348"/>
            <a:ext cx="3431894" cy="252434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950F450-7180-4304-B011-529FF0545675}"/>
              </a:ext>
            </a:extLst>
          </p:cNvPr>
          <p:cNvSpPr txBox="1"/>
          <p:nvPr/>
        </p:nvSpPr>
        <p:spPr>
          <a:xfrm>
            <a:off x="16187764" y="6643883"/>
            <a:ext cx="2415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Вариативность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DA93A4A-78F7-4F87-825A-BE0C4CD5124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7370369" y="-233437"/>
            <a:ext cx="3117943" cy="31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Рынок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BD646B0-DEFE-4E91-B2ED-09B3E8202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8" y="2993747"/>
            <a:ext cx="3810330" cy="284707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7520F82-48D7-4FB0-A042-0E634F1E6939}"/>
              </a:ext>
            </a:extLst>
          </p:cNvPr>
          <p:cNvSpPr txBox="1"/>
          <p:nvPr/>
        </p:nvSpPr>
        <p:spPr>
          <a:xfrm>
            <a:off x="926349" y="5678233"/>
            <a:ext cx="374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1</a:t>
            </a:r>
            <a:r>
              <a:rPr lang="en-US" sz="2400" dirty="0"/>
              <a:t> </a:t>
            </a:r>
            <a:r>
              <a:rPr lang="ru-RU" sz="2400" dirty="0"/>
              <a:t>тыс. вузов</a:t>
            </a:r>
          </a:p>
          <a:p>
            <a:pPr algn="ctr"/>
            <a:r>
              <a:rPr lang="ru-RU" sz="2400" dirty="0"/>
              <a:t>1,5 тыс. колледжей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F9EAB8-4E67-421F-8CFB-B2AD1131E8F8}"/>
              </a:ext>
            </a:extLst>
          </p:cNvPr>
          <p:cNvSpPr txBox="1"/>
          <p:nvPr/>
        </p:nvSpPr>
        <p:spPr>
          <a:xfrm>
            <a:off x="926349" y="2347416"/>
            <a:ext cx="374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Потенциальная</a:t>
            </a:r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4C863AA2-DF9F-4E7D-AEBB-CEEDED37CBBA}"/>
              </a:ext>
            </a:extLst>
          </p:cNvPr>
          <p:cNvSpPr/>
          <p:nvPr/>
        </p:nvSpPr>
        <p:spPr>
          <a:xfrm>
            <a:off x="2198699" y="6536526"/>
            <a:ext cx="1201003" cy="110546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F25176-172D-4A8C-BB1B-A69932218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348" y="7655642"/>
            <a:ext cx="3746809" cy="249987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88AD85C-DB22-4D44-8904-8F6C2A2FF636}"/>
              </a:ext>
            </a:extLst>
          </p:cNvPr>
          <p:cNvSpPr txBox="1"/>
          <p:nvPr/>
        </p:nvSpPr>
        <p:spPr>
          <a:xfrm>
            <a:off x="926349" y="10080721"/>
            <a:ext cx="374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Около 3 млн. студентов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A708A81-5BCA-4BA8-B1A1-6FA6B52D6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088" y="2993747"/>
            <a:ext cx="3810330" cy="284707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64AF304-2A23-4516-9F04-568F49C96D6F}"/>
              </a:ext>
            </a:extLst>
          </p:cNvPr>
          <p:cNvSpPr txBox="1"/>
          <p:nvPr/>
        </p:nvSpPr>
        <p:spPr>
          <a:xfrm>
            <a:off x="5196181" y="5657850"/>
            <a:ext cx="3935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120 аграрных вузов</a:t>
            </a:r>
          </a:p>
          <a:p>
            <a:pPr algn="ctr"/>
            <a:r>
              <a:rPr lang="ru-RU" sz="2400" dirty="0"/>
              <a:t>60 аграрных колледжей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F62736-3CE2-4618-BECC-4CFB8BDAB74F}"/>
              </a:ext>
            </a:extLst>
          </p:cNvPr>
          <p:cNvSpPr txBox="1"/>
          <p:nvPr/>
        </p:nvSpPr>
        <p:spPr>
          <a:xfrm>
            <a:off x="5290849" y="2347416"/>
            <a:ext cx="374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Фактическая</a:t>
            </a:r>
          </a:p>
        </p:txBody>
      </p: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EAD1C112-31CC-4A3B-A243-BFD0BB7A0087}"/>
              </a:ext>
            </a:extLst>
          </p:cNvPr>
          <p:cNvSpPr/>
          <p:nvPr/>
        </p:nvSpPr>
        <p:spPr>
          <a:xfrm>
            <a:off x="6563199" y="6536526"/>
            <a:ext cx="1201003" cy="110546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4C75B9B-AAAA-40AD-969C-0F248FCE6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0848" y="7655642"/>
            <a:ext cx="3746809" cy="249987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3DE6E4C-D3D5-40C1-AC9D-BBD8D4C86A60}"/>
              </a:ext>
            </a:extLst>
          </p:cNvPr>
          <p:cNvSpPr txBox="1"/>
          <p:nvPr/>
        </p:nvSpPr>
        <p:spPr>
          <a:xfrm>
            <a:off x="5196181" y="10080721"/>
            <a:ext cx="384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Около 350 тыс. студентов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7CDF53F-A752-44C2-A64A-482DC919D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2482" y="2993747"/>
            <a:ext cx="3810330" cy="284707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925DDF9-6F94-4D5A-9B9F-D0F13ABCC054}"/>
              </a:ext>
            </a:extLst>
          </p:cNvPr>
          <p:cNvSpPr txBox="1"/>
          <p:nvPr/>
        </p:nvSpPr>
        <p:spPr>
          <a:xfrm>
            <a:off x="9559575" y="5657850"/>
            <a:ext cx="3935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10 аграрных вузов</a:t>
            </a:r>
          </a:p>
          <a:p>
            <a:pPr algn="ctr"/>
            <a:r>
              <a:rPr lang="ru-RU" sz="2400" dirty="0"/>
              <a:t>10 аграрных колледжей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A907F1-43A8-4E87-A58E-BDF9EA9EBE4D}"/>
              </a:ext>
            </a:extLst>
          </p:cNvPr>
          <p:cNvSpPr txBox="1"/>
          <p:nvPr/>
        </p:nvSpPr>
        <p:spPr>
          <a:xfrm>
            <a:off x="9651219" y="2155926"/>
            <a:ext cx="374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Сибирский федеральный округ</a:t>
            </a:r>
          </a:p>
        </p:txBody>
      </p:sp>
      <p:sp>
        <p:nvSpPr>
          <p:cNvPr id="31" name="Стрелка: вниз 30">
            <a:extLst>
              <a:ext uri="{FF2B5EF4-FFF2-40B4-BE49-F238E27FC236}">
                <a16:creationId xmlns:a16="http://schemas.microsoft.com/office/drawing/2014/main" id="{66CCC3E5-76F1-4760-8459-653D8B0B485C}"/>
              </a:ext>
            </a:extLst>
          </p:cNvPr>
          <p:cNvSpPr/>
          <p:nvPr/>
        </p:nvSpPr>
        <p:spPr>
          <a:xfrm>
            <a:off x="10926593" y="6536526"/>
            <a:ext cx="1201003" cy="110546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83DCDC8-CC33-4CF4-A939-76CB3EBDA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4242" y="7655642"/>
            <a:ext cx="3746809" cy="249987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3284450-8EB9-4F21-B980-54398F01E158}"/>
              </a:ext>
            </a:extLst>
          </p:cNvPr>
          <p:cNvSpPr txBox="1"/>
          <p:nvPr/>
        </p:nvSpPr>
        <p:spPr>
          <a:xfrm>
            <a:off x="9559575" y="10080721"/>
            <a:ext cx="3841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Около 8100 студентов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06DB44-F021-42F0-AC34-F173FA5B0C36}"/>
              </a:ext>
            </a:extLst>
          </p:cNvPr>
          <p:cNvSpPr txBox="1"/>
          <p:nvPr/>
        </p:nvSpPr>
        <p:spPr>
          <a:xfrm>
            <a:off x="860833" y="1463337"/>
            <a:ext cx="26757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Ёмкость рынка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726EA91-FE93-41DE-9C72-A9DF68A68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1323" y="2993747"/>
            <a:ext cx="3810330" cy="284707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F305884-E08B-4D83-A65E-D9C1C1CF81F8}"/>
              </a:ext>
            </a:extLst>
          </p:cNvPr>
          <p:cNvSpPr txBox="1"/>
          <p:nvPr/>
        </p:nvSpPr>
        <p:spPr>
          <a:xfrm>
            <a:off x="13928416" y="5657850"/>
            <a:ext cx="3935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2 аграрных вуза</a:t>
            </a:r>
          </a:p>
          <a:p>
            <a:pPr algn="ctr"/>
            <a:r>
              <a:rPr lang="ru-RU" sz="2400" dirty="0"/>
              <a:t>1 аграрный колледж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004B530-F7BF-4824-B8D3-FF1DB618A339}"/>
              </a:ext>
            </a:extLst>
          </p:cNvPr>
          <p:cNvSpPr txBox="1"/>
          <p:nvPr/>
        </p:nvSpPr>
        <p:spPr>
          <a:xfrm>
            <a:off x="14023084" y="2347416"/>
            <a:ext cx="374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Доступная</a:t>
            </a:r>
          </a:p>
        </p:txBody>
      </p:sp>
      <p:sp>
        <p:nvSpPr>
          <p:cNvPr id="37" name="Стрелка: вниз 36">
            <a:extLst>
              <a:ext uri="{FF2B5EF4-FFF2-40B4-BE49-F238E27FC236}">
                <a16:creationId xmlns:a16="http://schemas.microsoft.com/office/drawing/2014/main" id="{CA7982A5-4F6E-4049-9A77-796231FC1E49}"/>
              </a:ext>
            </a:extLst>
          </p:cNvPr>
          <p:cNvSpPr/>
          <p:nvPr/>
        </p:nvSpPr>
        <p:spPr>
          <a:xfrm>
            <a:off x="15295434" y="6536526"/>
            <a:ext cx="1201003" cy="110546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FA152DF-B6C2-4FC3-8160-DB688128C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3083" y="7655642"/>
            <a:ext cx="3746809" cy="2499871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8143D0F-062A-4AE7-9D42-3A00885C6042}"/>
              </a:ext>
            </a:extLst>
          </p:cNvPr>
          <p:cNvSpPr txBox="1"/>
          <p:nvPr/>
        </p:nvSpPr>
        <p:spPr>
          <a:xfrm>
            <a:off x="13928416" y="10080721"/>
            <a:ext cx="3841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Около 1200 студентов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79D07DF2-2556-4B67-BA4B-C677E8CB4A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7370369" y="-233437"/>
            <a:ext cx="3117943" cy="31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Конкуренты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A55014B5-BC08-4BCB-A15F-F1DC6F619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150087"/>
              </p:ext>
            </p:extLst>
          </p:nvPr>
        </p:nvGraphicFramePr>
        <p:xfrm>
          <a:off x="1094402" y="2729552"/>
          <a:ext cx="17915295" cy="6792953"/>
        </p:xfrm>
        <a:graphic>
          <a:graphicData uri="http://schemas.openxmlformats.org/drawingml/2006/table">
            <a:tbl>
              <a:tblPr/>
              <a:tblGrid>
                <a:gridCol w="5523128">
                  <a:extLst>
                    <a:ext uri="{9D8B030D-6E8A-4147-A177-3AD203B41FA5}">
                      <a16:colId xmlns:a16="http://schemas.microsoft.com/office/drawing/2014/main" val="3542403750"/>
                    </a:ext>
                  </a:extLst>
                </a:gridCol>
                <a:gridCol w="2279176">
                  <a:extLst>
                    <a:ext uri="{9D8B030D-6E8A-4147-A177-3AD203B41FA5}">
                      <a16:colId xmlns:a16="http://schemas.microsoft.com/office/drawing/2014/main" val="3324448143"/>
                    </a:ext>
                  </a:extLst>
                </a:gridCol>
                <a:gridCol w="2006221">
                  <a:extLst>
                    <a:ext uri="{9D8B030D-6E8A-4147-A177-3AD203B41FA5}">
                      <a16:colId xmlns:a16="http://schemas.microsoft.com/office/drawing/2014/main" val="823647057"/>
                    </a:ext>
                  </a:extLst>
                </a:gridCol>
                <a:gridCol w="1746913">
                  <a:extLst>
                    <a:ext uri="{9D8B030D-6E8A-4147-A177-3AD203B41FA5}">
                      <a16:colId xmlns:a16="http://schemas.microsoft.com/office/drawing/2014/main" val="2903819342"/>
                    </a:ext>
                  </a:extLst>
                </a:gridCol>
                <a:gridCol w="1883391">
                  <a:extLst>
                    <a:ext uri="{9D8B030D-6E8A-4147-A177-3AD203B41FA5}">
                      <a16:colId xmlns:a16="http://schemas.microsoft.com/office/drawing/2014/main" val="884062618"/>
                    </a:ext>
                  </a:extLst>
                </a:gridCol>
                <a:gridCol w="2197290">
                  <a:extLst>
                    <a:ext uri="{9D8B030D-6E8A-4147-A177-3AD203B41FA5}">
                      <a16:colId xmlns:a16="http://schemas.microsoft.com/office/drawing/2014/main" val="4157310138"/>
                    </a:ext>
                  </a:extLst>
                </a:gridCol>
                <a:gridCol w="2279176">
                  <a:extLst>
                    <a:ext uri="{9D8B030D-6E8A-4147-A177-3AD203B41FA5}">
                      <a16:colId xmlns:a16="http://schemas.microsoft.com/office/drawing/2014/main" val="3895671518"/>
                    </a:ext>
                  </a:extLst>
                </a:gridCol>
              </a:tblGrid>
              <a:tr h="925166"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Функции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Farm reality simulator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Farming Simulator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Stardew Valley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Farm Together 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Internet Cafe Simulator 2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Startup Company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819853"/>
                  </a:ext>
                </a:extLst>
              </a:tr>
              <a:tr h="9036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Реалистичная экономическая симуляция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24931"/>
                  </a:ext>
                </a:extLst>
              </a:tr>
              <a:tr h="815233"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Элемент обучения 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262479"/>
                  </a:ext>
                </a:extLst>
              </a:tr>
              <a:tr h="815233"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Публикация новостей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697072"/>
                  </a:ext>
                </a:extLst>
              </a:tr>
              <a:tr h="815233"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Мультиплотформенность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063117"/>
                  </a:ext>
                </a:extLst>
              </a:tr>
              <a:tr h="815233"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Внутриигровые достижения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431729"/>
                  </a:ext>
                </a:extLst>
              </a:tr>
              <a:tr h="8879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Система времени и сезонов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571894"/>
                  </a:ext>
                </a:extLst>
              </a:tr>
              <a:tr h="815233"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Разнообразие геймплея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7566" marR="7566" marT="7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66" marR="7566" marT="75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87423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168FDD-2907-47A6-8F75-2A6C00C15F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370369" y="-233437"/>
            <a:ext cx="3117943" cy="31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25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F29BE3-3975-4C90-89ED-44930A6BBC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370369" y="-233437"/>
            <a:ext cx="3117943" cy="3117943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70613CC4-1EB8-4E62-B1E8-83B564878819}"/>
              </a:ext>
            </a:extLst>
          </p:cNvPr>
          <p:cNvSpPr/>
          <p:nvPr/>
        </p:nvSpPr>
        <p:spPr>
          <a:xfrm>
            <a:off x="894588" y="2639977"/>
            <a:ext cx="4585648" cy="4585648"/>
          </a:xfrm>
          <a:prstGeom prst="ellipse">
            <a:avLst/>
          </a:prstGeom>
          <a:solidFill>
            <a:srgbClr val="F6EAE1"/>
          </a:solidFill>
          <a:ln w="28575">
            <a:solidFill>
              <a:srgbClr val="80A4CE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Продажа временной подписки вузам и колледжам, по средствам прямой связи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01DBE19-1CEF-4BC0-B222-5BA6F269B5DD}"/>
              </a:ext>
            </a:extLst>
          </p:cNvPr>
          <p:cNvSpPr/>
          <p:nvPr/>
        </p:nvSpPr>
        <p:spPr>
          <a:xfrm>
            <a:off x="7144891" y="6214677"/>
            <a:ext cx="4585648" cy="4585648"/>
          </a:xfrm>
          <a:prstGeom prst="ellipse">
            <a:avLst/>
          </a:prstGeom>
          <a:solidFill>
            <a:srgbClr val="F4FAFC"/>
          </a:solidFill>
          <a:ln w="28575">
            <a:solidFill>
              <a:srgbClr val="80A4CE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93697C8-EC1F-49D4-90D2-05DB4B91A5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3" b="91757" l="10000" r="90000">
                        <a14:foregroundMark x1="22778" y1="9953" x2="24556" y2="9953"/>
                        <a14:foregroundMark x1="24333" y1="90047" x2="26778" y2="91757"/>
                      </a14:backgroundRemoval>
                    </a14:imgEffect>
                  </a14:imgLayer>
                </a14:imgProps>
              </a:ext>
            </a:extLst>
          </a:blip>
          <a:srcRect l="20338" t="5174" r="19272" b="5123"/>
          <a:stretch/>
        </p:blipFill>
        <p:spPr>
          <a:xfrm>
            <a:off x="9914972" y="9415762"/>
            <a:ext cx="981805" cy="10419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3565A1-32BB-4994-BA31-8C2F81604CF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3667" y1="15013" x2="30000" y2="18407"/>
                      </a14:backgroundRemoval>
                    </a14:imgEffect>
                  </a14:imgLayer>
                </a14:imgProps>
              </a:ext>
            </a:extLst>
          </a:blip>
          <a:srcRect l="25330" t="7742" r="27384" b="34718"/>
          <a:stretch/>
        </p:blipFill>
        <p:spPr>
          <a:xfrm>
            <a:off x="9914972" y="6667240"/>
            <a:ext cx="906593" cy="93893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FD8793-D863-4D96-BFEB-5D636074C9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000" b="96500" l="7935" r="90109">
                        <a14:foregroundMark x1="22717" y1="31250" x2="25543" y2="27375"/>
                        <a14:foregroundMark x1="25326" y1="34375" x2="39348" y2="16875"/>
                        <a14:foregroundMark x1="42717" y1="10500" x2="26848" y2="21750"/>
                        <a14:foregroundMark x1="26848" y1="21750" x2="21087" y2="29000"/>
                        <a14:foregroundMark x1="21087" y1="29000" x2="26304" y2="37875"/>
                        <a14:foregroundMark x1="26304" y1="37875" x2="35435" y2="34250"/>
                        <a14:foregroundMark x1="35435" y1="34250" x2="43370" y2="14125"/>
                        <a14:foregroundMark x1="30109" y1="11875" x2="14239" y2="21375"/>
                        <a14:foregroundMark x1="14239" y1="21375" x2="12609" y2="31625"/>
                        <a14:foregroundMark x1="12609" y1="31625" x2="15326" y2="41375"/>
                        <a14:foregroundMark x1="15326" y1="41375" x2="22717" y2="46875"/>
                        <a14:foregroundMark x1="22717" y1="46875" x2="32174" y2="50000"/>
                        <a14:foregroundMark x1="32174" y1="50000" x2="40435" y2="45875"/>
                        <a14:foregroundMark x1="40435" y1="45875" x2="42391" y2="25750"/>
                        <a14:foregroundMark x1="42391" y1="25750" x2="49239" y2="12500"/>
                        <a14:foregroundMark x1="36196" y1="9625" x2="43913" y2="5750"/>
                        <a14:foregroundMark x1="43913" y1="5750" x2="61196" y2="8625"/>
                        <a14:foregroundMark x1="61196" y1="8625" x2="64674" y2="11000"/>
                        <a14:foregroundMark x1="55652" y1="6875" x2="64457" y2="8125"/>
                        <a14:foregroundMark x1="64457" y1="8125" x2="72391" y2="12375"/>
                        <a14:foregroundMark x1="72391" y1="12375" x2="76413" y2="17125"/>
                        <a14:foregroundMark x1="45109" y1="4125" x2="57609" y2="4125"/>
                        <a14:foregroundMark x1="15217" y1="71250" x2="28261" y2="86125"/>
                        <a14:foregroundMark x1="28261" y1="86125" x2="45326" y2="90625"/>
                        <a14:foregroundMark x1="45326" y1="90625" x2="62283" y2="83750"/>
                        <a14:foregroundMark x1="62283" y1="83750" x2="70217" y2="78000"/>
                        <a14:foregroundMark x1="70217" y1="78000" x2="73261" y2="71750"/>
                        <a14:foregroundMark x1="12826" y1="70375" x2="16957" y2="78875"/>
                        <a14:foregroundMark x1="16957" y1="78875" x2="23370" y2="86250"/>
                        <a14:foregroundMark x1="23370" y1="86250" x2="31304" y2="90625"/>
                        <a14:foregroundMark x1="31304" y1="90625" x2="48696" y2="93125"/>
                        <a14:foregroundMark x1="48696" y1="93125" x2="63913" y2="87625"/>
                        <a14:foregroundMark x1="38804" y1="94250" x2="47935" y2="94375"/>
                        <a14:foregroundMark x1="47935" y1="94375" x2="57391" y2="93375"/>
                        <a14:foregroundMark x1="57391" y1="93375" x2="72283" y2="82375"/>
                        <a14:foregroundMark x1="72283" y1="82375" x2="79565" y2="64875"/>
                        <a14:foregroundMark x1="42935" y1="96500" x2="68370" y2="91125"/>
                        <a14:foregroundMark x1="68370" y1="91125" x2="81196" y2="77375"/>
                        <a14:foregroundMark x1="81196" y1="77375" x2="84348" y2="67875"/>
                        <a14:foregroundMark x1="84348" y1="67875" x2="84783" y2="57750"/>
                        <a14:foregroundMark x1="84783" y1="57750" x2="69674" y2="69750"/>
                        <a14:foregroundMark x1="69674" y1="69750" x2="61196" y2="72500"/>
                        <a14:foregroundMark x1="61196" y1="72500" x2="53696" y2="78625"/>
                        <a14:foregroundMark x1="53696" y1="78625" x2="55761" y2="68875"/>
                        <a14:foregroundMark x1="55761" y1="68875" x2="73043" y2="63000"/>
                        <a14:foregroundMark x1="73043" y1="63000" x2="84348" y2="47125"/>
                        <a14:foregroundMark x1="84348" y1="47125" x2="86848" y2="37375"/>
                        <a14:foregroundMark x1="86848" y1="37375" x2="79783" y2="19125"/>
                        <a14:foregroundMark x1="79783" y1="19125" x2="76413" y2="15750"/>
                        <a14:foregroundMark x1="89457" y1="43750" x2="90217" y2="56500"/>
                        <a14:foregroundMark x1="56196" y1="31250" x2="55000" y2="41500"/>
                        <a14:foregroundMark x1="55000" y1="41500" x2="61630" y2="48375"/>
                        <a14:foregroundMark x1="61630" y1="48375" x2="70217" y2="47250"/>
                        <a14:foregroundMark x1="70217" y1="47250" x2="71230" y2="42413"/>
                        <a14:foregroundMark x1="58004" y1="31235" x2="57609" y2="31625"/>
                        <a14:foregroundMark x1="60687" y1="27588" x2="64674" y2="24875"/>
                        <a14:foregroundMark x1="58087" y1="29356" x2="60146" y2="27955"/>
                        <a14:foregroundMark x1="56957" y1="30125" x2="57454" y2="29787"/>
                        <a14:foregroundMark x1="64674" y1="24875" x2="67500" y2="25750"/>
                        <a14:foregroundMark x1="72065" y1="33000" x2="73261" y2="35125"/>
                        <a14:foregroundMark x1="68478" y1="26625" x2="69150" y2="27819"/>
                        <a14:foregroundMark x1="73828" y1="38292" x2="74022" y2="39375"/>
                        <a14:foregroundMark x1="73261" y1="35125" x2="73791" y2="38087"/>
                        <a14:foregroundMark x1="48478" y1="3000" x2="51413" y2="3250"/>
                        <a14:foregroundMark x1="35978" y1="60125" x2="43804" y2="65000"/>
                        <a14:foregroundMark x1="43804" y1="65000" x2="43152" y2="74875"/>
                        <a14:foregroundMark x1="43152" y1="74875" x2="35217" y2="79500"/>
                        <a14:foregroundMark x1="35217" y1="79500" x2="30652" y2="76750"/>
                        <a14:foregroundMark x1="9891" y1="37375" x2="7935" y2="45500"/>
                        <a14:backgroundMark x1="62717" y1="29875" x2="65870" y2="29375"/>
                        <a14:backgroundMark x1="67500" y1="28750" x2="70870" y2="36000"/>
                        <a14:backgroundMark x1="59783" y1="29625" x2="62174" y2="28500"/>
                        <a14:backgroundMark x1="61957" y1="29625" x2="58804" y2="32125"/>
                        <a14:backgroundMark x1="68043" y1="29125" x2="71087" y2="39000"/>
                        <a14:backgroundMark x1="71087" y1="39000" x2="72065" y2="39625"/>
                        <a14:backgroundMark x1="66739" y1="28250" x2="67065" y2="27750"/>
                        <a14:backgroundMark x1="67283" y1="30125" x2="69457" y2="29625"/>
                        <a14:backgroundMark x1="66304" y1="27375" x2="68478" y2="31625"/>
                        <a14:backgroundMark x1="64348" y1="29875" x2="71630" y2="32125"/>
                        <a14:backgroundMark x1="69674" y1="33000" x2="72065" y2="33000"/>
                        <a14:backgroundMark x1="72065" y1="37625" x2="71087" y2="42375"/>
                        <a14:backgroundMark x1="63370" y1="29125" x2="62174" y2="31000"/>
                        <a14:backgroundMark x1="64891" y1="29875" x2="58370" y2="3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7463" y="7957901"/>
            <a:ext cx="1079773" cy="9389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D27025-FF9B-4E0F-A2A6-33BA94E02C33}"/>
              </a:ext>
            </a:extLst>
          </p:cNvPr>
          <p:cNvSpPr txBox="1"/>
          <p:nvPr/>
        </p:nvSpPr>
        <p:spPr>
          <a:xfrm>
            <a:off x="8525315" y="7907337"/>
            <a:ext cx="1921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Игровые интернет платформы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E03BB2B0-0682-4D30-8C5F-237D4826D163}"/>
              </a:ext>
            </a:extLst>
          </p:cNvPr>
          <p:cNvSpPr/>
          <p:nvPr/>
        </p:nvSpPr>
        <p:spPr>
          <a:xfrm>
            <a:off x="13395194" y="2639977"/>
            <a:ext cx="4585648" cy="4585648"/>
          </a:xfrm>
          <a:prstGeom prst="ellipse">
            <a:avLst/>
          </a:prstGeom>
          <a:solidFill>
            <a:srgbClr val="F6EAE1"/>
          </a:solidFill>
          <a:ln w="28575">
            <a:solidFill>
              <a:srgbClr val="80A4CE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Интеграция как партнёрской рекламы, так и использование </a:t>
            </a:r>
            <a:br>
              <a:rPr lang="ru-RU" b="1" dirty="0"/>
            </a:br>
            <a:r>
              <a:rPr lang="ru-RU" sz="2400" dirty="0" err="1">
                <a:solidFill>
                  <a:schemeClr val="tx1"/>
                </a:solidFill>
              </a:rPr>
              <a:t>Playable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Ads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C45D6C7-C23F-4F4F-97A4-2C9B1F11F0FE}"/>
              </a:ext>
            </a:extLst>
          </p:cNvPr>
          <p:cNvSpPr/>
          <p:nvPr/>
        </p:nvSpPr>
        <p:spPr>
          <a:xfrm>
            <a:off x="894588" y="8093122"/>
            <a:ext cx="4585648" cy="2364556"/>
          </a:xfrm>
          <a:prstGeom prst="roundRect">
            <a:avLst/>
          </a:prstGeom>
          <a:solidFill>
            <a:srgbClr val="86A8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При продаже годовой подписки по 15000р за сотню одновременных игровых сессий.</a:t>
            </a:r>
          </a:p>
          <a:p>
            <a:pPr algn="ctr"/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На 12 месяц запуска проекта, он должен начать приносить прибыль.</a:t>
            </a:r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C14F8D4E-A585-40CC-ADD5-70D3444306E2}"/>
              </a:ext>
            </a:extLst>
          </p:cNvPr>
          <p:cNvSpPr/>
          <p:nvPr/>
        </p:nvSpPr>
        <p:spPr>
          <a:xfrm>
            <a:off x="2586910" y="7383439"/>
            <a:ext cx="1201003" cy="5744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478A0D-6D79-471C-BAFE-29690E6E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Финансовый план проекта</a:t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528A18-141D-441D-8125-89AE9AEA41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370369" y="-233437"/>
            <a:ext cx="3117943" cy="31179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30408A-CAE8-4235-A2E1-BB8702E3EC34}"/>
              </a:ext>
            </a:extLst>
          </p:cNvPr>
          <p:cNvSpPr txBox="1"/>
          <p:nvPr/>
        </p:nvSpPr>
        <p:spPr>
          <a:xfrm>
            <a:off x="894588" y="1692322"/>
            <a:ext cx="1821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Расходы</a:t>
            </a:r>
            <a:r>
              <a:rPr lang="ru-RU" sz="2400" dirty="0"/>
              <a:t>: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00AA7D-FCCD-49B1-87DE-01EC494C3B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49" b="89567" l="6163" r="95930">
                        <a14:foregroundMark x1="5814" y1="36515" x2="7442" y2="54495"/>
                        <a14:foregroundMark x1="7442" y1="54495" x2="13372" y2="56493"/>
                        <a14:foregroundMark x1="13372" y1="56493" x2="19070" y2="53718"/>
                        <a14:foregroundMark x1="19070" y1="53718" x2="26628" y2="43729"/>
                        <a14:foregroundMark x1="26628" y1="43729" x2="32093" y2="40178"/>
                        <a14:foregroundMark x1="32093" y1="40178" x2="44419" y2="39290"/>
                        <a14:foregroundMark x1="44419" y1="39290" x2="50233" y2="40067"/>
                        <a14:foregroundMark x1="50233" y1="40067" x2="44186" y2="34628"/>
                        <a14:foregroundMark x1="44186" y1="34628" x2="38023" y2="32630"/>
                        <a14:foregroundMark x1="38023" y1="32630" x2="18372" y2="41065"/>
                        <a14:foregroundMark x1="18372" y1="41065" x2="6279" y2="37403"/>
                        <a14:foregroundMark x1="41047" y1="49945" x2="33256" y2="59378"/>
                        <a14:foregroundMark x1="33256" y1="59378" x2="9535" y2="77802"/>
                        <a14:foregroundMark x1="9535" y1="77802" x2="9070" y2="83685"/>
                        <a14:foregroundMark x1="9070" y1="83685" x2="13605" y2="88124"/>
                        <a14:foregroundMark x1="13605" y1="88124" x2="19767" y2="87125"/>
                        <a14:foregroundMark x1="19767" y1="87125" x2="25233" y2="65705"/>
                        <a14:foregroundMark x1="37209" y1="73918" x2="41163" y2="78357"/>
                        <a14:foregroundMark x1="41163" y1="78357" x2="38372" y2="72919"/>
                        <a14:foregroundMark x1="38372" y1="72919" x2="37558" y2="72142"/>
                        <a14:foregroundMark x1="70581" y1="7658" x2="61047" y2="15760"/>
                        <a14:foregroundMark x1="61047" y1="15760" x2="59419" y2="21976"/>
                        <a14:foregroundMark x1="59419" y1="21976" x2="60116" y2="27636"/>
                        <a14:foregroundMark x1="60116" y1="27636" x2="69651" y2="34295"/>
                        <a14:foregroundMark x1="69651" y1="34295" x2="72093" y2="39845"/>
                        <a14:foregroundMark x1="72093" y1="39845" x2="77907" y2="42508"/>
                        <a14:foregroundMark x1="77907" y1="42508" x2="83023" y2="39845"/>
                        <a14:foregroundMark x1="83023" y1="39845" x2="85465" y2="34739"/>
                        <a14:foregroundMark x1="85465" y1="34739" x2="91860" y2="30078"/>
                        <a14:foregroundMark x1="69767" y1="6326" x2="75814" y2="5660"/>
                        <a14:foregroundMark x1="75814" y1="5660" x2="72791" y2="9323"/>
                        <a14:foregroundMark x1="95349" y1="21088" x2="95930" y2="269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963" y="2707520"/>
            <a:ext cx="3558673" cy="37283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6A389F-7ACB-4551-BF72-E4ADB7DA3555}"/>
              </a:ext>
            </a:extLst>
          </p:cNvPr>
          <p:cNvSpPr txBox="1"/>
          <p:nvPr/>
        </p:nvSpPr>
        <p:spPr>
          <a:xfrm>
            <a:off x="4241472" y="2679967"/>
            <a:ext cx="4878259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Затраты на реализация </a:t>
            </a:r>
            <a:r>
              <a:rPr lang="en-US" sz="2400" dirty="0"/>
              <a:t>6</a:t>
            </a:r>
            <a:r>
              <a:rPr lang="ru-RU" sz="2400" dirty="0"/>
              <a:t>9</a:t>
            </a:r>
            <a:r>
              <a:rPr lang="en-US" sz="2400" dirty="0"/>
              <a:t>0</a:t>
            </a:r>
            <a:r>
              <a:rPr lang="ru-RU" sz="2400" dirty="0"/>
              <a:t> тыс.</a:t>
            </a:r>
            <a:endParaRPr lang="en-US" sz="2400" dirty="0"/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Разработчики </a:t>
            </a:r>
            <a:r>
              <a:rPr lang="en-US" sz="1600" dirty="0"/>
              <a:t>x3 – 50</a:t>
            </a:r>
            <a:r>
              <a:rPr lang="ru-RU" sz="1600" dirty="0"/>
              <a:t> тыс./мес.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Гейм дизайнер – 60 тыс./мес.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Сервер от 150 до 200 тыс.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Доп. Курсы - 20 тыс.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Администратор – 20 тыс.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И так далее.</a:t>
            </a: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7B03E95-6245-4DD2-87AF-0AE6A733855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82" b="90769" l="10000" r="90814">
                        <a14:foregroundMark x1="50233" y1="10641" x2="56395" y2="10385"/>
                        <a14:foregroundMark x1="56395" y1="10385" x2="63372" y2="10385"/>
                        <a14:foregroundMark x1="54070" y1="6154" x2="60349" y2="6538"/>
                        <a14:foregroundMark x1="60349" y1="6538" x2="60581" y2="6667"/>
                        <a14:foregroundMark x1="90233" y1="53333" x2="90930" y2="60513"/>
                        <a14:foregroundMark x1="90930" y1="60513" x2="90233" y2="62179"/>
                        <a14:foregroundMark x1="54419" y1="91410" x2="61163" y2="92308"/>
                        <a14:foregroundMark x1="61163" y1="92308" x2="66860" y2="90769"/>
                        <a14:foregroundMark x1="66860" y1="90769" x2="67558" y2="89615"/>
                        <a14:foregroundMark x1="42209" y1="81282" x2="38488" y2="61026"/>
                        <a14:foregroundMark x1="38488" y1="61026" x2="26279" y2="58590"/>
                        <a14:foregroundMark x1="26279" y1="58590" x2="21279" y2="62692"/>
                        <a14:foregroundMark x1="21279" y1="62692" x2="18605" y2="68590"/>
                        <a14:foregroundMark x1="18605" y1="68590" x2="19419" y2="75385"/>
                        <a14:foregroundMark x1="19419" y1="75385" x2="25116" y2="79872"/>
                        <a14:foregroundMark x1="25116" y1="79872" x2="31512" y2="79872"/>
                        <a14:foregroundMark x1="31512" y1="79872" x2="35930" y2="78205"/>
                        <a14:foregroundMark x1="56860" y1="55769" x2="63256" y2="56795"/>
                        <a14:foregroundMark x1="63256" y1="56795" x2="67326" y2="51410"/>
                        <a14:foregroundMark x1="67326" y1="51410" x2="68372" y2="47564"/>
                      </a14:backgroundRemoval>
                    </a14:imgEffect>
                  </a14:imgLayer>
                </a14:imgProps>
              </a:ext>
            </a:extLst>
          </a:blip>
          <a:srcRect l="5126"/>
          <a:stretch/>
        </p:blipFill>
        <p:spPr>
          <a:xfrm>
            <a:off x="403206" y="6409656"/>
            <a:ext cx="4098186" cy="3921493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8A1F53E-22DC-4E69-B69E-4136A92B08FB}"/>
              </a:ext>
            </a:extLst>
          </p:cNvPr>
          <p:cNvSpPr/>
          <p:nvPr/>
        </p:nvSpPr>
        <p:spPr>
          <a:xfrm>
            <a:off x="4241472" y="6524830"/>
            <a:ext cx="6731330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Затраты на поддержание 67тыс. Ежемесячно</a:t>
            </a:r>
          </a:p>
          <a:p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Разработчики х2 – 40 тыс./мес.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Администратор -20 тыс./мес.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Оплата услуг связи и интернета – 2000 тыс.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И так далее.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A5D706-C10B-4728-8FB6-D4DF7EEFE6B9}"/>
              </a:ext>
            </a:extLst>
          </p:cNvPr>
          <p:cNvSpPr txBox="1"/>
          <p:nvPr/>
        </p:nvSpPr>
        <p:spPr>
          <a:xfrm>
            <a:off x="14001887" y="4390367"/>
            <a:ext cx="3395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Подробнее в таблице: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DBC6123-4F4A-48A8-B6DB-C75B4DAB44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01887" y="4901899"/>
            <a:ext cx="542925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042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Концепция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955E87-8FFE-4F68-890D-406B15905A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370369" y="-233437"/>
            <a:ext cx="3117943" cy="311794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771472-0838-47B6-8D7D-7D3B7B0F28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3556" r="94222">
                        <a14:foregroundMark x1="43667" y1="29889" x2="43667" y2="29889"/>
                        <a14:foregroundMark x1="20111" y1="34111" x2="20111" y2="34111"/>
                        <a14:foregroundMark x1="7222" y1="61667" x2="7222" y2="61667"/>
                        <a14:foregroundMark x1="8000" y1="62333" x2="8000" y2="62333"/>
                        <a14:foregroundMark x1="3556" y1="63111" x2="3556" y2="63111"/>
                        <a14:foregroundMark x1="8556" y1="43111" x2="8556" y2="43111"/>
                        <a14:foregroundMark x1="90778" y1="35556" x2="90778" y2="35556"/>
                        <a14:foregroundMark x1="94222" y1="63111" x2="94222" y2="63111"/>
                        <a14:foregroundMark x1="37222" y1="40000" x2="37222" y2="40000"/>
                      </a14:backgroundRemoval>
                    </a14:imgEffect>
                  </a14:imgLayer>
                </a14:imgProps>
              </a:ext>
            </a:extLst>
          </a:blip>
          <a:srcRect t="20846" b="22081"/>
          <a:stretch/>
        </p:blipFill>
        <p:spPr>
          <a:xfrm>
            <a:off x="894588" y="2724912"/>
            <a:ext cx="3808104" cy="25437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66BEEE-DA8C-4278-82FF-7E444F05BC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33" b="94111" l="6667" r="92000">
                        <a14:foregroundMark x1="29667" y1="11333" x2="29667" y2="11333"/>
                        <a14:foregroundMark x1="37778" y1="25222" x2="37778" y2="25222"/>
                        <a14:foregroundMark x1="54889" y1="37667" x2="58556" y2="33333"/>
                        <a14:foregroundMark x1="58556" y1="33333" x2="58556" y2="35778"/>
                        <a14:foregroundMark x1="61889" y1="30000" x2="67556" y2="32111"/>
                        <a14:foregroundMark x1="67556" y1="32111" x2="70889" y2="37222"/>
                        <a14:foregroundMark x1="70889" y1="37222" x2="72444" y2="43111"/>
                        <a14:foregroundMark x1="72444" y1="43111" x2="72000" y2="49000"/>
                        <a14:foregroundMark x1="72000" y1="49000" x2="75889" y2="44667"/>
                        <a14:foregroundMark x1="75889" y1="44667" x2="76556" y2="38778"/>
                        <a14:foregroundMark x1="76556" y1="38778" x2="70889" y2="39222"/>
                        <a14:foregroundMark x1="70889" y1="39222" x2="72667" y2="42778"/>
                        <a14:foregroundMark x1="75111" y1="36889" x2="75667" y2="42667"/>
                        <a14:foregroundMark x1="75667" y1="42667" x2="79222" y2="37111"/>
                        <a14:foregroundMark x1="79222" y1="37111" x2="74222" y2="38889"/>
                        <a14:foregroundMark x1="54556" y1="13333" x2="12222" y2="12222"/>
                        <a14:foregroundMark x1="12222" y1="12222" x2="17556" y2="10333"/>
                        <a14:foregroundMark x1="17556" y1="10333" x2="53222" y2="11667"/>
                        <a14:foregroundMark x1="53222" y1="11667" x2="47778" y2="10333"/>
                        <a14:foregroundMark x1="47778" y1="10333" x2="6667" y2="12222"/>
                        <a14:foregroundMark x1="67444" y1="92444" x2="72444" y2="89889"/>
                        <a14:foregroundMark x1="72444" y1="89889" x2="67111" y2="91444"/>
                        <a14:foregroundMark x1="67111" y1="91444" x2="70000" y2="92111"/>
                        <a14:foregroundMark x1="78889" y1="92889" x2="82222" y2="93222"/>
                        <a14:foregroundMark x1="69000" y1="93889" x2="72222" y2="93667"/>
                        <a14:foregroundMark x1="80778" y1="94333" x2="81778" y2="94333"/>
                        <a14:foregroundMark x1="88556" y1="35111" x2="90000" y2="52667"/>
                        <a14:foregroundMark x1="90000" y1="52667" x2="92778" y2="47778"/>
                        <a14:foregroundMark x1="92778" y1="47778" x2="92000" y2="30000"/>
                        <a14:foregroundMark x1="92000" y1="30000" x2="91778" y2="29667"/>
                        <a14:foregroundMark x1="71889" y1="8667" x2="70444" y2="14222"/>
                        <a14:foregroundMark x1="70444" y1="14222" x2="74444" y2="18556"/>
                        <a14:foregroundMark x1="74444" y1="18556" x2="80111" y2="16778"/>
                        <a14:foregroundMark x1="80111" y1="16778" x2="79333" y2="11111"/>
                        <a14:foregroundMark x1="79333" y1="11111" x2="74000" y2="8444"/>
                        <a14:foregroundMark x1="74000" y1="8444" x2="72556" y2="8333"/>
                      </a14:backgroundRemoval>
                    </a14:imgEffect>
                  </a14:imgLayer>
                </a14:imgProps>
              </a:ext>
            </a:extLst>
          </a:blip>
          <a:srcRect l="3905" t="3858" r="3757" b="44417"/>
          <a:stretch/>
        </p:blipFill>
        <p:spPr>
          <a:xfrm>
            <a:off x="577440" y="5437024"/>
            <a:ext cx="4442399" cy="26313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614CE95-F862-484F-BF7A-EB254533A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91" b="90000" l="10000" r="90000">
                        <a14:foregroundMark x1="23370" y1="54674" x2="23370" y2="54674"/>
                        <a14:foregroundMark x1="42935" y1="49565" x2="42935" y2="49565"/>
                        <a14:foregroundMark x1="58261" y1="46957" x2="58261" y2="46957"/>
                        <a14:foregroundMark x1="74891" y1="46304" x2="74891" y2="46304"/>
                        <a14:foregroundMark x1="64239" y1="80978" x2="64239" y2="80978"/>
                        <a14:foregroundMark x1="50326" y1="9891" x2="50326" y2="98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4587" y="8234733"/>
            <a:ext cx="3808103" cy="28484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CFD51D-041B-4825-BBA3-69F46C27F1AA}"/>
              </a:ext>
            </a:extLst>
          </p:cNvPr>
          <p:cNvSpPr txBox="1"/>
          <p:nvPr/>
        </p:nvSpPr>
        <p:spPr>
          <a:xfrm>
            <a:off x="5019839" y="2893229"/>
            <a:ext cx="142273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На первом этапе игры, студенты получают возможность в как получать, так и проявлять знания полученные на таких дисциплинах как </a:t>
            </a:r>
            <a:r>
              <a:rPr lang="ru-RU" sz="2400" b="1" dirty="0"/>
              <a:t>почвоведение</a:t>
            </a:r>
            <a:r>
              <a:rPr lang="ru-RU" sz="2400" dirty="0"/>
              <a:t>, </a:t>
            </a:r>
            <a:r>
              <a:rPr lang="ru-RU" sz="2400" b="1" dirty="0"/>
              <a:t>растениеводство</a:t>
            </a:r>
            <a:r>
              <a:rPr lang="ru-RU" sz="2400" dirty="0"/>
              <a:t>, </a:t>
            </a:r>
            <a:r>
              <a:rPr lang="ru-RU" sz="2400" b="1" dirty="0"/>
              <a:t>ботаника</a:t>
            </a:r>
            <a:r>
              <a:rPr lang="ru-RU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На втором этапе игры, в геймплей входит сфера экономики, за которую отвечают такие дисциплины как </a:t>
            </a:r>
            <a:r>
              <a:rPr lang="ru-RU" sz="2400" b="1" dirty="0"/>
              <a:t>экономика АПК, экономика предприятий, организация предпринимательской деятельности в АПК.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61473B-B7F6-43B9-A948-9A00CAA0FBA6}"/>
              </a:ext>
            </a:extLst>
          </p:cNvPr>
          <p:cNvSpPr txBox="1"/>
          <p:nvPr/>
        </p:nvSpPr>
        <p:spPr>
          <a:xfrm>
            <a:off x="5019839" y="5437024"/>
            <a:ext cx="142273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Преподаватели получают возможность, </a:t>
            </a:r>
            <a:r>
              <a:rPr lang="ru-RU" sz="2400" b="1" dirty="0"/>
              <a:t>задавать условия прохождения</a:t>
            </a:r>
            <a:r>
              <a:rPr lang="ru-RU" sz="2400" dirty="0"/>
              <a:t> уровней для студентов.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Так же создавать </a:t>
            </a:r>
            <a:r>
              <a:rPr lang="ru-RU" sz="2400" b="1" dirty="0"/>
              <a:t>свои уровни</a:t>
            </a:r>
            <a:r>
              <a:rPr lang="ru-RU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И </a:t>
            </a:r>
            <a:r>
              <a:rPr lang="ru-RU" sz="2400" b="1" dirty="0"/>
              <a:t>собирать статистику </a:t>
            </a:r>
            <a:r>
              <a:rPr lang="ru-RU" sz="2400" dirty="0"/>
              <a:t>по студентам.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F160D7-8E34-4CC6-AFD8-DB5BF082185C}"/>
              </a:ext>
            </a:extLst>
          </p:cNvPr>
          <p:cNvSpPr txBox="1"/>
          <p:nvPr/>
        </p:nvSpPr>
        <p:spPr>
          <a:xfrm>
            <a:off x="5019839" y="8381116"/>
            <a:ext cx="135138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Вуз повышает </a:t>
            </a:r>
            <a:r>
              <a:rPr lang="ru-RU" sz="2400" b="1" dirty="0"/>
              <a:t>вовлечённость студентов</a:t>
            </a:r>
            <a:r>
              <a:rPr lang="ru-RU" sz="2400" dirty="0"/>
              <a:t>. За счёт </a:t>
            </a:r>
            <a:r>
              <a:rPr lang="ru-RU" sz="2400" b="1" dirty="0"/>
              <a:t>повышения интерактивности </a:t>
            </a:r>
            <a:r>
              <a:rPr lang="ru-RU" sz="2400" dirty="0"/>
              <a:t>обучения.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Получает возможность использовать игру не только в обучении, но и в проведении </a:t>
            </a:r>
            <a:r>
              <a:rPr lang="ru-RU" sz="2400" b="1" dirty="0"/>
              <a:t>киберспортивных соревнований</a:t>
            </a:r>
            <a:r>
              <a:rPr lang="ru-RU" sz="2400" dirty="0"/>
              <a:t>, как между вузами, так и внутри вуза. 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591151"/>
            <a:ext cx="3454397" cy="1773787"/>
          </a:xfrm>
        </p:spPr>
        <p:txBody>
          <a:bodyPr/>
          <a:lstStyle/>
          <a:p>
            <a:pPr algn="ctr"/>
            <a:r>
              <a:rPr lang="ru-RU" dirty="0"/>
              <a:t>Лидер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FE3FFA82-01C7-43AE-858C-1D088E1B678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23362" b="23362"/>
          <a:stretch>
            <a:fillRect/>
          </a:stretch>
        </p:blipFill>
        <p:spPr>
          <a:xfrm>
            <a:off x="904110" y="2790002"/>
            <a:ext cx="3444875" cy="3743325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err="1"/>
              <a:t>Кирьяк</a:t>
            </a:r>
            <a:r>
              <a:rPr lang="ru-RU" dirty="0"/>
              <a:t> Владислав Станиславович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7591151"/>
            <a:ext cx="3443967" cy="1773788"/>
          </a:xfrm>
        </p:spPr>
        <p:txBody>
          <a:bodyPr/>
          <a:lstStyle/>
          <a:p>
            <a:pPr algn="ctr"/>
            <a:r>
              <a:rPr lang="ru-RU" dirty="0"/>
              <a:t>Геймдизайнер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2813655-E7B9-4F9A-9C7E-DEAA6AA9263D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4476" b="4476"/>
          <a:stretch>
            <a:fillRect/>
          </a:stretch>
        </p:blipFill>
        <p:spPr>
          <a:xfrm>
            <a:off x="5643563" y="2792915"/>
            <a:ext cx="3444538" cy="3741235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Петров Александр Владимирович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591151"/>
            <a:ext cx="3443967" cy="1773788"/>
          </a:xfrm>
        </p:spPr>
        <p:txBody>
          <a:bodyPr/>
          <a:lstStyle/>
          <a:p>
            <a:pPr algn="ctr"/>
            <a:r>
              <a:rPr lang="ru-RU" dirty="0"/>
              <a:t>Разработчик 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Спирин Эрик Эдуардович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7591151"/>
            <a:ext cx="3385604" cy="1773788"/>
          </a:xfrm>
        </p:spPr>
        <p:txBody>
          <a:bodyPr/>
          <a:lstStyle/>
          <a:p>
            <a:pPr algn="ctr"/>
            <a:r>
              <a:rPr lang="ru-RU" dirty="0"/>
              <a:t>Консультант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673E95-688A-425B-84F1-5A127C710EEE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5"/>
          <a:srcRect t="12475" b="12475"/>
          <a:stretch>
            <a:fillRect/>
          </a:stretch>
        </p:blipFill>
        <p:spPr>
          <a:xfrm>
            <a:off x="15143226" y="2724912"/>
            <a:ext cx="3385604" cy="3808415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 err="1"/>
              <a:t>Вильмицкин</a:t>
            </a:r>
            <a:r>
              <a:rPr lang="ru-RU" dirty="0"/>
              <a:t> Алексей </a:t>
            </a:r>
            <a:r>
              <a:rPr lang="ru-RU" dirty="0" err="1"/>
              <a:t>Гегамович</a:t>
            </a:r>
            <a:endParaRPr lang="ru-RU" dirty="0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D0E73F8-9509-4F21-AEBE-84F43A8A67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2050" y="2790060"/>
            <a:ext cx="3444539" cy="374326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723CF45-7987-4D5B-9014-6AECE84E545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8326"/>
          <a:stretch/>
        </p:blipFill>
        <p:spPr>
          <a:xfrm>
            <a:off x="10451001" y="2790002"/>
            <a:ext cx="3327891" cy="374332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5ACD6B3-B7A9-4C6F-BC61-17CC55208CA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7370369" y="-233437"/>
            <a:ext cx="3117943" cy="31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D59E7B-0DD8-4756-9FAF-A4EDEBC13C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370369" y="-233437"/>
            <a:ext cx="3117943" cy="311794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1265CC2-676F-49C2-9CF1-C2B901822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033" y="1112766"/>
            <a:ext cx="4441687" cy="44416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3A5A1D-932C-4FBC-9785-1ECFDD9BDEDA}"/>
              </a:ext>
            </a:extLst>
          </p:cNvPr>
          <p:cNvSpPr txBox="1"/>
          <p:nvPr/>
        </p:nvSpPr>
        <p:spPr>
          <a:xfrm>
            <a:off x="982969" y="5323620"/>
            <a:ext cx="5547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/>
            <a:r>
              <a:rPr lang="ru-RU" sz="2400" dirty="0"/>
              <a:t>Добавление режима </a:t>
            </a:r>
            <a:r>
              <a:rPr lang="en-US" sz="2400" dirty="0"/>
              <a:t>“</a:t>
            </a:r>
            <a:r>
              <a:rPr lang="ru-RU" sz="2400" dirty="0"/>
              <a:t>Деловой игры</a:t>
            </a:r>
            <a:r>
              <a:rPr lang="en-US" sz="2400" dirty="0"/>
              <a:t>”</a:t>
            </a:r>
            <a:endParaRPr lang="ru-RU" sz="24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588A10D-402D-407A-BBAE-AE61897193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56" t="14180" r="8804" b="14665"/>
          <a:stretch/>
        </p:blipFill>
        <p:spPr>
          <a:xfrm>
            <a:off x="7072764" y="5471587"/>
            <a:ext cx="4890454" cy="421085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A05781F-556E-4A6F-BF1B-4045EA2938A1}"/>
              </a:ext>
            </a:extLst>
          </p:cNvPr>
          <p:cNvSpPr txBox="1"/>
          <p:nvPr/>
        </p:nvSpPr>
        <p:spPr>
          <a:xfrm>
            <a:off x="6416020" y="10016671"/>
            <a:ext cx="6203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Добавление </a:t>
            </a:r>
            <a:r>
              <a:rPr lang="en-US" sz="2400" dirty="0"/>
              <a:t>“</a:t>
            </a:r>
            <a:r>
              <a:rPr lang="ru-RU" sz="2400" dirty="0"/>
              <a:t>соревновательного</a:t>
            </a:r>
            <a:r>
              <a:rPr lang="en-US" sz="2400" dirty="0"/>
              <a:t>”</a:t>
            </a:r>
            <a:r>
              <a:rPr lang="ru-RU" sz="2400" dirty="0"/>
              <a:t> режима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38AAC40-9E73-4AA4-AFFA-6A98B4214A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00" b="98600" l="2614" r="96364">
                        <a14:foregroundMark x1="34886" y1="26700" x2="41169" y2="22526"/>
                        <a14:foregroundMark x1="68636" y1="22400" x2="74091" y2="20300"/>
                        <a14:foregroundMark x1="74091" y1="20300" x2="82273" y2="13000"/>
                        <a14:foregroundMark x1="82273" y1="13000" x2="85455" y2="6800"/>
                        <a14:foregroundMark x1="14773" y1="8800" x2="13977" y2="4900"/>
                        <a14:foregroundMark x1="86591" y1="5400" x2="86591" y2="3200"/>
                        <a14:foregroundMark x1="13409" y1="3400" x2="13295" y2="2600"/>
                        <a14:foregroundMark x1="89205" y1="29600" x2="95000" y2="29000"/>
                        <a14:foregroundMark x1="95000" y1="29000" x2="93409" y2="33900"/>
                        <a14:foregroundMark x1="93409" y1="33900" x2="87045" y2="40900"/>
                        <a14:foregroundMark x1="96023" y1="30900" x2="96364" y2="34300"/>
                        <a14:foregroundMark x1="10341" y1="40600" x2="5909" y2="37200"/>
                        <a14:foregroundMark x1="5909" y1="37200" x2="3977" y2="32200"/>
                        <a14:foregroundMark x1="3977" y1="32200" x2="8750" y2="29000"/>
                        <a14:foregroundMark x1="8750" y1="29000" x2="12841" y2="29000"/>
                        <a14:foregroundMark x1="9318" y1="38300" x2="4886" y2="34600"/>
                        <a14:foregroundMark x1="4886" y1="34600" x2="2614" y2="29600"/>
                        <a14:foregroundMark x1="2614" y1="29600" x2="6818" y2="29300"/>
                        <a14:foregroundMark x1="31023" y1="89600" x2="32727" y2="94900"/>
                        <a14:foregroundMark x1="32727" y1="94900" x2="44886" y2="97100"/>
                        <a14:foregroundMark x1="44886" y1="97100" x2="50114" y2="94200"/>
                        <a14:foregroundMark x1="50114" y1="94200" x2="54659" y2="97900"/>
                        <a14:foregroundMark x1="54659" y1="97900" x2="60795" y2="98100"/>
                        <a14:foregroundMark x1="60795" y1="98100" x2="65568" y2="94600"/>
                        <a14:foregroundMark x1="65568" y1="94600" x2="67955" y2="90200"/>
                        <a14:foregroundMark x1="43182" y1="98600" x2="51250" y2="98200"/>
                        <a14:backgroundMark x1="53636" y1="14700" x2="55568" y2="13400"/>
                        <a14:backgroundMark x1="56477" y1="11500" x2="51023" y2="14400"/>
                        <a14:backgroundMark x1="51023" y1="14400" x2="51818" y2="14500"/>
                        <a14:backgroundMark x1="56705" y1="11100" x2="43636" y2="21200"/>
                        <a14:backgroundMark x1="43636" y1="21200" x2="42273" y2="21800"/>
                        <a14:backgroundMark x1="41477" y1="22100" x2="41818" y2="221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65624" y="1554622"/>
            <a:ext cx="3781379" cy="355797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0D00A3A-5445-455C-84AA-08BA522A06DF}"/>
              </a:ext>
            </a:extLst>
          </p:cNvPr>
          <p:cNvSpPr txBox="1"/>
          <p:nvPr/>
        </p:nvSpPr>
        <p:spPr>
          <a:xfrm>
            <a:off x="12711086" y="5372108"/>
            <a:ext cx="4890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Добавление животноводческого комплекса. 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91550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en-US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(953</a:t>
            </a:r>
            <a:r>
              <a:rPr lang="ru-RU" sz="2800" dirty="0"/>
              <a:t>) </a:t>
            </a:r>
            <a:r>
              <a:rPr lang="en-US" sz="2800" dirty="0"/>
              <a:t>067</a:t>
            </a:r>
            <a:r>
              <a:rPr lang="ru-RU" sz="2800" dirty="0"/>
              <a:t>-</a:t>
            </a:r>
            <a:r>
              <a:rPr lang="en-US" sz="2800" dirty="0"/>
              <a:t>18</a:t>
            </a:r>
            <a:r>
              <a:rPr lang="ru-RU" sz="2800" dirty="0"/>
              <a:t>-</a:t>
            </a:r>
            <a:r>
              <a:rPr lang="en-US" sz="2800" dirty="0"/>
              <a:t>00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vlad-kirya@mail.ru</a:t>
            </a:r>
            <a:endParaRPr lang="ru-RU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DF93FA-E0E3-468F-9417-4BADBDADF7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370369" y="-233437"/>
            <a:ext cx="3117943" cy="31179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8DA353-FF10-4C4B-B119-53D0C04DEE8E}"/>
              </a:ext>
            </a:extLst>
          </p:cNvPr>
          <p:cNvSpPr txBox="1"/>
          <p:nvPr/>
        </p:nvSpPr>
        <p:spPr>
          <a:xfrm>
            <a:off x="4804486" y="3903136"/>
            <a:ext cx="104951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6382</TotalTime>
  <Words>651</Words>
  <Application>Microsoft Office PowerPoint</Application>
  <PresentationFormat>Произвольный</PresentationFormat>
  <Paragraphs>193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ОБЛОЖКИ</vt:lpstr>
      <vt:lpstr>РАЗДЕЛИТЕЛИ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Конкуренты</vt:lpstr>
      <vt:lpstr>Бизнес-модель</vt:lpstr>
      <vt:lpstr>Финансовый план проекта 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Wladosh</cp:lastModifiedBy>
  <cp:revision>237</cp:revision>
  <dcterms:created xsi:type="dcterms:W3CDTF">2021-03-01T12:07:13Z</dcterms:created>
  <dcterms:modified xsi:type="dcterms:W3CDTF">2023-11-25T04:57:01Z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